
<file path=[Content_Types].xml><?xml version="1.0" encoding="utf-8"?>
<Types xmlns="http://schemas.openxmlformats.org/package/2006/content-types">
  <Default Extension="png" ContentType="image/png"/>
  <Default Extension="tmp"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9" r:id="rId2"/>
  </p:sldMasterIdLst>
  <p:notesMasterIdLst>
    <p:notesMasterId r:id="rId20"/>
  </p:notesMasterIdLst>
  <p:handoutMasterIdLst>
    <p:handoutMasterId r:id="rId21"/>
  </p:handoutMasterIdLst>
  <p:sldIdLst>
    <p:sldId id="256" r:id="rId3"/>
    <p:sldId id="257" r:id="rId4"/>
    <p:sldId id="263" r:id="rId5"/>
    <p:sldId id="264" r:id="rId6"/>
    <p:sldId id="266" r:id="rId7"/>
    <p:sldId id="258" r:id="rId8"/>
    <p:sldId id="271" r:id="rId9"/>
    <p:sldId id="272" r:id="rId10"/>
    <p:sldId id="269" r:id="rId11"/>
    <p:sldId id="283" r:id="rId12"/>
    <p:sldId id="284" r:id="rId13"/>
    <p:sldId id="287" r:id="rId14"/>
    <p:sldId id="288" r:id="rId15"/>
    <p:sldId id="261" r:id="rId16"/>
    <p:sldId id="299" r:id="rId17"/>
    <p:sldId id="304" r:id="rId18"/>
    <p:sldId id="30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ry D Wilkerson" initials="LDW" lastIdx="1" clrIdx="0">
    <p:extLst>
      <p:ext uri="{19B8F6BF-5375-455C-9EA6-DF929625EA0E}">
        <p15:presenceInfo xmlns:p15="http://schemas.microsoft.com/office/powerpoint/2012/main" userId="a42ae5bb0e585e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66"/>
    <a:srgbClr val="922977"/>
    <a:srgbClr val="75BD4C"/>
    <a:srgbClr val="752977"/>
    <a:srgbClr val="4656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0" autoAdjust="0"/>
    <p:restoredTop sz="95712" autoAdjust="0"/>
  </p:normalViewPr>
  <p:slideViewPr>
    <p:cSldViewPr snapToGrid="0">
      <p:cViewPr varScale="1">
        <p:scale>
          <a:sx n="115" d="100"/>
          <a:sy n="115" d="100"/>
        </p:scale>
        <p:origin x="1890" y="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7.xml"/><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6987C6-534F-4841-9B8E-5D73C7901F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id="{A3873887-86D9-405C-A940-788532DB72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01D91F-7884-4022-A674-9622ABAC5B4B}" type="datetimeFigureOut">
              <a:rPr lang="en-US" smtClean="0">
                <a:latin typeface="Arial" panose="020B0604020202020204" pitchFamily="34" charset="0"/>
              </a:rPr>
              <a:t>6/21/2022</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8D9393FC-6F57-4E9B-9001-C949D217C6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Tree>
    <p:extLst>
      <p:ext uri="{BB962C8B-B14F-4D97-AF65-F5344CB8AC3E}">
        <p14:creationId xmlns:p14="http://schemas.microsoft.com/office/powerpoint/2010/main" val="3171521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537E59A3-0446-4276-8BF4-FF841EC35536}" type="datetimeFigureOut">
              <a:rPr lang="en-US" smtClean="0"/>
              <a:pPr/>
              <a:t>6/21/2022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AF88901E-88AE-467A-9466-634E36FE19CF}" type="slidenum">
              <a:rPr lang="en-US" smtClean="0"/>
              <a:pPr/>
              <a:t>‹#›</a:t>
            </a:fld>
            <a:endParaRPr lang="en-US" dirty="0"/>
          </a:p>
        </p:txBody>
      </p:sp>
    </p:spTree>
    <p:extLst>
      <p:ext uri="{BB962C8B-B14F-4D97-AF65-F5344CB8AC3E}">
        <p14:creationId xmlns:p14="http://schemas.microsoft.com/office/powerpoint/2010/main" val="202859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1</a:t>
            </a:fld>
            <a:endParaRPr lang="en-US"/>
          </a:p>
        </p:txBody>
      </p:sp>
    </p:spTree>
    <p:extLst>
      <p:ext uri="{BB962C8B-B14F-4D97-AF65-F5344CB8AC3E}">
        <p14:creationId xmlns:p14="http://schemas.microsoft.com/office/powerpoint/2010/main" val="409619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2</a:t>
            </a:fld>
            <a:endParaRPr lang="en-US"/>
          </a:p>
        </p:txBody>
      </p:sp>
    </p:spTree>
    <p:extLst>
      <p:ext uri="{BB962C8B-B14F-4D97-AF65-F5344CB8AC3E}">
        <p14:creationId xmlns:p14="http://schemas.microsoft.com/office/powerpoint/2010/main" val="297265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5</a:t>
            </a:fld>
            <a:endParaRPr lang="en-US"/>
          </a:p>
        </p:txBody>
      </p:sp>
    </p:spTree>
    <p:extLst>
      <p:ext uri="{BB962C8B-B14F-4D97-AF65-F5344CB8AC3E}">
        <p14:creationId xmlns:p14="http://schemas.microsoft.com/office/powerpoint/2010/main" val="1275631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6</a:t>
            </a:fld>
            <a:endParaRPr lang="en-US"/>
          </a:p>
        </p:txBody>
      </p:sp>
    </p:spTree>
    <p:extLst>
      <p:ext uri="{BB962C8B-B14F-4D97-AF65-F5344CB8AC3E}">
        <p14:creationId xmlns:p14="http://schemas.microsoft.com/office/powerpoint/2010/main" val="311488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7</a:t>
            </a:fld>
            <a:endParaRPr lang="en-US"/>
          </a:p>
        </p:txBody>
      </p:sp>
    </p:spTree>
    <p:extLst>
      <p:ext uri="{BB962C8B-B14F-4D97-AF65-F5344CB8AC3E}">
        <p14:creationId xmlns:p14="http://schemas.microsoft.com/office/powerpoint/2010/main" val="330118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8</a:t>
            </a:fld>
            <a:endParaRPr lang="en-US"/>
          </a:p>
        </p:txBody>
      </p:sp>
    </p:spTree>
    <p:extLst>
      <p:ext uri="{BB962C8B-B14F-4D97-AF65-F5344CB8AC3E}">
        <p14:creationId xmlns:p14="http://schemas.microsoft.com/office/powerpoint/2010/main" val="4485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9</a:t>
            </a:fld>
            <a:endParaRPr lang="en-US"/>
          </a:p>
        </p:txBody>
      </p:sp>
    </p:spTree>
    <p:extLst>
      <p:ext uri="{BB962C8B-B14F-4D97-AF65-F5344CB8AC3E}">
        <p14:creationId xmlns:p14="http://schemas.microsoft.com/office/powerpoint/2010/main" val="394911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10</a:t>
            </a:fld>
            <a:endParaRPr lang="en-US"/>
          </a:p>
        </p:txBody>
      </p:sp>
    </p:spTree>
    <p:extLst>
      <p:ext uri="{BB962C8B-B14F-4D97-AF65-F5344CB8AC3E}">
        <p14:creationId xmlns:p14="http://schemas.microsoft.com/office/powerpoint/2010/main" val="105366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8901E-88AE-467A-9466-634E36FE19CF}" type="slidenum">
              <a:rPr lang="en-US" smtClean="0"/>
              <a:t>14</a:t>
            </a:fld>
            <a:endParaRPr lang="en-US"/>
          </a:p>
        </p:txBody>
      </p:sp>
    </p:spTree>
    <p:extLst>
      <p:ext uri="{BB962C8B-B14F-4D97-AF65-F5344CB8AC3E}">
        <p14:creationId xmlns:p14="http://schemas.microsoft.com/office/powerpoint/2010/main" val="25014529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4.sv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8.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73F6AB-FCC7-4885-AEFD-345DE3C8E633}"/>
              </a:ext>
            </a:extLst>
          </p:cNvPr>
          <p:cNvSpPr txBox="1"/>
          <p:nvPr userDrawn="1"/>
        </p:nvSpPr>
        <p:spPr>
          <a:xfrm>
            <a:off x="5589765" y="6080681"/>
            <a:ext cx="3154904" cy="307777"/>
          </a:xfrm>
          <a:prstGeom prst="rect">
            <a:avLst/>
          </a:prstGeom>
          <a:noFill/>
        </p:spPr>
        <p:txBody>
          <a:bodyPr wrap="square" lIns="0" tIns="0" rIns="0" bIns="0" rtlCol="0">
            <a:spAutoFit/>
          </a:bodyPr>
          <a:lstStyle/>
          <a:p>
            <a:pPr algn="r"/>
            <a:r>
              <a:rPr lang="en-US" sz="2000" dirty="0">
                <a:solidFill>
                  <a:schemeClr val="accent1"/>
                </a:solidFill>
                <a:latin typeface="+mj-lt"/>
                <a:cs typeface="Arial" panose="020B0604020202020204" pitchFamily="34" charset="0"/>
              </a:rPr>
              <a:t>Your Health &amp; Wellness</a:t>
            </a:r>
          </a:p>
        </p:txBody>
      </p:sp>
      <p:grpSp>
        <p:nvGrpSpPr>
          <p:cNvPr id="5" name="Group 4">
            <a:extLst>
              <a:ext uri="{FF2B5EF4-FFF2-40B4-BE49-F238E27FC236}">
                <a16:creationId xmlns:a16="http://schemas.microsoft.com/office/drawing/2014/main" id="{5F90E06D-DDB5-4863-9454-2742F18371AB}"/>
              </a:ext>
            </a:extLst>
          </p:cNvPr>
          <p:cNvGrpSpPr/>
          <p:nvPr userDrawn="1"/>
        </p:nvGrpSpPr>
        <p:grpSpPr>
          <a:xfrm>
            <a:off x="4109399" y="341091"/>
            <a:ext cx="2470568" cy="2468880"/>
            <a:chOff x="4109399" y="882958"/>
            <a:chExt cx="2470568" cy="2468880"/>
          </a:xfrm>
        </p:grpSpPr>
        <p:sp>
          <p:nvSpPr>
            <p:cNvPr id="6" name="Rectangle 5">
              <a:extLst>
                <a:ext uri="{FF2B5EF4-FFF2-40B4-BE49-F238E27FC236}">
                  <a16:creationId xmlns:a16="http://schemas.microsoft.com/office/drawing/2014/main" id="{837F8661-9D58-40F9-995B-98CA4C62B3E4}"/>
                </a:ext>
              </a:extLst>
            </p:cNvPr>
            <p:cNvSpPr/>
            <p:nvPr/>
          </p:nvSpPr>
          <p:spPr>
            <a:xfrm rot="10800000">
              <a:off x="4111087" y="882958"/>
              <a:ext cx="2465507" cy="2465507"/>
            </a:xfrm>
            <a:prstGeom prst="rect">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F837DFD2-6684-4BC7-B3EE-737F06D9DBF1}"/>
                </a:ext>
              </a:extLst>
            </p:cNvPr>
            <p:cNvSpPr/>
            <p:nvPr/>
          </p:nvSpPr>
          <p:spPr>
            <a:xfrm rot="10800000">
              <a:off x="4111087" y="882958"/>
              <a:ext cx="2468880" cy="24688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Triangle 7">
              <a:extLst>
                <a:ext uri="{FF2B5EF4-FFF2-40B4-BE49-F238E27FC236}">
                  <a16:creationId xmlns:a16="http://schemas.microsoft.com/office/drawing/2014/main" id="{51389595-36FE-4A88-8C30-96653873D7E2}"/>
                </a:ext>
              </a:extLst>
            </p:cNvPr>
            <p:cNvSpPr/>
            <p:nvPr/>
          </p:nvSpPr>
          <p:spPr>
            <a:xfrm rot="16200000">
              <a:off x="4109399" y="883812"/>
              <a:ext cx="2465506" cy="2465506"/>
            </a:xfrm>
            <a:prstGeom prst="rtTriangl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386F4136-52A8-494E-B28D-8ACEE1EFBCE9}"/>
              </a:ext>
            </a:extLst>
          </p:cNvPr>
          <p:cNvGrpSpPr/>
          <p:nvPr userDrawn="1"/>
        </p:nvGrpSpPr>
        <p:grpSpPr>
          <a:xfrm rot="16200000">
            <a:off x="6679771" y="2884054"/>
            <a:ext cx="2470568" cy="2468880"/>
            <a:chOff x="4109399" y="882958"/>
            <a:chExt cx="2470568" cy="2468880"/>
          </a:xfrm>
        </p:grpSpPr>
        <p:sp>
          <p:nvSpPr>
            <p:cNvPr id="10" name="Rectangle 9">
              <a:extLst>
                <a:ext uri="{FF2B5EF4-FFF2-40B4-BE49-F238E27FC236}">
                  <a16:creationId xmlns:a16="http://schemas.microsoft.com/office/drawing/2014/main" id="{89803604-FB2D-4419-ADE8-6FB5AE6CA663}"/>
                </a:ext>
              </a:extLst>
            </p:cNvPr>
            <p:cNvSpPr/>
            <p:nvPr/>
          </p:nvSpPr>
          <p:spPr>
            <a:xfrm rot="10800000">
              <a:off x="4111087" y="882958"/>
              <a:ext cx="2465507" cy="2465507"/>
            </a:xfrm>
            <a:prstGeom prst="rect">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6FF709F-A054-494E-BF6F-08778A14C2E7}"/>
                </a:ext>
              </a:extLst>
            </p:cNvPr>
            <p:cNvSpPr/>
            <p:nvPr/>
          </p:nvSpPr>
          <p:spPr>
            <a:xfrm rot="10800000">
              <a:off x="4111087" y="882958"/>
              <a:ext cx="2468880" cy="24688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Triangle 11">
              <a:extLst>
                <a:ext uri="{FF2B5EF4-FFF2-40B4-BE49-F238E27FC236}">
                  <a16:creationId xmlns:a16="http://schemas.microsoft.com/office/drawing/2014/main" id="{3DD5F221-1C33-4BF7-B875-108161960A69}"/>
                </a:ext>
              </a:extLst>
            </p:cNvPr>
            <p:cNvSpPr/>
            <p:nvPr/>
          </p:nvSpPr>
          <p:spPr>
            <a:xfrm rot="16200000">
              <a:off x="4109399" y="883812"/>
              <a:ext cx="2465506" cy="2465506"/>
            </a:xfrm>
            <a:prstGeom prst="rtTriangl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CE808CF3-F448-45D4-8345-054A9C9CC025}"/>
              </a:ext>
            </a:extLst>
          </p:cNvPr>
          <p:cNvGrpSpPr/>
          <p:nvPr userDrawn="1"/>
        </p:nvGrpSpPr>
        <p:grpSpPr>
          <a:xfrm>
            <a:off x="4105591" y="2884055"/>
            <a:ext cx="2474376" cy="2472690"/>
            <a:chOff x="4105591" y="2884055"/>
            <a:chExt cx="2474376" cy="2472690"/>
          </a:xfrm>
        </p:grpSpPr>
        <p:sp>
          <p:nvSpPr>
            <p:cNvPr id="14" name="Rectangle 13">
              <a:extLst>
                <a:ext uri="{FF2B5EF4-FFF2-40B4-BE49-F238E27FC236}">
                  <a16:creationId xmlns:a16="http://schemas.microsoft.com/office/drawing/2014/main" id="{5AFA4157-BA87-4E28-85C8-3F9DB7359070}"/>
                </a:ext>
              </a:extLst>
            </p:cNvPr>
            <p:cNvSpPr/>
            <p:nvPr/>
          </p:nvSpPr>
          <p:spPr>
            <a:xfrm>
              <a:off x="4111087" y="2887865"/>
              <a:ext cx="2465507" cy="2465507"/>
            </a:xfrm>
            <a:prstGeom prst="rect">
              <a:avLst/>
            </a:prstGeom>
            <a:solidFill>
              <a:schemeClr val="accent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14">
              <a:extLst>
                <a:ext uri="{FF2B5EF4-FFF2-40B4-BE49-F238E27FC236}">
                  <a16:creationId xmlns:a16="http://schemas.microsoft.com/office/drawing/2014/main" id="{C781394E-B5E3-4791-A9FB-BE69AEE842C8}"/>
                </a:ext>
              </a:extLst>
            </p:cNvPr>
            <p:cNvSpPr/>
            <p:nvPr/>
          </p:nvSpPr>
          <p:spPr>
            <a:xfrm>
              <a:off x="4111087" y="2887865"/>
              <a:ext cx="2468880" cy="2468880"/>
            </a:xfrm>
            <a:prstGeom prst="rtTriangle">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B0FC1DED-D152-4A80-8DC5-D7FB505A7A7D}"/>
                </a:ext>
              </a:extLst>
            </p:cNvPr>
            <p:cNvSpPr/>
            <p:nvPr/>
          </p:nvSpPr>
          <p:spPr>
            <a:xfrm rot="16200000">
              <a:off x="4105591" y="2884055"/>
              <a:ext cx="2471003" cy="247100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Graphic 16" descr="Speaker Phone">
            <a:extLst>
              <a:ext uri="{FF2B5EF4-FFF2-40B4-BE49-F238E27FC236}">
                <a16:creationId xmlns:a16="http://schemas.microsoft.com/office/drawing/2014/main" id="{B688E295-4093-4515-863F-D2175AB492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7031546" y="3153289"/>
            <a:ext cx="1752651" cy="1752651"/>
          </a:xfrm>
          <a:prstGeom prst="rect">
            <a:avLst/>
          </a:prstGeom>
        </p:spPr>
      </p:pic>
      <p:grpSp>
        <p:nvGrpSpPr>
          <p:cNvPr id="18" name="Group 17">
            <a:extLst>
              <a:ext uri="{FF2B5EF4-FFF2-40B4-BE49-F238E27FC236}">
                <a16:creationId xmlns:a16="http://schemas.microsoft.com/office/drawing/2014/main" id="{9053230C-ACC4-4860-BAF1-44A1485622AA}"/>
              </a:ext>
            </a:extLst>
          </p:cNvPr>
          <p:cNvGrpSpPr/>
          <p:nvPr userDrawn="1"/>
        </p:nvGrpSpPr>
        <p:grpSpPr>
          <a:xfrm rot="5400000">
            <a:off x="6675119" y="333908"/>
            <a:ext cx="2474376" cy="2472690"/>
            <a:chOff x="4105591" y="2884055"/>
            <a:chExt cx="2474376" cy="2472690"/>
          </a:xfrm>
        </p:grpSpPr>
        <p:sp>
          <p:nvSpPr>
            <p:cNvPr id="19" name="Rectangle 18">
              <a:extLst>
                <a:ext uri="{FF2B5EF4-FFF2-40B4-BE49-F238E27FC236}">
                  <a16:creationId xmlns:a16="http://schemas.microsoft.com/office/drawing/2014/main" id="{DE193F74-BC90-4574-BF84-85F4AC1791CA}"/>
                </a:ext>
              </a:extLst>
            </p:cNvPr>
            <p:cNvSpPr/>
            <p:nvPr/>
          </p:nvSpPr>
          <p:spPr>
            <a:xfrm>
              <a:off x="4111087" y="2887865"/>
              <a:ext cx="2465507" cy="2465507"/>
            </a:xfrm>
            <a:prstGeom prst="rect">
              <a:avLst/>
            </a:prstGeom>
            <a:solidFill>
              <a:schemeClr val="accent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a:extLst>
                <a:ext uri="{FF2B5EF4-FFF2-40B4-BE49-F238E27FC236}">
                  <a16:creationId xmlns:a16="http://schemas.microsoft.com/office/drawing/2014/main" id="{2F38B7D9-BF04-4E98-BBBC-ABA6855CA6E8}"/>
                </a:ext>
              </a:extLst>
            </p:cNvPr>
            <p:cNvSpPr/>
            <p:nvPr/>
          </p:nvSpPr>
          <p:spPr>
            <a:xfrm>
              <a:off x="4111087" y="2887865"/>
              <a:ext cx="2468880" cy="2468880"/>
            </a:xfrm>
            <a:prstGeom prst="rtTriangle">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20">
              <a:extLst>
                <a:ext uri="{FF2B5EF4-FFF2-40B4-BE49-F238E27FC236}">
                  <a16:creationId xmlns:a16="http://schemas.microsoft.com/office/drawing/2014/main" id="{5C32A3B6-6F3A-4B1B-9216-B7F092DD5035}"/>
                </a:ext>
              </a:extLst>
            </p:cNvPr>
            <p:cNvSpPr/>
            <p:nvPr/>
          </p:nvSpPr>
          <p:spPr>
            <a:xfrm rot="16200000">
              <a:off x="4105591" y="2884055"/>
              <a:ext cx="2471003" cy="247100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Graphic 21" descr="Document">
            <a:extLst>
              <a:ext uri="{FF2B5EF4-FFF2-40B4-BE49-F238E27FC236}">
                <a16:creationId xmlns:a16="http://schemas.microsoft.com/office/drawing/2014/main" id="{D328FEA5-A707-482A-93D0-F22C2CE9E3DE}"/>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642486" y="3356504"/>
            <a:ext cx="1346220" cy="1346220"/>
          </a:xfrm>
          <a:prstGeom prst="rect">
            <a:avLst/>
          </a:prstGeom>
        </p:spPr>
      </p:pic>
      <p:pic>
        <p:nvPicPr>
          <p:cNvPr id="23" name="Graphic 22" descr="Stethoscope">
            <a:extLst>
              <a:ext uri="{FF2B5EF4-FFF2-40B4-BE49-F238E27FC236}">
                <a16:creationId xmlns:a16="http://schemas.microsoft.com/office/drawing/2014/main" id="{D3DB5396-F524-4E99-BA94-C14F046712DA}"/>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4628805" y="969941"/>
            <a:ext cx="1320190" cy="1320190"/>
          </a:xfrm>
          <a:prstGeom prst="rect">
            <a:avLst/>
          </a:prstGeom>
        </p:spPr>
      </p:pic>
      <p:pic>
        <p:nvPicPr>
          <p:cNvPr id="24" name="Graphic 23" descr="Piggy Bank">
            <a:extLst>
              <a:ext uri="{FF2B5EF4-FFF2-40B4-BE49-F238E27FC236}">
                <a16:creationId xmlns:a16="http://schemas.microsoft.com/office/drawing/2014/main" id="{FF607905-4397-46A6-8EA2-998D5CB4803C}"/>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7264303" y="809765"/>
            <a:ext cx="1480366" cy="1480366"/>
          </a:xfrm>
          <a:prstGeom prst="rect">
            <a:avLst/>
          </a:prstGeom>
        </p:spPr>
      </p:pic>
      <p:cxnSp>
        <p:nvCxnSpPr>
          <p:cNvPr id="25" name="Straight Connector 24">
            <a:extLst>
              <a:ext uri="{FF2B5EF4-FFF2-40B4-BE49-F238E27FC236}">
                <a16:creationId xmlns:a16="http://schemas.microsoft.com/office/drawing/2014/main" id="{9C5A7216-C4E4-4766-8341-ACDA9D282A61}"/>
              </a:ext>
            </a:extLst>
          </p:cNvPr>
          <p:cNvCxnSpPr/>
          <p:nvPr userDrawn="1"/>
        </p:nvCxnSpPr>
        <p:spPr>
          <a:xfrm>
            <a:off x="572470" y="2116665"/>
            <a:ext cx="279045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2EA18AC3-71DF-4B8F-8950-FC0D11125356}"/>
              </a:ext>
            </a:extLst>
          </p:cNvPr>
          <p:cNvGrpSpPr/>
          <p:nvPr userDrawn="1"/>
        </p:nvGrpSpPr>
        <p:grpSpPr>
          <a:xfrm>
            <a:off x="-2" y="6652466"/>
            <a:ext cx="9144001" cy="217110"/>
            <a:chOff x="8773" y="6438754"/>
            <a:chExt cx="9144001" cy="217110"/>
          </a:xfrm>
        </p:grpSpPr>
        <p:sp>
          <p:nvSpPr>
            <p:cNvPr id="27" name="Rectangle 26">
              <a:extLst>
                <a:ext uri="{FF2B5EF4-FFF2-40B4-BE49-F238E27FC236}">
                  <a16:creationId xmlns:a16="http://schemas.microsoft.com/office/drawing/2014/main" id="{6B8CC08D-FA4B-48BC-8D04-CF0DB876CA3B}"/>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2507DBA-5584-4AE7-B2B0-DAF2A3E0EBE1}"/>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5034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ontent Layout">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FBE87F3-8AB8-4680-B6EC-10E8CDAB48CA}"/>
              </a:ext>
            </a:extLst>
          </p:cNvPr>
          <p:cNvSpPr>
            <a:spLocks noGrp="1"/>
          </p:cNvSpPr>
          <p:nvPr>
            <p:ph sz="half" idx="1"/>
          </p:nvPr>
        </p:nvSpPr>
        <p:spPr>
          <a:xfrm>
            <a:off x="508000" y="467360"/>
            <a:ext cx="2482852" cy="57096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3">
            <a:extLst>
              <a:ext uri="{FF2B5EF4-FFF2-40B4-BE49-F238E27FC236}">
                <a16:creationId xmlns:a16="http://schemas.microsoft.com/office/drawing/2014/main" id="{83D47836-2D39-4564-90F9-D524502E6238}"/>
              </a:ext>
            </a:extLst>
          </p:cNvPr>
          <p:cNvSpPr>
            <a:spLocks noGrp="1"/>
          </p:cNvSpPr>
          <p:nvPr>
            <p:ph sz="half" idx="2"/>
          </p:nvPr>
        </p:nvSpPr>
        <p:spPr>
          <a:xfrm>
            <a:off x="3190240" y="467360"/>
            <a:ext cx="2590800" cy="57096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a:extLst>
              <a:ext uri="{FF2B5EF4-FFF2-40B4-BE49-F238E27FC236}">
                <a16:creationId xmlns:a16="http://schemas.microsoft.com/office/drawing/2014/main" id="{5BBCBC05-F538-4461-B0F4-A8582E08FC8F}"/>
              </a:ext>
            </a:extLst>
          </p:cNvPr>
          <p:cNvSpPr>
            <a:spLocks noGrp="1"/>
          </p:cNvSpPr>
          <p:nvPr>
            <p:ph sz="half" idx="10"/>
          </p:nvPr>
        </p:nvSpPr>
        <p:spPr>
          <a:xfrm>
            <a:off x="5980428" y="467360"/>
            <a:ext cx="2590800" cy="57096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44049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ontent Layou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EA6FC5F9-A695-46E5-B8C2-49D9AAE70071}"/>
              </a:ext>
            </a:extLst>
          </p:cNvPr>
          <p:cNvSpPr>
            <a:spLocks noGrp="1"/>
          </p:cNvSpPr>
          <p:nvPr>
            <p:ph sz="half" idx="1"/>
          </p:nvPr>
        </p:nvSpPr>
        <p:spPr>
          <a:xfrm>
            <a:off x="711201" y="413356"/>
            <a:ext cx="3667760" cy="27464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FCBCCE-6DF8-432F-97A3-DA45C2AD7CDE}"/>
              </a:ext>
            </a:extLst>
          </p:cNvPr>
          <p:cNvSpPr>
            <a:spLocks noGrp="1"/>
          </p:cNvSpPr>
          <p:nvPr>
            <p:ph sz="half" idx="2"/>
          </p:nvPr>
        </p:nvSpPr>
        <p:spPr>
          <a:xfrm>
            <a:off x="4785360" y="413356"/>
            <a:ext cx="3667760" cy="2746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a:extLst>
              <a:ext uri="{FF2B5EF4-FFF2-40B4-BE49-F238E27FC236}">
                <a16:creationId xmlns:a16="http://schemas.microsoft.com/office/drawing/2014/main" id="{15C48C4D-FDB1-4AED-9C49-F1ECDA51A6B3}"/>
              </a:ext>
            </a:extLst>
          </p:cNvPr>
          <p:cNvSpPr>
            <a:spLocks noGrp="1"/>
          </p:cNvSpPr>
          <p:nvPr>
            <p:ph sz="half" idx="10"/>
          </p:nvPr>
        </p:nvSpPr>
        <p:spPr>
          <a:xfrm>
            <a:off x="711201" y="3339436"/>
            <a:ext cx="3667760" cy="2746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28568206-F0B8-4C78-B1F5-46089E07C350}"/>
              </a:ext>
            </a:extLst>
          </p:cNvPr>
          <p:cNvSpPr>
            <a:spLocks noGrp="1"/>
          </p:cNvSpPr>
          <p:nvPr>
            <p:ph sz="half" idx="11"/>
          </p:nvPr>
        </p:nvSpPr>
        <p:spPr>
          <a:xfrm>
            <a:off x="4785360" y="3339437"/>
            <a:ext cx="3667760" cy="27464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a:extLst>
              <a:ext uri="{FF2B5EF4-FFF2-40B4-BE49-F238E27FC236}">
                <a16:creationId xmlns:a16="http://schemas.microsoft.com/office/drawing/2014/main" id="{7535601E-ADB8-4188-B81B-FD113B4CBE59}"/>
              </a:ext>
            </a:extLst>
          </p:cNvPr>
          <p:cNvCxnSpPr>
            <a:cxnSpLocks/>
          </p:cNvCxnSpPr>
          <p:nvPr userDrawn="1"/>
        </p:nvCxnSpPr>
        <p:spPr>
          <a:xfrm>
            <a:off x="4572000" y="413356"/>
            <a:ext cx="0" cy="568718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007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4CD0B2C-B4A5-497D-AD8B-922373812A4F}"/>
              </a:ext>
            </a:extLst>
          </p:cNvPr>
          <p:cNvGrpSpPr/>
          <p:nvPr userDrawn="1"/>
        </p:nvGrpSpPr>
        <p:grpSpPr>
          <a:xfrm>
            <a:off x="-2" y="993346"/>
            <a:ext cx="9144001" cy="217110"/>
            <a:chOff x="8773" y="6438754"/>
            <a:chExt cx="9144001" cy="217110"/>
          </a:xfrm>
        </p:grpSpPr>
        <p:sp>
          <p:nvSpPr>
            <p:cNvPr id="6" name="Rectangle 5">
              <a:extLst>
                <a:ext uri="{FF2B5EF4-FFF2-40B4-BE49-F238E27FC236}">
                  <a16:creationId xmlns:a16="http://schemas.microsoft.com/office/drawing/2014/main" id="{0F5010FC-C0F9-4266-8666-EDAF6467D1D1}"/>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81ED4EB-A0E4-4B58-868F-36EA7DDC3E4F}"/>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itle 1">
            <a:extLst>
              <a:ext uri="{FF2B5EF4-FFF2-40B4-BE49-F238E27FC236}">
                <a16:creationId xmlns:a16="http://schemas.microsoft.com/office/drawing/2014/main" id="{7D1BF46E-B1C1-41BC-A5E6-61150A832653}"/>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1472645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tes Layou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7DE211E-30CD-4BAD-9D7B-586891FCF4AB}"/>
              </a:ext>
            </a:extLst>
          </p:cNvPr>
          <p:cNvGrpSpPr/>
          <p:nvPr userDrawn="1"/>
        </p:nvGrpSpPr>
        <p:grpSpPr>
          <a:xfrm>
            <a:off x="-2" y="993346"/>
            <a:ext cx="9144001" cy="217110"/>
            <a:chOff x="8773" y="6438754"/>
            <a:chExt cx="9144001" cy="217110"/>
          </a:xfrm>
        </p:grpSpPr>
        <p:sp>
          <p:nvSpPr>
            <p:cNvPr id="9" name="Rectangle 8">
              <a:extLst>
                <a:ext uri="{FF2B5EF4-FFF2-40B4-BE49-F238E27FC236}">
                  <a16:creationId xmlns:a16="http://schemas.microsoft.com/office/drawing/2014/main" id="{51E738F2-403F-405C-B9E6-E0CBD8925345}"/>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3831E28-7DE4-48A1-9E57-8F302ACE3E23}"/>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0532AB4F-B21A-45BB-BD66-DD99A2804FAD}"/>
              </a:ext>
            </a:extLst>
          </p:cNvPr>
          <p:cNvGrpSpPr/>
          <p:nvPr userDrawn="1"/>
        </p:nvGrpSpPr>
        <p:grpSpPr>
          <a:xfrm>
            <a:off x="548640" y="1542507"/>
            <a:ext cx="8233410" cy="4613854"/>
            <a:chOff x="457200" y="2528027"/>
            <a:chExt cx="6858000" cy="4613854"/>
          </a:xfrm>
        </p:grpSpPr>
        <p:cxnSp>
          <p:nvCxnSpPr>
            <p:cNvPr id="15" name="Straight Connector 14">
              <a:extLst>
                <a:ext uri="{FF2B5EF4-FFF2-40B4-BE49-F238E27FC236}">
                  <a16:creationId xmlns:a16="http://schemas.microsoft.com/office/drawing/2014/main" id="{14596C49-D9F9-4CC9-9825-36F64D143C83}"/>
                </a:ext>
              </a:extLst>
            </p:cNvPr>
            <p:cNvCxnSpPr/>
            <p:nvPr userDrawn="1"/>
          </p:nvCxnSpPr>
          <p:spPr>
            <a:xfrm>
              <a:off x="457200" y="2528027"/>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6868EEF-415D-4E4B-9D46-2837AD006E35}"/>
                </a:ext>
              </a:extLst>
            </p:cNvPr>
            <p:cNvCxnSpPr/>
            <p:nvPr userDrawn="1"/>
          </p:nvCxnSpPr>
          <p:spPr>
            <a:xfrm>
              <a:off x="457200" y="2857588"/>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FDACE3-B4B9-4A89-A909-B7675DF0E4DF}"/>
                </a:ext>
              </a:extLst>
            </p:cNvPr>
            <p:cNvCxnSpPr/>
            <p:nvPr userDrawn="1"/>
          </p:nvCxnSpPr>
          <p:spPr>
            <a:xfrm>
              <a:off x="457200" y="3187149"/>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6A84F7A-49FF-4A99-8E4F-E605C9ECCA89}"/>
                </a:ext>
              </a:extLst>
            </p:cNvPr>
            <p:cNvCxnSpPr/>
            <p:nvPr userDrawn="1"/>
          </p:nvCxnSpPr>
          <p:spPr>
            <a:xfrm>
              <a:off x="457200" y="3516710"/>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FFB529E-3942-4653-B3F3-88361FE168E3}"/>
                </a:ext>
              </a:extLst>
            </p:cNvPr>
            <p:cNvCxnSpPr/>
            <p:nvPr userDrawn="1"/>
          </p:nvCxnSpPr>
          <p:spPr>
            <a:xfrm>
              <a:off x="457200" y="3846271"/>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C993B2B-0E29-4E2C-A69C-27DDF586F863}"/>
                </a:ext>
              </a:extLst>
            </p:cNvPr>
            <p:cNvCxnSpPr/>
            <p:nvPr userDrawn="1"/>
          </p:nvCxnSpPr>
          <p:spPr>
            <a:xfrm>
              <a:off x="457200" y="4175832"/>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91EBB95-4B94-4602-99B6-97F628DF603F}"/>
                </a:ext>
              </a:extLst>
            </p:cNvPr>
            <p:cNvCxnSpPr/>
            <p:nvPr userDrawn="1"/>
          </p:nvCxnSpPr>
          <p:spPr>
            <a:xfrm>
              <a:off x="457200" y="4505393"/>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D50AF67-2F9B-4560-A63D-C0B7C23B9399}"/>
                </a:ext>
              </a:extLst>
            </p:cNvPr>
            <p:cNvCxnSpPr/>
            <p:nvPr userDrawn="1"/>
          </p:nvCxnSpPr>
          <p:spPr>
            <a:xfrm>
              <a:off x="457200" y="4834954"/>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01B4D4E-9FF6-48B1-9D14-6E772E35B269}"/>
                </a:ext>
              </a:extLst>
            </p:cNvPr>
            <p:cNvCxnSpPr/>
            <p:nvPr userDrawn="1"/>
          </p:nvCxnSpPr>
          <p:spPr>
            <a:xfrm>
              <a:off x="457200" y="5164515"/>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446F1C2-7C6E-4FEB-9799-89817B3C8A52}"/>
                </a:ext>
              </a:extLst>
            </p:cNvPr>
            <p:cNvCxnSpPr/>
            <p:nvPr userDrawn="1"/>
          </p:nvCxnSpPr>
          <p:spPr>
            <a:xfrm>
              <a:off x="457200" y="5494076"/>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8C3C223-281C-4F0C-8DA7-F2B2278500EB}"/>
                </a:ext>
              </a:extLst>
            </p:cNvPr>
            <p:cNvCxnSpPr/>
            <p:nvPr userDrawn="1"/>
          </p:nvCxnSpPr>
          <p:spPr>
            <a:xfrm>
              <a:off x="457200" y="5823637"/>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71A7A64-ADCE-4A64-A5AE-4BC62F9CE32D}"/>
                </a:ext>
              </a:extLst>
            </p:cNvPr>
            <p:cNvCxnSpPr/>
            <p:nvPr userDrawn="1"/>
          </p:nvCxnSpPr>
          <p:spPr>
            <a:xfrm>
              <a:off x="457200" y="6153198"/>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0CCE777-F418-45B0-922F-495EA73D81E1}"/>
                </a:ext>
              </a:extLst>
            </p:cNvPr>
            <p:cNvCxnSpPr/>
            <p:nvPr userDrawn="1"/>
          </p:nvCxnSpPr>
          <p:spPr>
            <a:xfrm>
              <a:off x="457200" y="6482759"/>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D10CA57-B394-40DF-9864-123137179D23}"/>
                </a:ext>
              </a:extLst>
            </p:cNvPr>
            <p:cNvCxnSpPr/>
            <p:nvPr userDrawn="1"/>
          </p:nvCxnSpPr>
          <p:spPr>
            <a:xfrm>
              <a:off x="457200" y="6812320"/>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7F63F04-0359-4BD5-9455-86507B702235}"/>
                </a:ext>
              </a:extLst>
            </p:cNvPr>
            <p:cNvCxnSpPr/>
            <p:nvPr userDrawn="1"/>
          </p:nvCxnSpPr>
          <p:spPr>
            <a:xfrm>
              <a:off x="457200" y="7141881"/>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0" name="Title 1">
            <a:extLst>
              <a:ext uri="{FF2B5EF4-FFF2-40B4-BE49-F238E27FC236}">
                <a16:creationId xmlns:a16="http://schemas.microsoft.com/office/drawing/2014/main" id="{755F5B90-C32D-47B7-B862-676DA64EA95A}"/>
              </a:ext>
            </a:extLst>
          </p:cNvPr>
          <p:cNvSpPr>
            <a:spLocks noGrp="1"/>
          </p:cNvSpPr>
          <p:nvPr>
            <p:ph type="title" hasCustomPrompt="1"/>
          </p:nvPr>
        </p:nvSpPr>
        <p:spPr>
          <a:xfrm>
            <a:off x="457200" y="20320"/>
            <a:ext cx="4683760" cy="973025"/>
          </a:xfrm>
        </p:spPr>
        <p:txBody>
          <a:bodyPr lIns="0" tIns="0" rIns="0" bIns="0">
            <a:normAutofit/>
          </a:bodyPr>
          <a:lstStyle>
            <a:lvl1pPr>
              <a:defRPr sz="2500" cap="all" baseline="0">
                <a:latin typeface="+mj-lt"/>
              </a:defRPr>
            </a:lvl1pPr>
          </a:lstStyle>
          <a:p>
            <a:r>
              <a:rPr lang="en-US" dirty="0"/>
              <a:t>NOTES</a:t>
            </a:r>
          </a:p>
        </p:txBody>
      </p:sp>
    </p:spTree>
    <p:extLst>
      <p:ext uri="{BB962C8B-B14F-4D97-AF65-F5344CB8AC3E}">
        <p14:creationId xmlns:p14="http://schemas.microsoft.com/office/powerpoint/2010/main" val="29180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4510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Icons Onl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907C05A-C434-4C2A-84EB-EF9F2978C0AC}"/>
              </a:ext>
            </a:extLst>
          </p:cNvPr>
          <p:cNvGrpSpPr/>
          <p:nvPr userDrawn="1"/>
        </p:nvGrpSpPr>
        <p:grpSpPr>
          <a:xfrm>
            <a:off x="341313" y="469900"/>
            <a:ext cx="425450" cy="339725"/>
            <a:chOff x="341313" y="469900"/>
            <a:chExt cx="425450" cy="339725"/>
          </a:xfrm>
        </p:grpSpPr>
        <p:sp>
          <p:nvSpPr>
            <p:cNvPr id="8" name="Freeform 5">
              <a:extLst>
                <a:ext uri="{FF2B5EF4-FFF2-40B4-BE49-F238E27FC236}">
                  <a16:creationId xmlns:a16="http://schemas.microsoft.com/office/drawing/2014/main" id="{D8A553A0-6A53-4978-9C5F-81CE79EEE596}"/>
                </a:ext>
              </a:extLst>
            </p:cNvPr>
            <p:cNvSpPr>
              <a:spLocks noEditPoints="1"/>
            </p:cNvSpPr>
            <p:nvPr userDrawn="1"/>
          </p:nvSpPr>
          <p:spPr bwMode="auto">
            <a:xfrm>
              <a:off x="468313" y="568325"/>
              <a:ext cx="206375" cy="53975"/>
            </a:xfrm>
            <a:custGeom>
              <a:avLst/>
              <a:gdLst>
                <a:gd name="T0" fmla="*/ 80 w 130"/>
                <a:gd name="T1" fmla="*/ 34 h 34"/>
                <a:gd name="T2" fmla="*/ 66 w 130"/>
                <a:gd name="T3" fmla="*/ 0 h 34"/>
                <a:gd name="T4" fmla="*/ 106 w 130"/>
                <a:gd name="T5" fmla="*/ 0 h 34"/>
                <a:gd name="T6" fmla="*/ 106 w 130"/>
                <a:gd name="T7" fmla="*/ 0 h 34"/>
                <a:gd name="T8" fmla="*/ 112 w 130"/>
                <a:gd name="T9" fmla="*/ 2 h 34"/>
                <a:gd name="T10" fmla="*/ 116 w 130"/>
                <a:gd name="T11" fmla="*/ 8 h 34"/>
                <a:gd name="T12" fmla="*/ 130 w 130"/>
                <a:gd name="T13" fmla="*/ 34 h 34"/>
                <a:gd name="T14" fmla="*/ 80 w 130"/>
                <a:gd name="T15" fmla="*/ 34 h 34"/>
                <a:gd name="T16" fmla="*/ 10 w 130"/>
                <a:gd name="T17" fmla="*/ 26 h 34"/>
                <a:gd name="T18" fmla="*/ 10 w 130"/>
                <a:gd name="T19" fmla="*/ 26 h 34"/>
                <a:gd name="T20" fmla="*/ 14 w 130"/>
                <a:gd name="T21" fmla="*/ 32 h 34"/>
                <a:gd name="T22" fmla="*/ 22 w 130"/>
                <a:gd name="T23" fmla="*/ 34 h 34"/>
                <a:gd name="T24" fmla="*/ 66 w 130"/>
                <a:gd name="T25" fmla="*/ 34 h 34"/>
                <a:gd name="T26" fmla="*/ 52 w 130"/>
                <a:gd name="T27" fmla="*/ 0 h 34"/>
                <a:gd name="T28" fmla="*/ 0 w 130"/>
                <a:gd name="T29" fmla="*/ 0 h 34"/>
                <a:gd name="T30" fmla="*/ 10 w 130"/>
                <a:gd name="T31"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0" h="34">
                  <a:moveTo>
                    <a:pt x="80" y="34"/>
                  </a:moveTo>
                  <a:lnTo>
                    <a:pt x="66" y="0"/>
                  </a:lnTo>
                  <a:lnTo>
                    <a:pt x="106" y="0"/>
                  </a:lnTo>
                  <a:lnTo>
                    <a:pt x="106" y="0"/>
                  </a:lnTo>
                  <a:lnTo>
                    <a:pt x="112" y="2"/>
                  </a:lnTo>
                  <a:lnTo>
                    <a:pt x="116" y="8"/>
                  </a:lnTo>
                  <a:lnTo>
                    <a:pt x="130" y="34"/>
                  </a:lnTo>
                  <a:lnTo>
                    <a:pt x="80" y="34"/>
                  </a:lnTo>
                  <a:close/>
                  <a:moveTo>
                    <a:pt x="10" y="26"/>
                  </a:moveTo>
                  <a:lnTo>
                    <a:pt x="10" y="26"/>
                  </a:lnTo>
                  <a:lnTo>
                    <a:pt x="14" y="32"/>
                  </a:lnTo>
                  <a:lnTo>
                    <a:pt x="22" y="34"/>
                  </a:lnTo>
                  <a:lnTo>
                    <a:pt x="66" y="34"/>
                  </a:lnTo>
                  <a:lnTo>
                    <a:pt x="52" y="0"/>
                  </a:lnTo>
                  <a:lnTo>
                    <a:pt x="0" y="0"/>
                  </a:lnTo>
                  <a:lnTo>
                    <a:pt x="10" y="2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C3C7A99E-29F8-4730-ABB0-15212D7C4A1E}"/>
                </a:ext>
              </a:extLst>
            </p:cNvPr>
            <p:cNvSpPr>
              <a:spLocks noEditPoints="1"/>
            </p:cNvSpPr>
            <p:nvPr userDrawn="1"/>
          </p:nvSpPr>
          <p:spPr bwMode="auto">
            <a:xfrm>
              <a:off x="411163" y="749300"/>
              <a:ext cx="288925" cy="28575"/>
            </a:xfrm>
            <a:custGeom>
              <a:avLst/>
              <a:gdLst>
                <a:gd name="T0" fmla="*/ 164 w 182"/>
                <a:gd name="T1" fmla="*/ 10 h 18"/>
                <a:gd name="T2" fmla="*/ 164 w 182"/>
                <a:gd name="T3" fmla="*/ 10 h 18"/>
                <a:gd name="T4" fmla="*/ 164 w 182"/>
                <a:gd name="T5" fmla="*/ 6 h 18"/>
                <a:gd name="T6" fmla="*/ 166 w 182"/>
                <a:gd name="T7" fmla="*/ 4 h 18"/>
                <a:gd name="T8" fmla="*/ 170 w 182"/>
                <a:gd name="T9" fmla="*/ 2 h 18"/>
                <a:gd name="T10" fmla="*/ 172 w 182"/>
                <a:gd name="T11" fmla="*/ 0 h 18"/>
                <a:gd name="T12" fmla="*/ 172 w 182"/>
                <a:gd name="T13" fmla="*/ 0 h 18"/>
                <a:gd name="T14" fmla="*/ 176 w 182"/>
                <a:gd name="T15" fmla="*/ 2 h 18"/>
                <a:gd name="T16" fmla="*/ 180 w 182"/>
                <a:gd name="T17" fmla="*/ 4 h 18"/>
                <a:gd name="T18" fmla="*/ 182 w 182"/>
                <a:gd name="T19" fmla="*/ 6 h 18"/>
                <a:gd name="T20" fmla="*/ 182 w 182"/>
                <a:gd name="T21" fmla="*/ 10 h 18"/>
                <a:gd name="T22" fmla="*/ 182 w 182"/>
                <a:gd name="T23" fmla="*/ 10 h 18"/>
                <a:gd name="T24" fmla="*/ 182 w 182"/>
                <a:gd name="T25" fmla="*/ 14 h 18"/>
                <a:gd name="T26" fmla="*/ 180 w 182"/>
                <a:gd name="T27" fmla="*/ 16 h 18"/>
                <a:gd name="T28" fmla="*/ 176 w 182"/>
                <a:gd name="T29" fmla="*/ 18 h 18"/>
                <a:gd name="T30" fmla="*/ 172 w 182"/>
                <a:gd name="T31" fmla="*/ 18 h 18"/>
                <a:gd name="T32" fmla="*/ 172 w 182"/>
                <a:gd name="T33" fmla="*/ 18 h 18"/>
                <a:gd name="T34" fmla="*/ 170 w 182"/>
                <a:gd name="T35" fmla="*/ 18 h 18"/>
                <a:gd name="T36" fmla="*/ 166 w 182"/>
                <a:gd name="T37" fmla="*/ 16 h 18"/>
                <a:gd name="T38" fmla="*/ 164 w 182"/>
                <a:gd name="T39" fmla="*/ 14 h 18"/>
                <a:gd name="T40" fmla="*/ 164 w 182"/>
                <a:gd name="T41" fmla="*/ 10 h 18"/>
                <a:gd name="T42" fmla="*/ 0 w 182"/>
                <a:gd name="T43" fmla="*/ 10 h 18"/>
                <a:gd name="T44" fmla="*/ 0 w 182"/>
                <a:gd name="T45" fmla="*/ 10 h 18"/>
                <a:gd name="T46" fmla="*/ 0 w 182"/>
                <a:gd name="T47" fmla="*/ 14 h 18"/>
                <a:gd name="T48" fmla="*/ 2 w 182"/>
                <a:gd name="T49" fmla="*/ 16 h 18"/>
                <a:gd name="T50" fmla="*/ 4 w 182"/>
                <a:gd name="T51" fmla="*/ 18 h 18"/>
                <a:gd name="T52" fmla="*/ 8 w 182"/>
                <a:gd name="T53" fmla="*/ 18 h 18"/>
                <a:gd name="T54" fmla="*/ 8 w 182"/>
                <a:gd name="T55" fmla="*/ 18 h 18"/>
                <a:gd name="T56" fmla="*/ 12 w 182"/>
                <a:gd name="T57" fmla="*/ 18 h 18"/>
                <a:gd name="T58" fmla="*/ 14 w 182"/>
                <a:gd name="T59" fmla="*/ 16 h 18"/>
                <a:gd name="T60" fmla="*/ 16 w 182"/>
                <a:gd name="T61" fmla="*/ 14 h 18"/>
                <a:gd name="T62" fmla="*/ 18 w 182"/>
                <a:gd name="T63" fmla="*/ 10 h 18"/>
                <a:gd name="T64" fmla="*/ 18 w 182"/>
                <a:gd name="T65" fmla="*/ 10 h 18"/>
                <a:gd name="T66" fmla="*/ 16 w 182"/>
                <a:gd name="T67" fmla="*/ 6 h 18"/>
                <a:gd name="T68" fmla="*/ 14 w 182"/>
                <a:gd name="T69" fmla="*/ 4 h 18"/>
                <a:gd name="T70" fmla="*/ 12 w 182"/>
                <a:gd name="T71" fmla="*/ 2 h 18"/>
                <a:gd name="T72" fmla="*/ 8 w 182"/>
                <a:gd name="T73" fmla="*/ 0 h 18"/>
                <a:gd name="T74" fmla="*/ 8 w 182"/>
                <a:gd name="T75" fmla="*/ 0 h 18"/>
                <a:gd name="T76" fmla="*/ 4 w 182"/>
                <a:gd name="T77" fmla="*/ 2 h 18"/>
                <a:gd name="T78" fmla="*/ 2 w 182"/>
                <a:gd name="T79" fmla="*/ 4 h 18"/>
                <a:gd name="T80" fmla="*/ 0 w 182"/>
                <a:gd name="T81" fmla="*/ 6 h 18"/>
                <a:gd name="T82" fmla="*/ 0 w 182"/>
                <a:gd name="T83"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2" h="18">
                  <a:moveTo>
                    <a:pt x="164" y="10"/>
                  </a:moveTo>
                  <a:lnTo>
                    <a:pt x="164" y="10"/>
                  </a:lnTo>
                  <a:lnTo>
                    <a:pt x="164" y="6"/>
                  </a:lnTo>
                  <a:lnTo>
                    <a:pt x="166" y="4"/>
                  </a:lnTo>
                  <a:lnTo>
                    <a:pt x="170" y="2"/>
                  </a:lnTo>
                  <a:lnTo>
                    <a:pt x="172" y="0"/>
                  </a:lnTo>
                  <a:lnTo>
                    <a:pt x="172" y="0"/>
                  </a:lnTo>
                  <a:lnTo>
                    <a:pt x="176" y="2"/>
                  </a:lnTo>
                  <a:lnTo>
                    <a:pt x="180" y="4"/>
                  </a:lnTo>
                  <a:lnTo>
                    <a:pt x="182" y="6"/>
                  </a:lnTo>
                  <a:lnTo>
                    <a:pt x="182" y="10"/>
                  </a:lnTo>
                  <a:lnTo>
                    <a:pt x="182" y="10"/>
                  </a:lnTo>
                  <a:lnTo>
                    <a:pt x="182" y="14"/>
                  </a:lnTo>
                  <a:lnTo>
                    <a:pt x="180" y="16"/>
                  </a:lnTo>
                  <a:lnTo>
                    <a:pt x="176" y="18"/>
                  </a:lnTo>
                  <a:lnTo>
                    <a:pt x="172" y="18"/>
                  </a:lnTo>
                  <a:lnTo>
                    <a:pt x="172" y="18"/>
                  </a:lnTo>
                  <a:lnTo>
                    <a:pt x="170" y="18"/>
                  </a:lnTo>
                  <a:lnTo>
                    <a:pt x="166" y="16"/>
                  </a:lnTo>
                  <a:lnTo>
                    <a:pt x="164" y="14"/>
                  </a:lnTo>
                  <a:lnTo>
                    <a:pt x="164" y="10"/>
                  </a:lnTo>
                  <a:close/>
                  <a:moveTo>
                    <a:pt x="0" y="10"/>
                  </a:moveTo>
                  <a:lnTo>
                    <a:pt x="0" y="10"/>
                  </a:lnTo>
                  <a:lnTo>
                    <a:pt x="0" y="14"/>
                  </a:lnTo>
                  <a:lnTo>
                    <a:pt x="2" y="16"/>
                  </a:lnTo>
                  <a:lnTo>
                    <a:pt x="4" y="18"/>
                  </a:lnTo>
                  <a:lnTo>
                    <a:pt x="8" y="18"/>
                  </a:lnTo>
                  <a:lnTo>
                    <a:pt x="8" y="18"/>
                  </a:lnTo>
                  <a:lnTo>
                    <a:pt x="12" y="18"/>
                  </a:lnTo>
                  <a:lnTo>
                    <a:pt x="14" y="16"/>
                  </a:lnTo>
                  <a:lnTo>
                    <a:pt x="16" y="14"/>
                  </a:lnTo>
                  <a:lnTo>
                    <a:pt x="18" y="10"/>
                  </a:lnTo>
                  <a:lnTo>
                    <a:pt x="18" y="10"/>
                  </a:lnTo>
                  <a:lnTo>
                    <a:pt x="16" y="6"/>
                  </a:lnTo>
                  <a:lnTo>
                    <a:pt x="14" y="4"/>
                  </a:lnTo>
                  <a:lnTo>
                    <a:pt x="12" y="2"/>
                  </a:lnTo>
                  <a:lnTo>
                    <a:pt x="8" y="0"/>
                  </a:lnTo>
                  <a:lnTo>
                    <a:pt x="8" y="0"/>
                  </a:lnTo>
                  <a:lnTo>
                    <a:pt x="4" y="2"/>
                  </a:lnTo>
                  <a:lnTo>
                    <a:pt x="2" y="4"/>
                  </a:lnTo>
                  <a:lnTo>
                    <a:pt x="0" y="6"/>
                  </a:lnTo>
                  <a:lnTo>
                    <a:pt x="0" y="1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B0504DC5-4499-4673-9E51-D5D240AB3390}"/>
                </a:ext>
              </a:extLst>
            </p:cNvPr>
            <p:cNvSpPr>
              <a:spLocks/>
            </p:cNvSpPr>
            <p:nvPr userDrawn="1"/>
          </p:nvSpPr>
          <p:spPr bwMode="auto">
            <a:xfrm>
              <a:off x="671513" y="749300"/>
              <a:ext cx="28575" cy="28575"/>
            </a:xfrm>
            <a:custGeom>
              <a:avLst/>
              <a:gdLst>
                <a:gd name="T0" fmla="*/ 0 w 18"/>
                <a:gd name="T1" fmla="*/ 10 h 18"/>
                <a:gd name="T2" fmla="*/ 0 w 18"/>
                <a:gd name="T3" fmla="*/ 10 h 18"/>
                <a:gd name="T4" fmla="*/ 0 w 18"/>
                <a:gd name="T5" fmla="*/ 6 h 18"/>
                <a:gd name="T6" fmla="*/ 2 w 18"/>
                <a:gd name="T7" fmla="*/ 4 h 18"/>
                <a:gd name="T8" fmla="*/ 6 w 18"/>
                <a:gd name="T9" fmla="*/ 2 h 18"/>
                <a:gd name="T10" fmla="*/ 8 w 18"/>
                <a:gd name="T11" fmla="*/ 0 h 18"/>
                <a:gd name="T12" fmla="*/ 8 w 18"/>
                <a:gd name="T13" fmla="*/ 0 h 18"/>
                <a:gd name="T14" fmla="*/ 12 w 18"/>
                <a:gd name="T15" fmla="*/ 2 h 18"/>
                <a:gd name="T16" fmla="*/ 16 w 18"/>
                <a:gd name="T17" fmla="*/ 4 h 18"/>
                <a:gd name="T18" fmla="*/ 18 w 18"/>
                <a:gd name="T19" fmla="*/ 6 h 18"/>
                <a:gd name="T20" fmla="*/ 18 w 18"/>
                <a:gd name="T21" fmla="*/ 10 h 18"/>
                <a:gd name="T22" fmla="*/ 18 w 18"/>
                <a:gd name="T23" fmla="*/ 10 h 18"/>
                <a:gd name="T24" fmla="*/ 18 w 18"/>
                <a:gd name="T25" fmla="*/ 14 h 18"/>
                <a:gd name="T26" fmla="*/ 16 w 18"/>
                <a:gd name="T27" fmla="*/ 16 h 18"/>
                <a:gd name="T28" fmla="*/ 12 w 18"/>
                <a:gd name="T29" fmla="*/ 18 h 18"/>
                <a:gd name="T30" fmla="*/ 8 w 18"/>
                <a:gd name="T31" fmla="*/ 18 h 18"/>
                <a:gd name="T32" fmla="*/ 8 w 18"/>
                <a:gd name="T33" fmla="*/ 18 h 18"/>
                <a:gd name="T34" fmla="*/ 6 w 18"/>
                <a:gd name="T35" fmla="*/ 18 h 18"/>
                <a:gd name="T36" fmla="*/ 2 w 18"/>
                <a:gd name="T37" fmla="*/ 16 h 18"/>
                <a:gd name="T38" fmla="*/ 0 w 18"/>
                <a:gd name="T39" fmla="*/ 14 h 18"/>
                <a:gd name="T40" fmla="*/ 0 w 18"/>
                <a:gd name="T41"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 h="18">
                  <a:moveTo>
                    <a:pt x="0" y="10"/>
                  </a:moveTo>
                  <a:lnTo>
                    <a:pt x="0" y="10"/>
                  </a:lnTo>
                  <a:lnTo>
                    <a:pt x="0" y="6"/>
                  </a:lnTo>
                  <a:lnTo>
                    <a:pt x="2" y="4"/>
                  </a:lnTo>
                  <a:lnTo>
                    <a:pt x="6" y="2"/>
                  </a:lnTo>
                  <a:lnTo>
                    <a:pt x="8" y="0"/>
                  </a:lnTo>
                  <a:lnTo>
                    <a:pt x="8" y="0"/>
                  </a:lnTo>
                  <a:lnTo>
                    <a:pt x="12" y="2"/>
                  </a:lnTo>
                  <a:lnTo>
                    <a:pt x="16" y="4"/>
                  </a:lnTo>
                  <a:lnTo>
                    <a:pt x="18" y="6"/>
                  </a:lnTo>
                  <a:lnTo>
                    <a:pt x="18" y="10"/>
                  </a:lnTo>
                  <a:lnTo>
                    <a:pt x="18" y="10"/>
                  </a:lnTo>
                  <a:lnTo>
                    <a:pt x="18" y="14"/>
                  </a:lnTo>
                  <a:lnTo>
                    <a:pt x="16" y="16"/>
                  </a:lnTo>
                  <a:lnTo>
                    <a:pt x="12" y="18"/>
                  </a:lnTo>
                  <a:lnTo>
                    <a:pt x="8" y="18"/>
                  </a:lnTo>
                  <a:lnTo>
                    <a:pt x="8" y="18"/>
                  </a:lnTo>
                  <a:lnTo>
                    <a:pt x="6" y="18"/>
                  </a:lnTo>
                  <a:lnTo>
                    <a:pt x="2" y="16"/>
                  </a:lnTo>
                  <a:lnTo>
                    <a:pt x="0" y="14"/>
                  </a:lnTo>
                  <a:lnTo>
                    <a:pt x="0" y="1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8">
              <a:extLst>
                <a:ext uri="{FF2B5EF4-FFF2-40B4-BE49-F238E27FC236}">
                  <a16:creationId xmlns:a16="http://schemas.microsoft.com/office/drawing/2014/main" id="{7864491F-4AA6-4CDC-B4F7-6D9E4AE6F98D}"/>
                </a:ext>
              </a:extLst>
            </p:cNvPr>
            <p:cNvSpPr>
              <a:spLocks/>
            </p:cNvSpPr>
            <p:nvPr userDrawn="1"/>
          </p:nvSpPr>
          <p:spPr bwMode="auto">
            <a:xfrm>
              <a:off x="411163" y="749300"/>
              <a:ext cx="28575" cy="28575"/>
            </a:xfrm>
            <a:custGeom>
              <a:avLst/>
              <a:gdLst>
                <a:gd name="T0" fmla="*/ 0 w 18"/>
                <a:gd name="T1" fmla="*/ 10 h 18"/>
                <a:gd name="T2" fmla="*/ 0 w 18"/>
                <a:gd name="T3" fmla="*/ 10 h 18"/>
                <a:gd name="T4" fmla="*/ 0 w 18"/>
                <a:gd name="T5" fmla="*/ 14 h 18"/>
                <a:gd name="T6" fmla="*/ 2 w 18"/>
                <a:gd name="T7" fmla="*/ 16 h 18"/>
                <a:gd name="T8" fmla="*/ 4 w 18"/>
                <a:gd name="T9" fmla="*/ 18 h 18"/>
                <a:gd name="T10" fmla="*/ 8 w 18"/>
                <a:gd name="T11" fmla="*/ 18 h 18"/>
                <a:gd name="T12" fmla="*/ 8 w 18"/>
                <a:gd name="T13" fmla="*/ 18 h 18"/>
                <a:gd name="T14" fmla="*/ 12 w 18"/>
                <a:gd name="T15" fmla="*/ 18 h 18"/>
                <a:gd name="T16" fmla="*/ 14 w 18"/>
                <a:gd name="T17" fmla="*/ 16 h 18"/>
                <a:gd name="T18" fmla="*/ 16 w 18"/>
                <a:gd name="T19" fmla="*/ 14 h 18"/>
                <a:gd name="T20" fmla="*/ 18 w 18"/>
                <a:gd name="T21" fmla="*/ 10 h 18"/>
                <a:gd name="T22" fmla="*/ 18 w 18"/>
                <a:gd name="T23" fmla="*/ 10 h 18"/>
                <a:gd name="T24" fmla="*/ 16 w 18"/>
                <a:gd name="T25" fmla="*/ 6 h 18"/>
                <a:gd name="T26" fmla="*/ 14 w 18"/>
                <a:gd name="T27" fmla="*/ 4 h 18"/>
                <a:gd name="T28" fmla="*/ 12 w 18"/>
                <a:gd name="T29" fmla="*/ 2 h 18"/>
                <a:gd name="T30" fmla="*/ 8 w 18"/>
                <a:gd name="T31" fmla="*/ 0 h 18"/>
                <a:gd name="T32" fmla="*/ 8 w 18"/>
                <a:gd name="T33" fmla="*/ 0 h 18"/>
                <a:gd name="T34" fmla="*/ 4 w 18"/>
                <a:gd name="T35" fmla="*/ 2 h 18"/>
                <a:gd name="T36" fmla="*/ 2 w 18"/>
                <a:gd name="T37" fmla="*/ 4 h 18"/>
                <a:gd name="T38" fmla="*/ 0 w 18"/>
                <a:gd name="T39" fmla="*/ 6 h 18"/>
                <a:gd name="T40" fmla="*/ 0 w 18"/>
                <a:gd name="T41"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 h="18">
                  <a:moveTo>
                    <a:pt x="0" y="10"/>
                  </a:moveTo>
                  <a:lnTo>
                    <a:pt x="0" y="10"/>
                  </a:lnTo>
                  <a:lnTo>
                    <a:pt x="0" y="14"/>
                  </a:lnTo>
                  <a:lnTo>
                    <a:pt x="2" y="16"/>
                  </a:lnTo>
                  <a:lnTo>
                    <a:pt x="4" y="18"/>
                  </a:lnTo>
                  <a:lnTo>
                    <a:pt x="8" y="18"/>
                  </a:lnTo>
                  <a:lnTo>
                    <a:pt x="8" y="18"/>
                  </a:lnTo>
                  <a:lnTo>
                    <a:pt x="12" y="18"/>
                  </a:lnTo>
                  <a:lnTo>
                    <a:pt x="14" y="16"/>
                  </a:lnTo>
                  <a:lnTo>
                    <a:pt x="16" y="14"/>
                  </a:lnTo>
                  <a:lnTo>
                    <a:pt x="18" y="10"/>
                  </a:lnTo>
                  <a:lnTo>
                    <a:pt x="18" y="10"/>
                  </a:lnTo>
                  <a:lnTo>
                    <a:pt x="16" y="6"/>
                  </a:lnTo>
                  <a:lnTo>
                    <a:pt x="14" y="4"/>
                  </a:lnTo>
                  <a:lnTo>
                    <a:pt x="12" y="2"/>
                  </a:lnTo>
                  <a:lnTo>
                    <a:pt x="8" y="0"/>
                  </a:lnTo>
                  <a:lnTo>
                    <a:pt x="8" y="0"/>
                  </a:lnTo>
                  <a:lnTo>
                    <a:pt x="4" y="2"/>
                  </a:lnTo>
                  <a:lnTo>
                    <a:pt x="2" y="4"/>
                  </a:lnTo>
                  <a:lnTo>
                    <a:pt x="0" y="6"/>
                  </a:lnTo>
                  <a:lnTo>
                    <a:pt x="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9">
              <a:extLst>
                <a:ext uri="{FF2B5EF4-FFF2-40B4-BE49-F238E27FC236}">
                  <a16:creationId xmlns:a16="http://schemas.microsoft.com/office/drawing/2014/main" id="{B86ADA5C-06CB-4858-A7CE-6F80E1D2E3ED}"/>
                </a:ext>
              </a:extLst>
            </p:cNvPr>
            <p:cNvSpPr>
              <a:spLocks noEditPoints="1"/>
            </p:cNvSpPr>
            <p:nvPr userDrawn="1"/>
          </p:nvSpPr>
          <p:spPr bwMode="auto">
            <a:xfrm>
              <a:off x="341313" y="508000"/>
              <a:ext cx="425450" cy="301625"/>
            </a:xfrm>
            <a:custGeom>
              <a:avLst/>
              <a:gdLst>
                <a:gd name="T0" fmla="*/ 262 w 268"/>
                <a:gd name="T1" fmla="*/ 104 h 190"/>
                <a:gd name="T2" fmla="*/ 246 w 268"/>
                <a:gd name="T3" fmla="*/ 88 h 190"/>
                <a:gd name="T4" fmla="*/ 208 w 268"/>
                <a:gd name="T5" fmla="*/ 30 h 190"/>
                <a:gd name="T6" fmla="*/ 186 w 268"/>
                <a:gd name="T7" fmla="*/ 20 h 190"/>
                <a:gd name="T8" fmla="*/ 178 w 268"/>
                <a:gd name="T9" fmla="*/ 12 h 190"/>
                <a:gd name="T10" fmla="*/ 162 w 268"/>
                <a:gd name="T11" fmla="*/ 0 h 190"/>
                <a:gd name="T12" fmla="*/ 154 w 268"/>
                <a:gd name="T13" fmla="*/ 2 h 190"/>
                <a:gd name="T14" fmla="*/ 142 w 268"/>
                <a:gd name="T15" fmla="*/ 20 h 190"/>
                <a:gd name="T16" fmla="*/ 8 w 268"/>
                <a:gd name="T17" fmla="*/ 28 h 190"/>
                <a:gd name="T18" fmla="*/ 0 w 268"/>
                <a:gd name="T19" fmla="*/ 84 h 190"/>
                <a:gd name="T20" fmla="*/ 2 w 268"/>
                <a:gd name="T21" fmla="*/ 152 h 190"/>
                <a:gd name="T22" fmla="*/ 22 w 268"/>
                <a:gd name="T23" fmla="*/ 168 h 190"/>
                <a:gd name="T24" fmla="*/ 24 w 268"/>
                <a:gd name="T25" fmla="*/ 166 h 190"/>
                <a:gd name="T26" fmla="*/ 42 w 268"/>
                <a:gd name="T27" fmla="*/ 188 h 190"/>
                <a:gd name="T28" fmla="*/ 62 w 268"/>
                <a:gd name="T29" fmla="*/ 188 h 190"/>
                <a:gd name="T30" fmla="*/ 80 w 268"/>
                <a:gd name="T31" fmla="*/ 162 h 190"/>
                <a:gd name="T32" fmla="*/ 52 w 268"/>
                <a:gd name="T33" fmla="*/ 134 h 190"/>
                <a:gd name="T34" fmla="*/ 32 w 268"/>
                <a:gd name="T35" fmla="*/ 142 h 190"/>
                <a:gd name="T36" fmla="*/ 24 w 268"/>
                <a:gd name="T37" fmla="*/ 156 h 190"/>
                <a:gd name="T38" fmla="*/ 16 w 268"/>
                <a:gd name="T39" fmla="*/ 152 h 190"/>
                <a:gd name="T40" fmla="*/ 228 w 268"/>
                <a:gd name="T41" fmla="*/ 90 h 190"/>
                <a:gd name="T42" fmla="*/ 248 w 268"/>
                <a:gd name="T43" fmla="*/ 104 h 190"/>
                <a:gd name="T44" fmla="*/ 256 w 268"/>
                <a:gd name="T45" fmla="*/ 120 h 190"/>
                <a:gd name="T46" fmla="*/ 256 w 268"/>
                <a:gd name="T47" fmla="*/ 154 h 190"/>
                <a:gd name="T48" fmla="*/ 244 w 268"/>
                <a:gd name="T49" fmla="*/ 156 h 190"/>
                <a:gd name="T50" fmla="*/ 226 w 268"/>
                <a:gd name="T51" fmla="*/ 136 h 190"/>
                <a:gd name="T52" fmla="*/ 206 w 268"/>
                <a:gd name="T53" fmla="*/ 136 h 190"/>
                <a:gd name="T54" fmla="*/ 188 w 268"/>
                <a:gd name="T55" fmla="*/ 162 h 190"/>
                <a:gd name="T56" fmla="*/ 206 w 268"/>
                <a:gd name="T57" fmla="*/ 188 h 190"/>
                <a:gd name="T58" fmla="*/ 228 w 268"/>
                <a:gd name="T59" fmla="*/ 188 h 190"/>
                <a:gd name="T60" fmla="*/ 244 w 268"/>
                <a:gd name="T61" fmla="*/ 166 h 190"/>
                <a:gd name="T62" fmla="*/ 252 w 268"/>
                <a:gd name="T63" fmla="*/ 168 h 190"/>
                <a:gd name="T64" fmla="*/ 264 w 268"/>
                <a:gd name="T65" fmla="*/ 162 h 190"/>
                <a:gd name="T66" fmla="*/ 52 w 268"/>
                <a:gd name="T67" fmla="*/ 146 h 190"/>
                <a:gd name="T68" fmla="*/ 64 w 268"/>
                <a:gd name="T69" fmla="*/ 150 h 190"/>
                <a:gd name="T70" fmla="*/ 68 w 268"/>
                <a:gd name="T71" fmla="*/ 162 h 190"/>
                <a:gd name="T72" fmla="*/ 58 w 268"/>
                <a:gd name="T73" fmla="*/ 178 h 190"/>
                <a:gd name="T74" fmla="*/ 46 w 268"/>
                <a:gd name="T75" fmla="*/ 178 h 190"/>
                <a:gd name="T76" fmla="*/ 36 w 268"/>
                <a:gd name="T77" fmla="*/ 162 h 190"/>
                <a:gd name="T78" fmla="*/ 46 w 268"/>
                <a:gd name="T79" fmla="*/ 146 h 190"/>
                <a:gd name="T80" fmla="*/ 154 w 268"/>
                <a:gd name="T81" fmla="*/ 20 h 190"/>
                <a:gd name="T82" fmla="*/ 162 w 268"/>
                <a:gd name="T83" fmla="*/ 12 h 190"/>
                <a:gd name="T84" fmla="*/ 168 w 268"/>
                <a:gd name="T85" fmla="*/ 20 h 190"/>
                <a:gd name="T86" fmla="*/ 12 w 268"/>
                <a:gd name="T87" fmla="*/ 46 h 190"/>
                <a:gd name="T88" fmla="*/ 16 w 268"/>
                <a:gd name="T89" fmla="*/ 36 h 190"/>
                <a:gd name="T90" fmla="*/ 142 w 268"/>
                <a:gd name="T91" fmla="*/ 32 h 190"/>
                <a:gd name="T92" fmla="*/ 186 w 268"/>
                <a:gd name="T93" fmla="*/ 32 h 190"/>
                <a:gd name="T94" fmla="*/ 202 w 268"/>
                <a:gd name="T95" fmla="*/ 42 h 190"/>
                <a:gd name="T96" fmla="*/ 228 w 268"/>
                <a:gd name="T97" fmla="*/ 174 h 190"/>
                <a:gd name="T98" fmla="*/ 216 w 268"/>
                <a:gd name="T99" fmla="*/ 178 h 190"/>
                <a:gd name="T100" fmla="*/ 202 w 268"/>
                <a:gd name="T101" fmla="*/ 168 h 190"/>
                <a:gd name="T102" fmla="*/ 202 w 268"/>
                <a:gd name="T103" fmla="*/ 156 h 190"/>
                <a:gd name="T104" fmla="*/ 216 w 268"/>
                <a:gd name="T105" fmla="*/ 146 h 190"/>
                <a:gd name="T106" fmla="*/ 228 w 268"/>
                <a:gd name="T107" fmla="*/ 150 h 190"/>
                <a:gd name="T108" fmla="*/ 232 w 268"/>
                <a:gd name="T109" fmla="*/ 16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8" h="190">
                  <a:moveTo>
                    <a:pt x="268" y="120"/>
                  </a:moveTo>
                  <a:lnTo>
                    <a:pt x="268" y="120"/>
                  </a:lnTo>
                  <a:lnTo>
                    <a:pt x="266" y="110"/>
                  </a:lnTo>
                  <a:lnTo>
                    <a:pt x="262" y="104"/>
                  </a:lnTo>
                  <a:lnTo>
                    <a:pt x="262" y="104"/>
                  </a:lnTo>
                  <a:lnTo>
                    <a:pt x="256" y="96"/>
                  </a:lnTo>
                  <a:lnTo>
                    <a:pt x="246" y="88"/>
                  </a:lnTo>
                  <a:lnTo>
                    <a:pt x="246" y="88"/>
                  </a:lnTo>
                  <a:lnTo>
                    <a:pt x="234" y="80"/>
                  </a:lnTo>
                  <a:lnTo>
                    <a:pt x="212" y="38"/>
                  </a:lnTo>
                  <a:lnTo>
                    <a:pt x="212" y="38"/>
                  </a:lnTo>
                  <a:lnTo>
                    <a:pt x="208" y="30"/>
                  </a:lnTo>
                  <a:lnTo>
                    <a:pt x="202" y="26"/>
                  </a:lnTo>
                  <a:lnTo>
                    <a:pt x="194" y="22"/>
                  </a:lnTo>
                  <a:lnTo>
                    <a:pt x="186" y="20"/>
                  </a:lnTo>
                  <a:lnTo>
                    <a:pt x="186" y="20"/>
                  </a:lnTo>
                  <a:lnTo>
                    <a:pt x="180" y="20"/>
                  </a:lnTo>
                  <a:lnTo>
                    <a:pt x="180" y="18"/>
                  </a:lnTo>
                  <a:lnTo>
                    <a:pt x="180" y="18"/>
                  </a:lnTo>
                  <a:lnTo>
                    <a:pt x="178" y="12"/>
                  </a:lnTo>
                  <a:lnTo>
                    <a:pt x="174" y="6"/>
                  </a:lnTo>
                  <a:lnTo>
                    <a:pt x="174" y="6"/>
                  </a:lnTo>
                  <a:lnTo>
                    <a:pt x="168" y="2"/>
                  </a:lnTo>
                  <a:lnTo>
                    <a:pt x="162" y="0"/>
                  </a:lnTo>
                  <a:lnTo>
                    <a:pt x="162" y="0"/>
                  </a:lnTo>
                  <a:lnTo>
                    <a:pt x="162" y="0"/>
                  </a:lnTo>
                  <a:lnTo>
                    <a:pt x="162" y="0"/>
                  </a:lnTo>
                  <a:lnTo>
                    <a:pt x="154" y="2"/>
                  </a:lnTo>
                  <a:lnTo>
                    <a:pt x="148" y="6"/>
                  </a:lnTo>
                  <a:lnTo>
                    <a:pt x="144" y="12"/>
                  </a:lnTo>
                  <a:lnTo>
                    <a:pt x="142" y="20"/>
                  </a:lnTo>
                  <a:lnTo>
                    <a:pt x="142" y="20"/>
                  </a:lnTo>
                  <a:lnTo>
                    <a:pt x="26" y="22"/>
                  </a:lnTo>
                  <a:lnTo>
                    <a:pt x="26" y="22"/>
                  </a:lnTo>
                  <a:lnTo>
                    <a:pt x="16" y="24"/>
                  </a:lnTo>
                  <a:lnTo>
                    <a:pt x="8" y="28"/>
                  </a:lnTo>
                  <a:lnTo>
                    <a:pt x="2" y="36"/>
                  </a:lnTo>
                  <a:lnTo>
                    <a:pt x="0" y="46"/>
                  </a:lnTo>
                  <a:lnTo>
                    <a:pt x="0" y="84"/>
                  </a:lnTo>
                  <a:lnTo>
                    <a:pt x="0" y="84"/>
                  </a:lnTo>
                  <a:lnTo>
                    <a:pt x="0" y="84"/>
                  </a:lnTo>
                  <a:lnTo>
                    <a:pt x="0" y="142"/>
                  </a:lnTo>
                  <a:lnTo>
                    <a:pt x="0" y="142"/>
                  </a:lnTo>
                  <a:lnTo>
                    <a:pt x="2" y="152"/>
                  </a:lnTo>
                  <a:lnTo>
                    <a:pt x="6" y="158"/>
                  </a:lnTo>
                  <a:lnTo>
                    <a:pt x="14" y="164"/>
                  </a:lnTo>
                  <a:lnTo>
                    <a:pt x="22" y="168"/>
                  </a:lnTo>
                  <a:lnTo>
                    <a:pt x="22" y="168"/>
                  </a:lnTo>
                  <a:lnTo>
                    <a:pt x="22" y="168"/>
                  </a:lnTo>
                  <a:lnTo>
                    <a:pt x="22" y="168"/>
                  </a:lnTo>
                  <a:lnTo>
                    <a:pt x="24" y="166"/>
                  </a:lnTo>
                  <a:lnTo>
                    <a:pt x="24" y="166"/>
                  </a:lnTo>
                  <a:lnTo>
                    <a:pt x="28" y="174"/>
                  </a:lnTo>
                  <a:lnTo>
                    <a:pt x="32" y="182"/>
                  </a:lnTo>
                  <a:lnTo>
                    <a:pt x="32" y="182"/>
                  </a:lnTo>
                  <a:lnTo>
                    <a:pt x="42" y="188"/>
                  </a:lnTo>
                  <a:lnTo>
                    <a:pt x="52" y="190"/>
                  </a:lnTo>
                  <a:lnTo>
                    <a:pt x="52" y="190"/>
                  </a:lnTo>
                  <a:lnTo>
                    <a:pt x="52" y="190"/>
                  </a:lnTo>
                  <a:lnTo>
                    <a:pt x="62" y="188"/>
                  </a:lnTo>
                  <a:lnTo>
                    <a:pt x="72" y="182"/>
                  </a:lnTo>
                  <a:lnTo>
                    <a:pt x="78" y="172"/>
                  </a:lnTo>
                  <a:lnTo>
                    <a:pt x="80" y="162"/>
                  </a:lnTo>
                  <a:lnTo>
                    <a:pt x="80" y="162"/>
                  </a:lnTo>
                  <a:lnTo>
                    <a:pt x="78" y="152"/>
                  </a:lnTo>
                  <a:lnTo>
                    <a:pt x="72" y="142"/>
                  </a:lnTo>
                  <a:lnTo>
                    <a:pt x="62" y="136"/>
                  </a:lnTo>
                  <a:lnTo>
                    <a:pt x="52" y="134"/>
                  </a:lnTo>
                  <a:lnTo>
                    <a:pt x="52" y="134"/>
                  </a:lnTo>
                  <a:lnTo>
                    <a:pt x="52" y="134"/>
                  </a:lnTo>
                  <a:lnTo>
                    <a:pt x="42" y="136"/>
                  </a:lnTo>
                  <a:lnTo>
                    <a:pt x="32" y="142"/>
                  </a:lnTo>
                  <a:lnTo>
                    <a:pt x="32" y="142"/>
                  </a:lnTo>
                  <a:lnTo>
                    <a:pt x="28" y="148"/>
                  </a:lnTo>
                  <a:lnTo>
                    <a:pt x="24" y="156"/>
                  </a:lnTo>
                  <a:lnTo>
                    <a:pt x="24" y="156"/>
                  </a:lnTo>
                  <a:lnTo>
                    <a:pt x="24" y="156"/>
                  </a:lnTo>
                  <a:lnTo>
                    <a:pt x="24" y="156"/>
                  </a:lnTo>
                  <a:lnTo>
                    <a:pt x="18" y="154"/>
                  </a:lnTo>
                  <a:lnTo>
                    <a:pt x="16" y="152"/>
                  </a:lnTo>
                  <a:lnTo>
                    <a:pt x="12" y="148"/>
                  </a:lnTo>
                  <a:lnTo>
                    <a:pt x="12" y="142"/>
                  </a:lnTo>
                  <a:lnTo>
                    <a:pt x="12" y="90"/>
                  </a:lnTo>
                  <a:lnTo>
                    <a:pt x="228" y="90"/>
                  </a:lnTo>
                  <a:lnTo>
                    <a:pt x="228" y="90"/>
                  </a:lnTo>
                  <a:lnTo>
                    <a:pt x="240" y="98"/>
                  </a:lnTo>
                  <a:lnTo>
                    <a:pt x="240" y="98"/>
                  </a:lnTo>
                  <a:lnTo>
                    <a:pt x="248" y="104"/>
                  </a:lnTo>
                  <a:lnTo>
                    <a:pt x="254" y="110"/>
                  </a:lnTo>
                  <a:lnTo>
                    <a:pt x="254" y="110"/>
                  </a:lnTo>
                  <a:lnTo>
                    <a:pt x="256" y="116"/>
                  </a:lnTo>
                  <a:lnTo>
                    <a:pt x="256" y="120"/>
                  </a:lnTo>
                  <a:lnTo>
                    <a:pt x="256" y="152"/>
                  </a:lnTo>
                  <a:lnTo>
                    <a:pt x="256" y="152"/>
                  </a:lnTo>
                  <a:lnTo>
                    <a:pt x="256" y="154"/>
                  </a:lnTo>
                  <a:lnTo>
                    <a:pt x="256" y="154"/>
                  </a:lnTo>
                  <a:lnTo>
                    <a:pt x="252" y="156"/>
                  </a:lnTo>
                  <a:lnTo>
                    <a:pt x="246" y="156"/>
                  </a:lnTo>
                  <a:lnTo>
                    <a:pt x="246" y="156"/>
                  </a:lnTo>
                  <a:lnTo>
                    <a:pt x="244" y="156"/>
                  </a:lnTo>
                  <a:lnTo>
                    <a:pt x="244" y="156"/>
                  </a:lnTo>
                  <a:lnTo>
                    <a:pt x="240" y="148"/>
                  </a:lnTo>
                  <a:lnTo>
                    <a:pt x="234" y="140"/>
                  </a:lnTo>
                  <a:lnTo>
                    <a:pt x="226" y="136"/>
                  </a:lnTo>
                  <a:lnTo>
                    <a:pt x="216" y="134"/>
                  </a:lnTo>
                  <a:lnTo>
                    <a:pt x="216" y="134"/>
                  </a:lnTo>
                  <a:lnTo>
                    <a:pt x="216" y="134"/>
                  </a:lnTo>
                  <a:lnTo>
                    <a:pt x="206" y="136"/>
                  </a:lnTo>
                  <a:lnTo>
                    <a:pt x="198" y="142"/>
                  </a:lnTo>
                  <a:lnTo>
                    <a:pt x="192" y="150"/>
                  </a:lnTo>
                  <a:lnTo>
                    <a:pt x="188" y="162"/>
                  </a:lnTo>
                  <a:lnTo>
                    <a:pt x="188" y="162"/>
                  </a:lnTo>
                  <a:lnTo>
                    <a:pt x="192" y="172"/>
                  </a:lnTo>
                  <a:lnTo>
                    <a:pt x="198" y="182"/>
                  </a:lnTo>
                  <a:lnTo>
                    <a:pt x="198" y="182"/>
                  </a:lnTo>
                  <a:lnTo>
                    <a:pt x="206" y="188"/>
                  </a:lnTo>
                  <a:lnTo>
                    <a:pt x="216" y="190"/>
                  </a:lnTo>
                  <a:lnTo>
                    <a:pt x="216" y="190"/>
                  </a:lnTo>
                  <a:lnTo>
                    <a:pt x="216" y="190"/>
                  </a:lnTo>
                  <a:lnTo>
                    <a:pt x="228" y="188"/>
                  </a:lnTo>
                  <a:lnTo>
                    <a:pt x="236" y="182"/>
                  </a:lnTo>
                  <a:lnTo>
                    <a:pt x="236" y="182"/>
                  </a:lnTo>
                  <a:lnTo>
                    <a:pt x="242" y="174"/>
                  </a:lnTo>
                  <a:lnTo>
                    <a:pt x="244" y="166"/>
                  </a:lnTo>
                  <a:lnTo>
                    <a:pt x="244" y="166"/>
                  </a:lnTo>
                  <a:lnTo>
                    <a:pt x="246" y="168"/>
                  </a:lnTo>
                  <a:lnTo>
                    <a:pt x="246" y="168"/>
                  </a:lnTo>
                  <a:lnTo>
                    <a:pt x="252" y="168"/>
                  </a:lnTo>
                  <a:lnTo>
                    <a:pt x="252" y="168"/>
                  </a:lnTo>
                  <a:lnTo>
                    <a:pt x="258" y="166"/>
                  </a:lnTo>
                  <a:lnTo>
                    <a:pt x="264" y="162"/>
                  </a:lnTo>
                  <a:lnTo>
                    <a:pt x="264" y="162"/>
                  </a:lnTo>
                  <a:lnTo>
                    <a:pt x="268" y="158"/>
                  </a:lnTo>
                  <a:lnTo>
                    <a:pt x="268" y="152"/>
                  </a:lnTo>
                  <a:lnTo>
                    <a:pt x="268" y="120"/>
                  </a:lnTo>
                  <a:close/>
                  <a:moveTo>
                    <a:pt x="52" y="146"/>
                  </a:moveTo>
                  <a:lnTo>
                    <a:pt x="52" y="146"/>
                  </a:lnTo>
                  <a:lnTo>
                    <a:pt x="52" y="146"/>
                  </a:lnTo>
                  <a:lnTo>
                    <a:pt x="58" y="146"/>
                  </a:lnTo>
                  <a:lnTo>
                    <a:pt x="64" y="150"/>
                  </a:lnTo>
                  <a:lnTo>
                    <a:pt x="64" y="150"/>
                  </a:lnTo>
                  <a:lnTo>
                    <a:pt x="68" y="156"/>
                  </a:lnTo>
                  <a:lnTo>
                    <a:pt x="68" y="162"/>
                  </a:lnTo>
                  <a:lnTo>
                    <a:pt x="68" y="162"/>
                  </a:lnTo>
                  <a:lnTo>
                    <a:pt x="68" y="168"/>
                  </a:lnTo>
                  <a:lnTo>
                    <a:pt x="64" y="174"/>
                  </a:lnTo>
                  <a:lnTo>
                    <a:pt x="64" y="174"/>
                  </a:lnTo>
                  <a:lnTo>
                    <a:pt x="58" y="178"/>
                  </a:lnTo>
                  <a:lnTo>
                    <a:pt x="52" y="178"/>
                  </a:lnTo>
                  <a:lnTo>
                    <a:pt x="52" y="178"/>
                  </a:lnTo>
                  <a:lnTo>
                    <a:pt x="52" y="178"/>
                  </a:lnTo>
                  <a:lnTo>
                    <a:pt x="46" y="178"/>
                  </a:lnTo>
                  <a:lnTo>
                    <a:pt x="40" y="174"/>
                  </a:lnTo>
                  <a:lnTo>
                    <a:pt x="40" y="174"/>
                  </a:lnTo>
                  <a:lnTo>
                    <a:pt x="36" y="168"/>
                  </a:lnTo>
                  <a:lnTo>
                    <a:pt x="36" y="162"/>
                  </a:lnTo>
                  <a:lnTo>
                    <a:pt x="36" y="162"/>
                  </a:lnTo>
                  <a:lnTo>
                    <a:pt x="36" y="156"/>
                  </a:lnTo>
                  <a:lnTo>
                    <a:pt x="40" y="150"/>
                  </a:lnTo>
                  <a:lnTo>
                    <a:pt x="46" y="146"/>
                  </a:lnTo>
                  <a:lnTo>
                    <a:pt x="52" y="146"/>
                  </a:lnTo>
                  <a:lnTo>
                    <a:pt x="52" y="146"/>
                  </a:lnTo>
                  <a:close/>
                  <a:moveTo>
                    <a:pt x="154" y="20"/>
                  </a:moveTo>
                  <a:lnTo>
                    <a:pt x="154" y="20"/>
                  </a:lnTo>
                  <a:lnTo>
                    <a:pt x="156" y="14"/>
                  </a:lnTo>
                  <a:lnTo>
                    <a:pt x="162" y="12"/>
                  </a:lnTo>
                  <a:lnTo>
                    <a:pt x="162" y="12"/>
                  </a:lnTo>
                  <a:lnTo>
                    <a:pt x="162" y="12"/>
                  </a:lnTo>
                  <a:lnTo>
                    <a:pt x="166" y="14"/>
                  </a:lnTo>
                  <a:lnTo>
                    <a:pt x="166" y="14"/>
                  </a:lnTo>
                  <a:lnTo>
                    <a:pt x="168" y="20"/>
                  </a:lnTo>
                  <a:lnTo>
                    <a:pt x="168" y="20"/>
                  </a:lnTo>
                  <a:lnTo>
                    <a:pt x="166" y="20"/>
                  </a:lnTo>
                  <a:lnTo>
                    <a:pt x="154" y="20"/>
                  </a:lnTo>
                  <a:lnTo>
                    <a:pt x="154" y="20"/>
                  </a:lnTo>
                  <a:close/>
                  <a:moveTo>
                    <a:pt x="12" y="46"/>
                  </a:moveTo>
                  <a:lnTo>
                    <a:pt x="12" y="46"/>
                  </a:lnTo>
                  <a:lnTo>
                    <a:pt x="12" y="40"/>
                  </a:lnTo>
                  <a:lnTo>
                    <a:pt x="16" y="36"/>
                  </a:lnTo>
                  <a:lnTo>
                    <a:pt x="16" y="36"/>
                  </a:lnTo>
                  <a:lnTo>
                    <a:pt x="20" y="34"/>
                  </a:lnTo>
                  <a:lnTo>
                    <a:pt x="26" y="32"/>
                  </a:lnTo>
                  <a:lnTo>
                    <a:pt x="142" y="32"/>
                  </a:lnTo>
                  <a:lnTo>
                    <a:pt x="142" y="32"/>
                  </a:lnTo>
                  <a:lnTo>
                    <a:pt x="148" y="32"/>
                  </a:lnTo>
                  <a:lnTo>
                    <a:pt x="186" y="32"/>
                  </a:lnTo>
                  <a:lnTo>
                    <a:pt x="186" y="32"/>
                  </a:lnTo>
                  <a:lnTo>
                    <a:pt x="186" y="32"/>
                  </a:lnTo>
                  <a:lnTo>
                    <a:pt x="192" y="34"/>
                  </a:lnTo>
                  <a:lnTo>
                    <a:pt x="196" y="36"/>
                  </a:lnTo>
                  <a:lnTo>
                    <a:pt x="200" y="38"/>
                  </a:lnTo>
                  <a:lnTo>
                    <a:pt x="202" y="42"/>
                  </a:lnTo>
                  <a:lnTo>
                    <a:pt x="220" y="78"/>
                  </a:lnTo>
                  <a:lnTo>
                    <a:pt x="12" y="78"/>
                  </a:lnTo>
                  <a:lnTo>
                    <a:pt x="12" y="46"/>
                  </a:lnTo>
                  <a:close/>
                  <a:moveTo>
                    <a:pt x="228" y="174"/>
                  </a:moveTo>
                  <a:lnTo>
                    <a:pt x="228" y="174"/>
                  </a:lnTo>
                  <a:lnTo>
                    <a:pt x="224" y="176"/>
                  </a:lnTo>
                  <a:lnTo>
                    <a:pt x="216" y="178"/>
                  </a:lnTo>
                  <a:lnTo>
                    <a:pt x="216" y="178"/>
                  </a:lnTo>
                  <a:lnTo>
                    <a:pt x="216" y="178"/>
                  </a:lnTo>
                  <a:lnTo>
                    <a:pt x="210" y="176"/>
                  </a:lnTo>
                  <a:lnTo>
                    <a:pt x="206" y="174"/>
                  </a:lnTo>
                  <a:lnTo>
                    <a:pt x="202" y="168"/>
                  </a:lnTo>
                  <a:lnTo>
                    <a:pt x="200" y="162"/>
                  </a:lnTo>
                  <a:lnTo>
                    <a:pt x="200" y="162"/>
                  </a:lnTo>
                  <a:lnTo>
                    <a:pt x="200" y="162"/>
                  </a:lnTo>
                  <a:lnTo>
                    <a:pt x="202" y="156"/>
                  </a:lnTo>
                  <a:lnTo>
                    <a:pt x="206" y="150"/>
                  </a:lnTo>
                  <a:lnTo>
                    <a:pt x="206" y="150"/>
                  </a:lnTo>
                  <a:lnTo>
                    <a:pt x="210" y="146"/>
                  </a:lnTo>
                  <a:lnTo>
                    <a:pt x="216" y="146"/>
                  </a:lnTo>
                  <a:lnTo>
                    <a:pt x="216" y="146"/>
                  </a:lnTo>
                  <a:lnTo>
                    <a:pt x="216" y="146"/>
                  </a:lnTo>
                  <a:lnTo>
                    <a:pt x="224" y="146"/>
                  </a:lnTo>
                  <a:lnTo>
                    <a:pt x="228" y="150"/>
                  </a:lnTo>
                  <a:lnTo>
                    <a:pt x="232" y="156"/>
                  </a:lnTo>
                  <a:lnTo>
                    <a:pt x="234" y="162"/>
                  </a:lnTo>
                  <a:lnTo>
                    <a:pt x="234" y="162"/>
                  </a:lnTo>
                  <a:lnTo>
                    <a:pt x="232" y="168"/>
                  </a:lnTo>
                  <a:lnTo>
                    <a:pt x="228" y="174"/>
                  </a:lnTo>
                  <a:lnTo>
                    <a:pt x="228" y="1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0">
              <a:extLst>
                <a:ext uri="{FF2B5EF4-FFF2-40B4-BE49-F238E27FC236}">
                  <a16:creationId xmlns:a16="http://schemas.microsoft.com/office/drawing/2014/main" id="{EA20DEE1-7D9B-4EF2-A9CA-3F8AFD286D1F}"/>
                </a:ext>
              </a:extLst>
            </p:cNvPr>
            <p:cNvSpPr>
              <a:spLocks/>
            </p:cNvSpPr>
            <p:nvPr userDrawn="1"/>
          </p:nvSpPr>
          <p:spPr bwMode="auto">
            <a:xfrm>
              <a:off x="468313" y="755650"/>
              <a:ext cx="171450" cy="19050"/>
            </a:xfrm>
            <a:custGeom>
              <a:avLst/>
              <a:gdLst>
                <a:gd name="T0" fmla="*/ 104 w 108"/>
                <a:gd name="T1" fmla="*/ 0 h 12"/>
                <a:gd name="T2" fmla="*/ 104 w 108"/>
                <a:gd name="T3" fmla="*/ 0 h 12"/>
                <a:gd name="T4" fmla="*/ 6 w 108"/>
                <a:gd name="T5" fmla="*/ 0 h 12"/>
                <a:gd name="T6" fmla="*/ 6 w 108"/>
                <a:gd name="T7" fmla="*/ 0 h 12"/>
                <a:gd name="T8" fmla="*/ 2 w 108"/>
                <a:gd name="T9" fmla="*/ 2 h 12"/>
                <a:gd name="T10" fmla="*/ 0 w 108"/>
                <a:gd name="T11" fmla="*/ 6 h 12"/>
                <a:gd name="T12" fmla="*/ 0 w 108"/>
                <a:gd name="T13" fmla="*/ 6 h 12"/>
                <a:gd name="T14" fmla="*/ 2 w 108"/>
                <a:gd name="T15" fmla="*/ 10 h 12"/>
                <a:gd name="T16" fmla="*/ 6 w 108"/>
                <a:gd name="T17" fmla="*/ 12 h 12"/>
                <a:gd name="T18" fmla="*/ 6 w 108"/>
                <a:gd name="T19" fmla="*/ 12 h 12"/>
                <a:gd name="T20" fmla="*/ 104 w 108"/>
                <a:gd name="T21" fmla="*/ 12 h 12"/>
                <a:gd name="T22" fmla="*/ 104 w 108"/>
                <a:gd name="T23" fmla="*/ 12 h 12"/>
                <a:gd name="T24" fmla="*/ 108 w 108"/>
                <a:gd name="T25" fmla="*/ 10 h 12"/>
                <a:gd name="T26" fmla="*/ 108 w 108"/>
                <a:gd name="T27" fmla="*/ 6 h 12"/>
                <a:gd name="T28" fmla="*/ 108 w 108"/>
                <a:gd name="T29" fmla="*/ 6 h 12"/>
                <a:gd name="T30" fmla="*/ 108 w 108"/>
                <a:gd name="T31" fmla="*/ 2 h 12"/>
                <a:gd name="T32" fmla="*/ 104 w 108"/>
                <a:gd name="T33" fmla="*/ 0 h 12"/>
                <a:gd name="T34" fmla="*/ 104 w 108"/>
                <a:gd name="T35"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8" h="12">
                  <a:moveTo>
                    <a:pt x="104" y="0"/>
                  </a:moveTo>
                  <a:lnTo>
                    <a:pt x="104" y="0"/>
                  </a:lnTo>
                  <a:lnTo>
                    <a:pt x="6" y="0"/>
                  </a:lnTo>
                  <a:lnTo>
                    <a:pt x="6" y="0"/>
                  </a:lnTo>
                  <a:lnTo>
                    <a:pt x="2" y="2"/>
                  </a:lnTo>
                  <a:lnTo>
                    <a:pt x="0" y="6"/>
                  </a:lnTo>
                  <a:lnTo>
                    <a:pt x="0" y="6"/>
                  </a:lnTo>
                  <a:lnTo>
                    <a:pt x="2" y="10"/>
                  </a:lnTo>
                  <a:lnTo>
                    <a:pt x="6" y="12"/>
                  </a:lnTo>
                  <a:lnTo>
                    <a:pt x="6" y="12"/>
                  </a:lnTo>
                  <a:lnTo>
                    <a:pt x="104" y="12"/>
                  </a:lnTo>
                  <a:lnTo>
                    <a:pt x="104" y="12"/>
                  </a:lnTo>
                  <a:lnTo>
                    <a:pt x="108" y="10"/>
                  </a:lnTo>
                  <a:lnTo>
                    <a:pt x="108" y="6"/>
                  </a:lnTo>
                  <a:lnTo>
                    <a:pt x="108" y="6"/>
                  </a:lnTo>
                  <a:lnTo>
                    <a:pt x="108" y="2"/>
                  </a:lnTo>
                  <a:lnTo>
                    <a:pt x="104" y="0"/>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1">
              <a:extLst>
                <a:ext uri="{FF2B5EF4-FFF2-40B4-BE49-F238E27FC236}">
                  <a16:creationId xmlns:a16="http://schemas.microsoft.com/office/drawing/2014/main" id="{3ABB0211-8BA5-478B-B4A0-B8F7E8FADD2C}"/>
                </a:ext>
              </a:extLst>
            </p:cNvPr>
            <p:cNvSpPr>
              <a:spLocks/>
            </p:cNvSpPr>
            <p:nvPr userDrawn="1"/>
          </p:nvSpPr>
          <p:spPr bwMode="auto">
            <a:xfrm>
              <a:off x="522288" y="666750"/>
              <a:ext cx="69850" cy="69850"/>
            </a:xfrm>
            <a:custGeom>
              <a:avLst/>
              <a:gdLst>
                <a:gd name="T0" fmla="*/ 0 w 44"/>
                <a:gd name="T1" fmla="*/ 22 h 44"/>
                <a:gd name="T2" fmla="*/ 0 w 44"/>
                <a:gd name="T3" fmla="*/ 22 h 44"/>
                <a:gd name="T4" fmla="*/ 2 w 44"/>
                <a:gd name="T5" fmla="*/ 26 h 44"/>
                <a:gd name="T6" fmla="*/ 6 w 44"/>
                <a:gd name="T7" fmla="*/ 28 h 44"/>
                <a:gd name="T8" fmla="*/ 6 w 44"/>
                <a:gd name="T9" fmla="*/ 28 h 44"/>
                <a:gd name="T10" fmla="*/ 16 w 44"/>
                <a:gd name="T11" fmla="*/ 28 h 44"/>
                <a:gd name="T12" fmla="*/ 16 w 44"/>
                <a:gd name="T13" fmla="*/ 38 h 44"/>
                <a:gd name="T14" fmla="*/ 16 w 44"/>
                <a:gd name="T15" fmla="*/ 38 h 44"/>
                <a:gd name="T16" fmla="*/ 18 w 44"/>
                <a:gd name="T17" fmla="*/ 42 h 44"/>
                <a:gd name="T18" fmla="*/ 22 w 44"/>
                <a:gd name="T19" fmla="*/ 44 h 44"/>
                <a:gd name="T20" fmla="*/ 22 w 44"/>
                <a:gd name="T21" fmla="*/ 44 h 44"/>
                <a:gd name="T22" fmla="*/ 22 w 44"/>
                <a:gd name="T23" fmla="*/ 44 h 44"/>
                <a:gd name="T24" fmla="*/ 26 w 44"/>
                <a:gd name="T25" fmla="*/ 42 h 44"/>
                <a:gd name="T26" fmla="*/ 28 w 44"/>
                <a:gd name="T27" fmla="*/ 38 h 44"/>
                <a:gd name="T28" fmla="*/ 28 w 44"/>
                <a:gd name="T29" fmla="*/ 28 h 44"/>
                <a:gd name="T30" fmla="*/ 38 w 44"/>
                <a:gd name="T31" fmla="*/ 28 h 44"/>
                <a:gd name="T32" fmla="*/ 38 w 44"/>
                <a:gd name="T33" fmla="*/ 28 h 44"/>
                <a:gd name="T34" fmla="*/ 42 w 44"/>
                <a:gd name="T35" fmla="*/ 26 h 44"/>
                <a:gd name="T36" fmla="*/ 44 w 44"/>
                <a:gd name="T37" fmla="*/ 22 h 44"/>
                <a:gd name="T38" fmla="*/ 44 w 44"/>
                <a:gd name="T39" fmla="*/ 22 h 44"/>
                <a:gd name="T40" fmla="*/ 42 w 44"/>
                <a:gd name="T41" fmla="*/ 18 h 44"/>
                <a:gd name="T42" fmla="*/ 38 w 44"/>
                <a:gd name="T43" fmla="*/ 16 h 44"/>
                <a:gd name="T44" fmla="*/ 38 w 44"/>
                <a:gd name="T45" fmla="*/ 16 h 44"/>
                <a:gd name="T46" fmla="*/ 28 w 44"/>
                <a:gd name="T47" fmla="*/ 16 h 44"/>
                <a:gd name="T48" fmla="*/ 28 w 44"/>
                <a:gd name="T49" fmla="*/ 6 h 44"/>
                <a:gd name="T50" fmla="*/ 28 w 44"/>
                <a:gd name="T51" fmla="*/ 6 h 44"/>
                <a:gd name="T52" fmla="*/ 26 w 44"/>
                <a:gd name="T53" fmla="*/ 2 h 44"/>
                <a:gd name="T54" fmla="*/ 22 w 44"/>
                <a:gd name="T55" fmla="*/ 0 h 44"/>
                <a:gd name="T56" fmla="*/ 22 w 44"/>
                <a:gd name="T57" fmla="*/ 0 h 44"/>
                <a:gd name="T58" fmla="*/ 22 w 44"/>
                <a:gd name="T59" fmla="*/ 0 h 44"/>
                <a:gd name="T60" fmla="*/ 18 w 44"/>
                <a:gd name="T61" fmla="*/ 2 h 44"/>
                <a:gd name="T62" fmla="*/ 16 w 44"/>
                <a:gd name="T63" fmla="*/ 6 h 44"/>
                <a:gd name="T64" fmla="*/ 16 w 44"/>
                <a:gd name="T65" fmla="*/ 16 h 44"/>
                <a:gd name="T66" fmla="*/ 6 w 44"/>
                <a:gd name="T67" fmla="*/ 16 h 44"/>
                <a:gd name="T68" fmla="*/ 6 w 44"/>
                <a:gd name="T69" fmla="*/ 16 h 44"/>
                <a:gd name="T70" fmla="*/ 2 w 44"/>
                <a:gd name="T71" fmla="*/ 18 h 44"/>
                <a:gd name="T72" fmla="*/ 0 w 44"/>
                <a:gd name="T73" fmla="*/ 22 h 44"/>
                <a:gd name="T74" fmla="*/ 0 w 44"/>
                <a:gd name="T75"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4" h="44">
                  <a:moveTo>
                    <a:pt x="0" y="22"/>
                  </a:moveTo>
                  <a:lnTo>
                    <a:pt x="0" y="22"/>
                  </a:lnTo>
                  <a:lnTo>
                    <a:pt x="2" y="26"/>
                  </a:lnTo>
                  <a:lnTo>
                    <a:pt x="6" y="28"/>
                  </a:lnTo>
                  <a:lnTo>
                    <a:pt x="6" y="28"/>
                  </a:lnTo>
                  <a:lnTo>
                    <a:pt x="16" y="28"/>
                  </a:lnTo>
                  <a:lnTo>
                    <a:pt x="16" y="38"/>
                  </a:lnTo>
                  <a:lnTo>
                    <a:pt x="16" y="38"/>
                  </a:lnTo>
                  <a:lnTo>
                    <a:pt x="18" y="42"/>
                  </a:lnTo>
                  <a:lnTo>
                    <a:pt x="22" y="44"/>
                  </a:lnTo>
                  <a:lnTo>
                    <a:pt x="22" y="44"/>
                  </a:lnTo>
                  <a:lnTo>
                    <a:pt x="22" y="44"/>
                  </a:lnTo>
                  <a:lnTo>
                    <a:pt x="26" y="42"/>
                  </a:lnTo>
                  <a:lnTo>
                    <a:pt x="28" y="38"/>
                  </a:lnTo>
                  <a:lnTo>
                    <a:pt x="28" y="28"/>
                  </a:lnTo>
                  <a:lnTo>
                    <a:pt x="38" y="28"/>
                  </a:lnTo>
                  <a:lnTo>
                    <a:pt x="38" y="28"/>
                  </a:lnTo>
                  <a:lnTo>
                    <a:pt x="42" y="26"/>
                  </a:lnTo>
                  <a:lnTo>
                    <a:pt x="44" y="22"/>
                  </a:lnTo>
                  <a:lnTo>
                    <a:pt x="44" y="22"/>
                  </a:lnTo>
                  <a:lnTo>
                    <a:pt x="42" y="18"/>
                  </a:lnTo>
                  <a:lnTo>
                    <a:pt x="38" y="16"/>
                  </a:lnTo>
                  <a:lnTo>
                    <a:pt x="38" y="16"/>
                  </a:lnTo>
                  <a:lnTo>
                    <a:pt x="28" y="16"/>
                  </a:lnTo>
                  <a:lnTo>
                    <a:pt x="28" y="6"/>
                  </a:lnTo>
                  <a:lnTo>
                    <a:pt x="28" y="6"/>
                  </a:lnTo>
                  <a:lnTo>
                    <a:pt x="26" y="2"/>
                  </a:lnTo>
                  <a:lnTo>
                    <a:pt x="22" y="0"/>
                  </a:lnTo>
                  <a:lnTo>
                    <a:pt x="22" y="0"/>
                  </a:lnTo>
                  <a:lnTo>
                    <a:pt x="22" y="0"/>
                  </a:lnTo>
                  <a:lnTo>
                    <a:pt x="18" y="2"/>
                  </a:lnTo>
                  <a:lnTo>
                    <a:pt x="16" y="6"/>
                  </a:lnTo>
                  <a:lnTo>
                    <a:pt x="16" y="16"/>
                  </a:lnTo>
                  <a:lnTo>
                    <a:pt x="6" y="16"/>
                  </a:lnTo>
                  <a:lnTo>
                    <a:pt x="6" y="16"/>
                  </a:lnTo>
                  <a:lnTo>
                    <a:pt x="2" y="18"/>
                  </a:lnTo>
                  <a:lnTo>
                    <a:pt x="0" y="22"/>
                  </a:ln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2">
              <a:extLst>
                <a:ext uri="{FF2B5EF4-FFF2-40B4-BE49-F238E27FC236}">
                  <a16:creationId xmlns:a16="http://schemas.microsoft.com/office/drawing/2014/main" id="{9E88F15A-A7CE-4517-BE9F-1C67C7A8A14E}"/>
                </a:ext>
              </a:extLst>
            </p:cNvPr>
            <p:cNvSpPr>
              <a:spLocks/>
            </p:cNvSpPr>
            <p:nvPr userDrawn="1"/>
          </p:nvSpPr>
          <p:spPr bwMode="auto">
            <a:xfrm>
              <a:off x="617538" y="485775"/>
              <a:ext cx="28575" cy="28575"/>
            </a:xfrm>
            <a:custGeom>
              <a:avLst/>
              <a:gdLst>
                <a:gd name="T0" fmla="*/ 6 w 18"/>
                <a:gd name="T1" fmla="*/ 18 h 18"/>
                <a:gd name="T2" fmla="*/ 6 w 18"/>
                <a:gd name="T3" fmla="*/ 18 h 18"/>
                <a:gd name="T4" fmla="*/ 10 w 18"/>
                <a:gd name="T5" fmla="*/ 16 h 18"/>
                <a:gd name="T6" fmla="*/ 16 w 18"/>
                <a:gd name="T7" fmla="*/ 10 h 18"/>
                <a:gd name="T8" fmla="*/ 16 w 18"/>
                <a:gd name="T9" fmla="*/ 10 h 18"/>
                <a:gd name="T10" fmla="*/ 18 w 18"/>
                <a:gd name="T11" fmla="*/ 6 h 18"/>
                <a:gd name="T12" fmla="*/ 16 w 18"/>
                <a:gd name="T13" fmla="*/ 2 h 18"/>
                <a:gd name="T14" fmla="*/ 16 w 18"/>
                <a:gd name="T15" fmla="*/ 2 h 18"/>
                <a:gd name="T16" fmla="*/ 12 w 18"/>
                <a:gd name="T17" fmla="*/ 0 h 18"/>
                <a:gd name="T18" fmla="*/ 8 w 18"/>
                <a:gd name="T19" fmla="*/ 2 h 18"/>
                <a:gd name="T20" fmla="*/ 2 w 18"/>
                <a:gd name="T21" fmla="*/ 8 h 18"/>
                <a:gd name="T22" fmla="*/ 2 w 18"/>
                <a:gd name="T23" fmla="*/ 8 h 18"/>
                <a:gd name="T24" fmla="*/ 0 w 18"/>
                <a:gd name="T25" fmla="*/ 12 h 18"/>
                <a:gd name="T26" fmla="*/ 2 w 18"/>
                <a:gd name="T27" fmla="*/ 16 h 18"/>
                <a:gd name="T28" fmla="*/ 2 w 18"/>
                <a:gd name="T29" fmla="*/ 16 h 18"/>
                <a:gd name="T30" fmla="*/ 6 w 18"/>
                <a:gd name="T31" fmla="*/ 18 h 18"/>
                <a:gd name="T32" fmla="*/ 6 w 18"/>
                <a:gd name="T33"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 h="18">
                  <a:moveTo>
                    <a:pt x="6" y="18"/>
                  </a:moveTo>
                  <a:lnTo>
                    <a:pt x="6" y="18"/>
                  </a:lnTo>
                  <a:lnTo>
                    <a:pt x="10" y="16"/>
                  </a:lnTo>
                  <a:lnTo>
                    <a:pt x="16" y="10"/>
                  </a:lnTo>
                  <a:lnTo>
                    <a:pt x="16" y="10"/>
                  </a:lnTo>
                  <a:lnTo>
                    <a:pt x="18" y="6"/>
                  </a:lnTo>
                  <a:lnTo>
                    <a:pt x="16" y="2"/>
                  </a:lnTo>
                  <a:lnTo>
                    <a:pt x="16" y="2"/>
                  </a:lnTo>
                  <a:lnTo>
                    <a:pt x="12" y="0"/>
                  </a:lnTo>
                  <a:lnTo>
                    <a:pt x="8" y="2"/>
                  </a:lnTo>
                  <a:lnTo>
                    <a:pt x="2" y="8"/>
                  </a:lnTo>
                  <a:lnTo>
                    <a:pt x="2" y="8"/>
                  </a:lnTo>
                  <a:lnTo>
                    <a:pt x="0" y="12"/>
                  </a:lnTo>
                  <a:lnTo>
                    <a:pt x="2" y="16"/>
                  </a:lnTo>
                  <a:lnTo>
                    <a:pt x="2" y="16"/>
                  </a:lnTo>
                  <a:lnTo>
                    <a:pt x="6" y="18"/>
                  </a:lnTo>
                  <a:lnTo>
                    <a:pt x="6"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3">
              <a:extLst>
                <a:ext uri="{FF2B5EF4-FFF2-40B4-BE49-F238E27FC236}">
                  <a16:creationId xmlns:a16="http://schemas.microsoft.com/office/drawing/2014/main" id="{00F4F81B-5A78-4026-AC64-5A455146608C}"/>
                </a:ext>
              </a:extLst>
            </p:cNvPr>
            <p:cNvSpPr>
              <a:spLocks/>
            </p:cNvSpPr>
            <p:nvPr userDrawn="1"/>
          </p:nvSpPr>
          <p:spPr bwMode="auto">
            <a:xfrm>
              <a:off x="588963" y="469900"/>
              <a:ext cx="19050" cy="31750"/>
            </a:xfrm>
            <a:custGeom>
              <a:avLst/>
              <a:gdLst>
                <a:gd name="T0" fmla="*/ 6 w 12"/>
                <a:gd name="T1" fmla="*/ 20 h 20"/>
                <a:gd name="T2" fmla="*/ 6 w 12"/>
                <a:gd name="T3" fmla="*/ 20 h 20"/>
                <a:gd name="T4" fmla="*/ 6 w 12"/>
                <a:gd name="T5" fmla="*/ 20 h 20"/>
                <a:gd name="T6" fmla="*/ 10 w 12"/>
                <a:gd name="T7" fmla="*/ 18 h 20"/>
                <a:gd name="T8" fmla="*/ 12 w 12"/>
                <a:gd name="T9" fmla="*/ 14 h 20"/>
                <a:gd name="T10" fmla="*/ 12 w 12"/>
                <a:gd name="T11" fmla="*/ 6 h 20"/>
                <a:gd name="T12" fmla="*/ 12 w 12"/>
                <a:gd name="T13" fmla="*/ 6 h 20"/>
                <a:gd name="T14" fmla="*/ 10 w 12"/>
                <a:gd name="T15" fmla="*/ 0 h 20"/>
                <a:gd name="T16" fmla="*/ 6 w 12"/>
                <a:gd name="T17" fmla="*/ 0 h 20"/>
                <a:gd name="T18" fmla="*/ 6 w 12"/>
                <a:gd name="T19" fmla="*/ 0 h 20"/>
                <a:gd name="T20" fmla="*/ 6 w 12"/>
                <a:gd name="T21" fmla="*/ 0 h 20"/>
                <a:gd name="T22" fmla="*/ 2 w 12"/>
                <a:gd name="T23" fmla="*/ 0 h 20"/>
                <a:gd name="T24" fmla="*/ 0 w 12"/>
                <a:gd name="T25" fmla="*/ 6 h 20"/>
                <a:gd name="T26" fmla="*/ 0 w 12"/>
                <a:gd name="T27" fmla="*/ 14 h 20"/>
                <a:gd name="T28" fmla="*/ 0 w 12"/>
                <a:gd name="T29" fmla="*/ 14 h 20"/>
                <a:gd name="T30" fmla="*/ 2 w 12"/>
                <a:gd name="T31" fmla="*/ 18 h 20"/>
                <a:gd name="T32" fmla="*/ 6 w 12"/>
                <a:gd name="T33" fmla="*/ 20 h 20"/>
                <a:gd name="T34" fmla="*/ 6 w 12"/>
                <a:gd name="T35"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 h="20">
                  <a:moveTo>
                    <a:pt x="6" y="20"/>
                  </a:moveTo>
                  <a:lnTo>
                    <a:pt x="6" y="20"/>
                  </a:lnTo>
                  <a:lnTo>
                    <a:pt x="6" y="20"/>
                  </a:lnTo>
                  <a:lnTo>
                    <a:pt x="10" y="18"/>
                  </a:lnTo>
                  <a:lnTo>
                    <a:pt x="12" y="14"/>
                  </a:lnTo>
                  <a:lnTo>
                    <a:pt x="12" y="6"/>
                  </a:lnTo>
                  <a:lnTo>
                    <a:pt x="12" y="6"/>
                  </a:lnTo>
                  <a:lnTo>
                    <a:pt x="10" y="0"/>
                  </a:lnTo>
                  <a:lnTo>
                    <a:pt x="6" y="0"/>
                  </a:lnTo>
                  <a:lnTo>
                    <a:pt x="6" y="0"/>
                  </a:lnTo>
                  <a:lnTo>
                    <a:pt x="6" y="0"/>
                  </a:lnTo>
                  <a:lnTo>
                    <a:pt x="2" y="0"/>
                  </a:lnTo>
                  <a:lnTo>
                    <a:pt x="0" y="6"/>
                  </a:lnTo>
                  <a:lnTo>
                    <a:pt x="0" y="14"/>
                  </a:lnTo>
                  <a:lnTo>
                    <a:pt x="0" y="14"/>
                  </a:lnTo>
                  <a:lnTo>
                    <a:pt x="2" y="18"/>
                  </a:lnTo>
                  <a:lnTo>
                    <a:pt x="6" y="20"/>
                  </a:lnTo>
                  <a:lnTo>
                    <a:pt x="6"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4">
              <a:extLst>
                <a:ext uri="{FF2B5EF4-FFF2-40B4-BE49-F238E27FC236}">
                  <a16:creationId xmlns:a16="http://schemas.microsoft.com/office/drawing/2014/main" id="{C71BA67F-4F28-40DA-8456-5B180467F430}"/>
                </a:ext>
              </a:extLst>
            </p:cNvPr>
            <p:cNvSpPr>
              <a:spLocks/>
            </p:cNvSpPr>
            <p:nvPr userDrawn="1"/>
          </p:nvSpPr>
          <p:spPr bwMode="auto">
            <a:xfrm>
              <a:off x="547688" y="485775"/>
              <a:ext cx="31750" cy="28575"/>
            </a:xfrm>
            <a:custGeom>
              <a:avLst/>
              <a:gdLst>
                <a:gd name="T0" fmla="*/ 10 w 20"/>
                <a:gd name="T1" fmla="*/ 16 h 18"/>
                <a:gd name="T2" fmla="*/ 10 w 20"/>
                <a:gd name="T3" fmla="*/ 16 h 18"/>
                <a:gd name="T4" fmla="*/ 14 w 20"/>
                <a:gd name="T5" fmla="*/ 18 h 18"/>
                <a:gd name="T6" fmla="*/ 14 w 20"/>
                <a:gd name="T7" fmla="*/ 18 h 18"/>
                <a:gd name="T8" fmla="*/ 18 w 20"/>
                <a:gd name="T9" fmla="*/ 16 h 18"/>
                <a:gd name="T10" fmla="*/ 18 w 20"/>
                <a:gd name="T11" fmla="*/ 16 h 18"/>
                <a:gd name="T12" fmla="*/ 20 w 20"/>
                <a:gd name="T13" fmla="*/ 12 h 18"/>
                <a:gd name="T14" fmla="*/ 18 w 20"/>
                <a:gd name="T15" fmla="*/ 8 h 18"/>
                <a:gd name="T16" fmla="*/ 10 w 20"/>
                <a:gd name="T17" fmla="*/ 2 h 18"/>
                <a:gd name="T18" fmla="*/ 10 w 20"/>
                <a:gd name="T19" fmla="*/ 2 h 18"/>
                <a:gd name="T20" fmla="*/ 6 w 20"/>
                <a:gd name="T21" fmla="*/ 0 h 18"/>
                <a:gd name="T22" fmla="*/ 2 w 20"/>
                <a:gd name="T23" fmla="*/ 2 h 18"/>
                <a:gd name="T24" fmla="*/ 2 w 20"/>
                <a:gd name="T25" fmla="*/ 2 h 18"/>
                <a:gd name="T26" fmla="*/ 0 w 20"/>
                <a:gd name="T27" fmla="*/ 6 h 18"/>
                <a:gd name="T28" fmla="*/ 2 w 20"/>
                <a:gd name="T29" fmla="*/ 10 h 18"/>
                <a:gd name="T30" fmla="*/ 10 w 20"/>
                <a:gd name="T31"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18">
                  <a:moveTo>
                    <a:pt x="10" y="16"/>
                  </a:moveTo>
                  <a:lnTo>
                    <a:pt x="10" y="16"/>
                  </a:lnTo>
                  <a:lnTo>
                    <a:pt x="14" y="18"/>
                  </a:lnTo>
                  <a:lnTo>
                    <a:pt x="14" y="18"/>
                  </a:lnTo>
                  <a:lnTo>
                    <a:pt x="18" y="16"/>
                  </a:lnTo>
                  <a:lnTo>
                    <a:pt x="18" y="16"/>
                  </a:lnTo>
                  <a:lnTo>
                    <a:pt x="20" y="12"/>
                  </a:lnTo>
                  <a:lnTo>
                    <a:pt x="18" y="8"/>
                  </a:lnTo>
                  <a:lnTo>
                    <a:pt x="10" y="2"/>
                  </a:lnTo>
                  <a:lnTo>
                    <a:pt x="10" y="2"/>
                  </a:lnTo>
                  <a:lnTo>
                    <a:pt x="6" y="0"/>
                  </a:lnTo>
                  <a:lnTo>
                    <a:pt x="2" y="2"/>
                  </a:lnTo>
                  <a:lnTo>
                    <a:pt x="2" y="2"/>
                  </a:lnTo>
                  <a:lnTo>
                    <a:pt x="0" y="6"/>
                  </a:lnTo>
                  <a:lnTo>
                    <a:pt x="2" y="10"/>
                  </a:lnTo>
                  <a:lnTo>
                    <a:pt x="1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 name="Group 17">
            <a:extLst>
              <a:ext uri="{FF2B5EF4-FFF2-40B4-BE49-F238E27FC236}">
                <a16:creationId xmlns:a16="http://schemas.microsoft.com/office/drawing/2014/main" id="{0078E252-6189-4F41-ABE2-8B7E0FEF4C2E}"/>
              </a:ext>
            </a:extLst>
          </p:cNvPr>
          <p:cNvGrpSpPr/>
          <p:nvPr userDrawn="1"/>
        </p:nvGrpSpPr>
        <p:grpSpPr>
          <a:xfrm>
            <a:off x="315913" y="933450"/>
            <a:ext cx="479425" cy="425450"/>
            <a:chOff x="315913" y="933450"/>
            <a:chExt cx="479425" cy="425450"/>
          </a:xfrm>
        </p:grpSpPr>
        <p:sp>
          <p:nvSpPr>
            <p:cNvPr id="19" name="Freeform 15">
              <a:extLst>
                <a:ext uri="{FF2B5EF4-FFF2-40B4-BE49-F238E27FC236}">
                  <a16:creationId xmlns:a16="http://schemas.microsoft.com/office/drawing/2014/main" id="{2DE4BCC4-9BFF-439D-9C17-7875B126802C}"/>
                </a:ext>
              </a:extLst>
            </p:cNvPr>
            <p:cNvSpPr>
              <a:spLocks/>
            </p:cNvSpPr>
            <p:nvPr userDrawn="1"/>
          </p:nvSpPr>
          <p:spPr bwMode="auto">
            <a:xfrm>
              <a:off x="633413" y="1003300"/>
              <a:ext cx="101600" cy="66675"/>
            </a:xfrm>
            <a:custGeom>
              <a:avLst/>
              <a:gdLst>
                <a:gd name="T0" fmla="*/ 58 w 64"/>
                <a:gd name="T1" fmla="*/ 16 h 42"/>
                <a:gd name="T2" fmla="*/ 48 w 64"/>
                <a:gd name="T3" fmla="*/ 16 h 42"/>
                <a:gd name="T4" fmla="*/ 44 w 64"/>
                <a:gd name="T5" fmla="*/ 4 h 42"/>
                <a:gd name="T6" fmla="*/ 44 w 64"/>
                <a:gd name="T7" fmla="*/ 4 h 42"/>
                <a:gd name="T8" fmla="*/ 42 w 64"/>
                <a:gd name="T9" fmla="*/ 2 h 42"/>
                <a:gd name="T10" fmla="*/ 38 w 64"/>
                <a:gd name="T11" fmla="*/ 0 h 42"/>
                <a:gd name="T12" fmla="*/ 38 w 64"/>
                <a:gd name="T13" fmla="*/ 0 h 42"/>
                <a:gd name="T14" fmla="*/ 36 w 64"/>
                <a:gd name="T15" fmla="*/ 2 h 42"/>
                <a:gd name="T16" fmla="*/ 32 w 64"/>
                <a:gd name="T17" fmla="*/ 4 h 42"/>
                <a:gd name="T18" fmla="*/ 26 w 64"/>
                <a:gd name="T19" fmla="*/ 22 h 42"/>
                <a:gd name="T20" fmla="*/ 24 w 64"/>
                <a:gd name="T21" fmla="*/ 20 h 42"/>
                <a:gd name="T22" fmla="*/ 24 w 64"/>
                <a:gd name="T23" fmla="*/ 20 h 42"/>
                <a:gd name="T24" fmla="*/ 22 w 64"/>
                <a:gd name="T25" fmla="*/ 16 h 42"/>
                <a:gd name="T26" fmla="*/ 20 w 64"/>
                <a:gd name="T27" fmla="*/ 16 h 42"/>
                <a:gd name="T28" fmla="*/ 6 w 64"/>
                <a:gd name="T29" fmla="*/ 16 h 42"/>
                <a:gd name="T30" fmla="*/ 6 w 64"/>
                <a:gd name="T31" fmla="*/ 16 h 42"/>
                <a:gd name="T32" fmla="*/ 2 w 64"/>
                <a:gd name="T33" fmla="*/ 18 h 42"/>
                <a:gd name="T34" fmla="*/ 0 w 64"/>
                <a:gd name="T35" fmla="*/ 22 h 42"/>
                <a:gd name="T36" fmla="*/ 0 w 64"/>
                <a:gd name="T37" fmla="*/ 22 h 42"/>
                <a:gd name="T38" fmla="*/ 2 w 64"/>
                <a:gd name="T39" fmla="*/ 26 h 42"/>
                <a:gd name="T40" fmla="*/ 6 w 64"/>
                <a:gd name="T41" fmla="*/ 28 h 42"/>
                <a:gd name="T42" fmla="*/ 16 w 64"/>
                <a:gd name="T43" fmla="*/ 28 h 42"/>
                <a:gd name="T44" fmla="*/ 20 w 64"/>
                <a:gd name="T45" fmla="*/ 40 h 42"/>
                <a:gd name="T46" fmla="*/ 20 w 64"/>
                <a:gd name="T47" fmla="*/ 40 h 42"/>
                <a:gd name="T48" fmla="*/ 22 w 64"/>
                <a:gd name="T49" fmla="*/ 42 h 42"/>
                <a:gd name="T50" fmla="*/ 26 w 64"/>
                <a:gd name="T51" fmla="*/ 42 h 42"/>
                <a:gd name="T52" fmla="*/ 26 w 64"/>
                <a:gd name="T53" fmla="*/ 42 h 42"/>
                <a:gd name="T54" fmla="*/ 26 w 64"/>
                <a:gd name="T55" fmla="*/ 42 h 42"/>
                <a:gd name="T56" fmla="*/ 28 w 64"/>
                <a:gd name="T57" fmla="*/ 42 h 42"/>
                <a:gd name="T58" fmla="*/ 30 w 64"/>
                <a:gd name="T59" fmla="*/ 40 h 42"/>
                <a:gd name="T60" fmla="*/ 38 w 64"/>
                <a:gd name="T61" fmla="*/ 22 h 42"/>
                <a:gd name="T62" fmla="*/ 38 w 64"/>
                <a:gd name="T63" fmla="*/ 24 h 42"/>
                <a:gd name="T64" fmla="*/ 38 w 64"/>
                <a:gd name="T65" fmla="*/ 24 h 42"/>
                <a:gd name="T66" fmla="*/ 40 w 64"/>
                <a:gd name="T67" fmla="*/ 26 h 42"/>
                <a:gd name="T68" fmla="*/ 44 w 64"/>
                <a:gd name="T69" fmla="*/ 28 h 42"/>
                <a:gd name="T70" fmla="*/ 58 w 64"/>
                <a:gd name="T71" fmla="*/ 28 h 42"/>
                <a:gd name="T72" fmla="*/ 58 w 64"/>
                <a:gd name="T73" fmla="*/ 28 h 42"/>
                <a:gd name="T74" fmla="*/ 62 w 64"/>
                <a:gd name="T75" fmla="*/ 26 h 42"/>
                <a:gd name="T76" fmla="*/ 64 w 64"/>
                <a:gd name="T77" fmla="*/ 22 h 42"/>
                <a:gd name="T78" fmla="*/ 64 w 64"/>
                <a:gd name="T79" fmla="*/ 22 h 42"/>
                <a:gd name="T80" fmla="*/ 62 w 64"/>
                <a:gd name="T81" fmla="*/ 18 h 42"/>
                <a:gd name="T82" fmla="*/ 58 w 64"/>
                <a:gd name="T83" fmla="*/ 16 h 42"/>
                <a:gd name="T84" fmla="*/ 58 w 64"/>
                <a:gd name="T85" fmla="*/ 1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42">
                  <a:moveTo>
                    <a:pt x="58" y="16"/>
                  </a:moveTo>
                  <a:lnTo>
                    <a:pt x="48" y="16"/>
                  </a:lnTo>
                  <a:lnTo>
                    <a:pt x="44" y="4"/>
                  </a:lnTo>
                  <a:lnTo>
                    <a:pt x="44" y="4"/>
                  </a:lnTo>
                  <a:lnTo>
                    <a:pt x="42" y="2"/>
                  </a:lnTo>
                  <a:lnTo>
                    <a:pt x="38" y="0"/>
                  </a:lnTo>
                  <a:lnTo>
                    <a:pt x="38" y="0"/>
                  </a:lnTo>
                  <a:lnTo>
                    <a:pt x="36" y="2"/>
                  </a:lnTo>
                  <a:lnTo>
                    <a:pt x="32" y="4"/>
                  </a:lnTo>
                  <a:lnTo>
                    <a:pt x="26" y="22"/>
                  </a:lnTo>
                  <a:lnTo>
                    <a:pt x="24" y="20"/>
                  </a:lnTo>
                  <a:lnTo>
                    <a:pt x="24" y="20"/>
                  </a:lnTo>
                  <a:lnTo>
                    <a:pt x="22" y="16"/>
                  </a:lnTo>
                  <a:lnTo>
                    <a:pt x="20" y="16"/>
                  </a:lnTo>
                  <a:lnTo>
                    <a:pt x="6" y="16"/>
                  </a:lnTo>
                  <a:lnTo>
                    <a:pt x="6" y="16"/>
                  </a:lnTo>
                  <a:lnTo>
                    <a:pt x="2" y="18"/>
                  </a:lnTo>
                  <a:lnTo>
                    <a:pt x="0" y="22"/>
                  </a:lnTo>
                  <a:lnTo>
                    <a:pt x="0" y="22"/>
                  </a:lnTo>
                  <a:lnTo>
                    <a:pt x="2" y="26"/>
                  </a:lnTo>
                  <a:lnTo>
                    <a:pt x="6" y="28"/>
                  </a:lnTo>
                  <a:lnTo>
                    <a:pt x="16" y="28"/>
                  </a:lnTo>
                  <a:lnTo>
                    <a:pt x="20" y="40"/>
                  </a:lnTo>
                  <a:lnTo>
                    <a:pt x="20" y="40"/>
                  </a:lnTo>
                  <a:lnTo>
                    <a:pt x="22" y="42"/>
                  </a:lnTo>
                  <a:lnTo>
                    <a:pt x="26" y="42"/>
                  </a:lnTo>
                  <a:lnTo>
                    <a:pt x="26" y="42"/>
                  </a:lnTo>
                  <a:lnTo>
                    <a:pt x="26" y="42"/>
                  </a:lnTo>
                  <a:lnTo>
                    <a:pt x="28" y="42"/>
                  </a:lnTo>
                  <a:lnTo>
                    <a:pt x="30" y="40"/>
                  </a:lnTo>
                  <a:lnTo>
                    <a:pt x="38" y="22"/>
                  </a:lnTo>
                  <a:lnTo>
                    <a:pt x="38" y="24"/>
                  </a:lnTo>
                  <a:lnTo>
                    <a:pt x="38" y="24"/>
                  </a:lnTo>
                  <a:lnTo>
                    <a:pt x="40" y="26"/>
                  </a:lnTo>
                  <a:lnTo>
                    <a:pt x="44" y="28"/>
                  </a:lnTo>
                  <a:lnTo>
                    <a:pt x="58" y="28"/>
                  </a:lnTo>
                  <a:lnTo>
                    <a:pt x="58" y="28"/>
                  </a:lnTo>
                  <a:lnTo>
                    <a:pt x="62" y="26"/>
                  </a:lnTo>
                  <a:lnTo>
                    <a:pt x="64" y="22"/>
                  </a:lnTo>
                  <a:lnTo>
                    <a:pt x="64" y="22"/>
                  </a:lnTo>
                  <a:lnTo>
                    <a:pt x="62" y="18"/>
                  </a:lnTo>
                  <a:lnTo>
                    <a:pt x="58" y="16"/>
                  </a:lnTo>
                  <a:lnTo>
                    <a:pt x="5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6">
              <a:extLst>
                <a:ext uri="{FF2B5EF4-FFF2-40B4-BE49-F238E27FC236}">
                  <a16:creationId xmlns:a16="http://schemas.microsoft.com/office/drawing/2014/main" id="{FA9A391F-380D-466B-957A-9B9E2928AF49}"/>
                </a:ext>
              </a:extLst>
            </p:cNvPr>
            <p:cNvSpPr>
              <a:spLocks noEditPoints="1"/>
            </p:cNvSpPr>
            <p:nvPr userDrawn="1"/>
          </p:nvSpPr>
          <p:spPr bwMode="auto">
            <a:xfrm>
              <a:off x="373063" y="971550"/>
              <a:ext cx="422275" cy="387350"/>
            </a:xfrm>
            <a:custGeom>
              <a:avLst/>
              <a:gdLst>
                <a:gd name="T0" fmla="*/ 258 w 266"/>
                <a:gd name="T1" fmla="*/ 28 h 244"/>
                <a:gd name="T2" fmla="*/ 248 w 266"/>
                <a:gd name="T3" fmla="*/ 8 h 244"/>
                <a:gd name="T4" fmla="*/ 162 w 266"/>
                <a:gd name="T5" fmla="*/ 0 h 244"/>
                <a:gd name="T6" fmla="*/ 142 w 266"/>
                <a:gd name="T7" fmla="*/ 8 h 244"/>
                <a:gd name="T8" fmla="*/ 134 w 266"/>
                <a:gd name="T9" fmla="*/ 78 h 244"/>
                <a:gd name="T10" fmla="*/ 128 w 266"/>
                <a:gd name="T11" fmla="*/ 80 h 244"/>
                <a:gd name="T12" fmla="*/ 126 w 266"/>
                <a:gd name="T13" fmla="*/ 90 h 244"/>
                <a:gd name="T14" fmla="*/ 136 w 266"/>
                <a:gd name="T15" fmla="*/ 106 h 244"/>
                <a:gd name="T16" fmla="*/ 190 w 266"/>
                <a:gd name="T17" fmla="*/ 212 h 244"/>
                <a:gd name="T18" fmla="*/ 184 w 266"/>
                <a:gd name="T19" fmla="*/ 226 h 244"/>
                <a:gd name="T20" fmla="*/ 80 w 266"/>
                <a:gd name="T21" fmla="*/ 232 h 244"/>
                <a:gd name="T22" fmla="*/ 68 w 266"/>
                <a:gd name="T23" fmla="*/ 228 h 244"/>
                <a:gd name="T24" fmla="*/ 60 w 266"/>
                <a:gd name="T25" fmla="*/ 218 h 244"/>
                <a:gd name="T26" fmla="*/ 88 w 266"/>
                <a:gd name="T27" fmla="*/ 200 h 244"/>
                <a:gd name="T28" fmla="*/ 96 w 266"/>
                <a:gd name="T29" fmla="*/ 184 h 244"/>
                <a:gd name="T30" fmla="*/ 108 w 266"/>
                <a:gd name="T31" fmla="*/ 174 h 244"/>
                <a:gd name="T32" fmla="*/ 106 w 266"/>
                <a:gd name="T33" fmla="*/ 162 h 244"/>
                <a:gd name="T34" fmla="*/ 92 w 266"/>
                <a:gd name="T35" fmla="*/ 152 h 244"/>
                <a:gd name="T36" fmla="*/ 80 w 266"/>
                <a:gd name="T37" fmla="*/ 158 h 244"/>
                <a:gd name="T38" fmla="*/ 76 w 266"/>
                <a:gd name="T39" fmla="*/ 168 h 244"/>
                <a:gd name="T40" fmla="*/ 84 w 266"/>
                <a:gd name="T41" fmla="*/ 184 h 244"/>
                <a:gd name="T42" fmla="*/ 78 w 266"/>
                <a:gd name="T43" fmla="*/ 194 h 244"/>
                <a:gd name="T44" fmla="*/ 54 w 266"/>
                <a:gd name="T45" fmla="*/ 206 h 244"/>
                <a:gd name="T46" fmla="*/ 36 w 266"/>
                <a:gd name="T47" fmla="*/ 202 h 244"/>
                <a:gd name="T48" fmla="*/ 24 w 266"/>
                <a:gd name="T49" fmla="*/ 184 h 244"/>
                <a:gd name="T50" fmla="*/ 30 w 266"/>
                <a:gd name="T51" fmla="*/ 174 h 244"/>
                <a:gd name="T52" fmla="*/ 30 w 266"/>
                <a:gd name="T53" fmla="*/ 162 h 244"/>
                <a:gd name="T54" fmla="*/ 16 w 266"/>
                <a:gd name="T55" fmla="*/ 152 h 244"/>
                <a:gd name="T56" fmla="*/ 4 w 266"/>
                <a:gd name="T57" fmla="*/ 158 h 244"/>
                <a:gd name="T58" fmla="*/ 0 w 266"/>
                <a:gd name="T59" fmla="*/ 168 h 244"/>
                <a:gd name="T60" fmla="*/ 6 w 266"/>
                <a:gd name="T61" fmla="*/ 182 h 244"/>
                <a:gd name="T62" fmla="*/ 14 w 266"/>
                <a:gd name="T63" fmla="*/ 192 h 244"/>
                <a:gd name="T64" fmla="*/ 38 w 266"/>
                <a:gd name="T65" fmla="*/ 214 h 244"/>
                <a:gd name="T66" fmla="*/ 52 w 266"/>
                <a:gd name="T67" fmla="*/ 228 h 244"/>
                <a:gd name="T68" fmla="*/ 80 w 266"/>
                <a:gd name="T69" fmla="*/ 244 h 244"/>
                <a:gd name="T70" fmla="*/ 176 w 266"/>
                <a:gd name="T71" fmla="*/ 244 h 244"/>
                <a:gd name="T72" fmla="*/ 198 w 266"/>
                <a:gd name="T73" fmla="*/ 224 h 244"/>
                <a:gd name="T74" fmla="*/ 202 w 266"/>
                <a:gd name="T75" fmla="*/ 106 h 244"/>
                <a:gd name="T76" fmla="*/ 256 w 266"/>
                <a:gd name="T77" fmla="*/ 106 h 244"/>
                <a:gd name="T78" fmla="*/ 266 w 266"/>
                <a:gd name="T79" fmla="*/ 90 h 244"/>
                <a:gd name="T80" fmla="*/ 264 w 266"/>
                <a:gd name="T81" fmla="*/ 80 h 244"/>
                <a:gd name="T82" fmla="*/ 92 w 266"/>
                <a:gd name="T83" fmla="*/ 164 h 244"/>
                <a:gd name="T84" fmla="*/ 98 w 266"/>
                <a:gd name="T85" fmla="*/ 168 h 244"/>
                <a:gd name="T86" fmla="*/ 92 w 266"/>
                <a:gd name="T87" fmla="*/ 174 h 244"/>
                <a:gd name="T88" fmla="*/ 88 w 266"/>
                <a:gd name="T89" fmla="*/ 168 h 244"/>
                <a:gd name="T90" fmla="*/ 92 w 266"/>
                <a:gd name="T91" fmla="*/ 164 h 244"/>
                <a:gd name="T92" fmla="*/ 16 w 266"/>
                <a:gd name="T93" fmla="*/ 164 h 244"/>
                <a:gd name="T94" fmla="*/ 20 w 266"/>
                <a:gd name="T95" fmla="*/ 168 h 244"/>
                <a:gd name="T96" fmla="*/ 16 w 266"/>
                <a:gd name="T97" fmla="*/ 174 h 244"/>
                <a:gd name="T98" fmla="*/ 10 w 266"/>
                <a:gd name="T99" fmla="*/ 168 h 244"/>
                <a:gd name="T100" fmla="*/ 16 w 266"/>
                <a:gd name="T101" fmla="*/ 164 h 244"/>
                <a:gd name="T102" fmla="*/ 146 w 266"/>
                <a:gd name="T103" fmla="*/ 22 h 244"/>
                <a:gd name="T104" fmla="*/ 162 w 266"/>
                <a:gd name="T105" fmla="*/ 10 h 244"/>
                <a:gd name="T106" fmla="*/ 236 w 266"/>
                <a:gd name="T107" fmla="*/ 12 h 244"/>
                <a:gd name="T108" fmla="*/ 246 w 266"/>
                <a:gd name="T109" fmla="*/ 28 h 244"/>
                <a:gd name="T110" fmla="*/ 144 w 266"/>
                <a:gd name="T111" fmla="*/ 28 h 244"/>
                <a:gd name="T112" fmla="*/ 196 w 266"/>
                <a:gd name="T113" fmla="*/ 96 h 244"/>
                <a:gd name="T114" fmla="*/ 196 w 266"/>
                <a:gd name="T115" fmla="*/ 96 h 244"/>
                <a:gd name="T116" fmla="*/ 138 w 266"/>
                <a:gd name="T117" fmla="*/ 94 h 244"/>
                <a:gd name="T118" fmla="*/ 140 w 266"/>
                <a:gd name="T119" fmla="*/ 90 h 244"/>
                <a:gd name="T120" fmla="*/ 252 w 266"/>
                <a:gd name="T121" fmla="*/ 90 h 244"/>
                <a:gd name="T122" fmla="*/ 254 w 266"/>
                <a:gd name="T123" fmla="*/ 90 h 244"/>
                <a:gd name="T124" fmla="*/ 248 w 266"/>
                <a:gd name="T125" fmla="*/ 96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44">
                  <a:moveTo>
                    <a:pt x="260" y="78"/>
                  </a:moveTo>
                  <a:lnTo>
                    <a:pt x="258" y="78"/>
                  </a:lnTo>
                  <a:lnTo>
                    <a:pt x="258" y="28"/>
                  </a:lnTo>
                  <a:lnTo>
                    <a:pt x="258" y="28"/>
                  </a:lnTo>
                  <a:lnTo>
                    <a:pt x="254" y="16"/>
                  </a:lnTo>
                  <a:lnTo>
                    <a:pt x="248" y="8"/>
                  </a:lnTo>
                  <a:lnTo>
                    <a:pt x="240" y="2"/>
                  </a:lnTo>
                  <a:lnTo>
                    <a:pt x="230" y="0"/>
                  </a:lnTo>
                  <a:lnTo>
                    <a:pt x="162" y="0"/>
                  </a:lnTo>
                  <a:lnTo>
                    <a:pt x="162" y="0"/>
                  </a:lnTo>
                  <a:lnTo>
                    <a:pt x="150" y="2"/>
                  </a:lnTo>
                  <a:lnTo>
                    <a:pt x="142" y="8"/>
                  </a:lnTo>
                  <a:lnTo>
                    <a:pt x="136" y="16"/>
                  </a:lnTo>
                  <a:lnTo>
                    <a:pt x="134" y="28"/>
                  </a:lnTo>
                  <a:lnTo>
                    <a:pt x="134" y="78"/>
                  </a:lnTo>
                  <a:lnTo>
                    <a:pt x="132" y="78"/>
                  </a:lnTo>
                  <a:lnTo>
                    <a:pt x="132" y="78"/>
                  </a:lnTo>
                  <a:lnTo>
                    <a:pt x="128" y="80"/>
                  </a:lnTo>
                  <a:lnTo>
                    <a:pt x="126" y="84"/>
                  </a:lnTo>
                  <a:lnTo>
                    <a:pt x="126" y="90"/>
                  </a:lnTo>
                  <a:lnTo>
                    <a:pt x="126" y="90"/>
                  </a:lnTo>
                  <a:lnTo>
                    <a:pt x="126" y="96"/>
                  </a:lnTo>
                  <a:lnTo>
                    <a:pt x="130" y="102"/>
                  </a:lnTo>
                  <a:lnTo>
                    <a:pt x="136" y="106"/>
                  </a:lnTo>
                  <a:lnTo>
                    <a:pt x="142" y="106"/>
                  </a:lnTo>
                  <a:lnTo>
                    <a:pt x="190" y="106"/>
                  </a:lnTo>
                  <a:lnTo>
                    <a:pt x="190" y="212"/>
                  </a:lnTo>
                  <a:lnTo>
                    <a:pt x="190" y="212"/>
                  </a:lnTo>
                  <a:lnTo>
                    <a:pt x="188" y="220"/>
                  </a:lnTo>
                  <a:lnTo>
                    <a:pt x="184" y="226"/>
                  </a:lnTo>
                  <a:lnTo>
                    <a:pt x="178" y="232"/>
                  </a:lnTo>
                  <a:lnTo>
                    <a:pt x="170" y="232"/>
                  </a:lnTo>
                  <a:lnTo>
                    <a:pt x="80" y="232"/>
                  </a:lnTo>
                  <a:lnTo>
                    <a:pt x="80" y="232"/>
                  </a:lnTo>
                  <a:lnTo>
                    <a:pt x="72" y="232"/>
                  </a:lnTo>
                  <a:lnTo>
                    <a:pt x="68" y="228"/>
                  </a:lnTo>
                  <a:lnTo>
                    <a:pt x="62" y="224"/>
                  </a:lnTo>
                  <a:lnTo>
                    <a:pt x="60" y="218"/>
                  </a:lnTo>
                  <a:lnTo>
                    <a:pt x="60" y="218"/>
                  </a:lnTo>
                  <a:lnTo>
                    <a:pt x="70" y="214"/>
                  </a:lnTo>
                  <a:lnTo>
                    <a:pt x="80" y="208"/>
                  </a:lnTo>
                  <a:lnTo>
                    <a:pt x="88" y="200"/>
                  </a:lnTo>
                  <a:lnTo>
                    <a:pt x="94" y="192"/>
                  </a:lnTo>
                  <a:lnTo>
                    <a:pt x="96" y="184"/>
                  </a:lnTo>
                  <a:lnTo>
                    <a:pt x="96" y="184"/>
                  </a:lnTo>
                  <a:lnTo>
                    <a:pt x="100" y="182"/>
                  </a:lnTo>
                  <a:lnTo>
                    <a:pt x="104" y="180"/>
                  </a:lnTo>
                  <a:lnTo>
                    <a:pt x="108" y="174"/>
                  </a:lnTo>
                  <a:lnTo>
                    <a:pt x="108" y="168"/>
                  </a:lnTo>
                  <a:lnTo>
                    <a:pt x="108" y="168"/>
                  </a:lnTo>
                  <a:lnTo>
                    <a:pt x="106" y="162"/>
                  </a:lnTo>
                  <a:lnTo>
                    <a:pt x="104" y="158"/>
                  </a:lnTo>
                  <a:lnTo>
                    <a:pt x="98" y="154"/>
                  </a:lnTo>
                  <a:lnTo>
                    <a:pt x="92" y="152"/>
                  </a:lnTo>
                  <a:lnTo>
                    <a:pt x="92" y="152"/>
                  </a:lnTo>
                  <a:lnTo>
                    <a:pt x="86" y="154"/>
                  </a:lnTo>
                  <a:lnTo>
                    <a:pt x="80" y="158"/>
                  </a:lnTo>
                  <a:lnTo>
                    <a:pt x="78" y="162"/>
                  </a:lnTo>
                  <a:lnTo>
                    <a:pt x="76" y="168"/>
                  </a:lnTo>
                  <a:lnTo>
                    <a:pt x="76" y="168"/>
                  </a:lnTo>
                  <a:lnTo>
                    <a:pt x="76" y="174"/>
                  </a:lnTo>
                  <a:lnTo>
                    <a:pt x="78" y="178"/>
                  </a:lnTo>
                  <a:lnTo>
                    <a:pt x="84" y="184"/>
                  </a:lnTo>
                  <a:lnTo>
                    <a:pt x="84" y="186"/>
                  </a:lnTo>
                  <a:lnTo>
                    <a:pt x="84" y="186"/>
                  </a:lnTo>
                  <a:lnTo>
                    <a:pt x="78" y="194"/>
                  </a:lnTo>
                  <a:lnTo>
                    <a:pt x="72" y="202"/>
                  </a:lnTo>
                  <a:lnTo>
                    <a:pt x="64" y="206"/>
                  </a:lnTo>
                  <a:lnTo>
                    <a:pt x="54" y="206"/>
                  </a:lnTo>
                  <a:lnTo>
                    <a:pt x="54" y="206"/>
                  </a:lnTo>
                  <a:lnTo>
                    <a:pt x="44" y="206"/>
                  </a:lnTo>
                  <a:lnTo>
                    <a:pt x="36" y="202"/>
                  </a:lnTo>
                  <a:lnTo>
                    <a:pt x="30" y="194"/>
                  </a:lnTo>
                  <a:lnTo>
                    <a:pt x="24" y="186"/>
                  </a:lnTo>
                  <a:lnTo>
                    <a:pt x="24" y="184"/>
                  </a:lnTo>
                  <a:lnTo>
                    <a:pt x="24" y="184"/>
                  </a:lnTo>
                  <a:lnTo>
                    <a:pt x="30" y="178"/>
                  </a:lnTo>
                  <a:lnTo>
                    <a:pt x="30" y="174"/>
                  </a:lnTo>
                  <a:lnTo>
                    <a:pt x="32" y="168"/>
                  </a:lnTo>
                  <a:lnTo>
                    <a:pt x="32" y="168"/>
                  </a:lnTo>
                  <a:lnTo>
                    <a:pt x="30" y="162"/>
                  </a:lnTo>
                  <a:lnTo>
                    <a:pt x="26" y="158"/>
                  </a:lnTo>
                  <a:lnTo>
                    <a:pt x="22" y="154"/>
                  </a:lnTo>
                  <a:lnTo>
                    <a:pt x="16" y="152"/>
                  </a:lnTo>
                  <a:lnTo>
                    <a:pt x="16" y="152"/>
                  </a:lnTo>
                  <a:lnTo>
                    <a:pt x="10" y="154"/>
                  </a:lnTo>
                  <a:lnTo>
                    <a:pt x="4" y="158"/>
                  </a:lnTo>
                  <a:lnTo>
                    <a:pt x="0" y="162"/>
                  </a:lnTo>
                  <a:lnTo>
                    <a:pt x="0" y="168"/>
                  </a:lnTo>
                  <a:lnTo>
                    <a:pt x="0" y="168"/>
                  </a:lnTo>
                  <a:lnTo>
                    <a:pt x="0" y="174"/>
                  </a:lnTo>
                  <a:lnTo>
                    <a:pt x="2" y="180"/>
                  </a:lnTo>
                  <a:lnTo>
                    <a:pt x="6" y="182"/>
                  </a:lnTo>
                  <a:lnTo>
                    <a:pt x="12" y="184"/>
                  </a:lnTo>
                  <a:lnTo>
                    <a:pt x="14" y="192"/>
                  </a:lnTo>
                  <a:lnTo>
                    <a:pt x="14" y="192"/>
                  </a:lnTo>
                  <a:lnTo>
                    <a:pt x="20" y="202"/>
                  </a:lnTo>
                  <a:lnTo>
                    <a:pt x="28" y="210"/>
                  </a:lnTo>
                  <a:lnTo>
                    <a:pt x="38" y="214"/>
                  </a:lnTo>
                  <a:lnTo>
                    <a:pt x="48" y="218"/>
                  </a:lnTo>
                  <a:lnTo>
                    <a:pt x="48" y="218"/>
                  </a:lnTo>
                  <a:lnTo>
                    <a:pt x="52" y="228"/>
                  </a:lnTo>
                  <a:lnTo>
                    <a:pt x="60" y="236"/>
                  </a:lnTo>
                  <a:lnTo>
                    <a:pt x="68" y="242"/>
                  </a:lnTo>
                  <a:lnTo>
                    <a:pt x="80" y="244"/>
                  </a:lnTo>
                  <a:lnTo>
                    <a:pt x="170" y="244"/>
                  </a:lnTo>
                  <a:lnTo>
                    <a:pt x="170" y="244"/>
                  </a:lnTo>
                  <a:lnTo>
                    <a:pt x="176" y="244"/>
                  </a:lnTo>
                  <a:lnTo>
                    <a:pt x="182" y="242"/>
                  </a:lnTo>
                  <a:lnTo>
                    <a:pt x="192" y="234"/>
                  </a:lnTo>
                  <a:lnTo>
                    <a:pt x="198" y="224"/>
                  </a:lnTo>
                  <a:lnTo>
                    <a:pt x="200" y="218"/>
                  </a:lnTo>
                  <a:lnTo>
                    <a:pt x="202" y="212"/>
                  </a:lnTo>
                  <a:lnTo>
                    <a:pt x="202" y="106"/>
                  </a:lnTo>
                  <a:lnTo>
                    <a:pt x="248" y="106"/>
                  </a:lnTo>
                  <a:lnTo>
                    <a:pt x="248" y="106"/>
                  </a:lnTo>
                  <a:lnTo>
                    <a:pt x="256" y="106"/>
                  </a:lnTo>
                  <a:lnTo>
                    <a:pt x="260" y="102"/>
                  </a:lnTo>
                  <a:lnTo>
                    <a:pt x="264" y="96"/>
                  </a:lnTo>
                  <a:lnTo>
                    <a:pt x="266" y="90"/>
                  </a:lnTo>
                  <a:lnTo>
                    <a:pt x="266" y="84"/>
                  </a:lnTo>
                  <a:lnTo>
                    <a:pt x="266" y="84"/>
                  </a:lnTo>
                  <a:lnTo>
                    <a:pt x="264" y="80"/>
                  </a:lnTo>
                  <a:lnTo>
                    <a:pt x="260" y="78"/>
                  </a:lnTo>
                  <a:lnTo>
                    <a:pt x="260" y="78"/>
                  </a:lnTo>
                  <a:close/>
                  <a:moveTo>
                    <a:pt x="92" y="164"/>
                  </a:moveTo>
                  <a:lnTo>
                    <a:pt x="92" y="164"/>
                  </a:lnTo>
                  <a:lnTo>
                    <a:pt x="96" y="166"/>
                  </a:lnTo>
                  <a:lnTo>
                    <a:pt x="98" y="168"/>
                  </a:lnTo>
                  <a:lnTo>
                    <a:pt x="98" y="168"/>
                  </a:lnTo>
                  <a:lnTo>
                    <a:pt x="96" y="172"/>
                  </a:lnTo>
                  <a:lnTo>
                    <a:pt x="92" y="174"/>
                  </a:lnTo>
                  <a:lnTo>
                    <a:pt x="92" y="174"/>
                  </a:lnTo>
                  <a:lnTo>
                    <a:pt x="88" y="172"/>
                  </a:lnTo>
                  <a:lnTo>
                    <a:pt x="88" y="168"/>
                  </a:lnTo>
                  <a:lnTo>
                    <a:pt x="88" y="168"/>
                  </a:lnTo>
                  <a:lnTo>
                    <a:pt x="88" y="166"/>
                  </a:lnTo>
                  <a:lnTo>
                    <a:pt x="92" y="164"/>
                  </a:lnTo>
                  <a:lnTo>
                    <a:pt x="92" y="164"/>
                  </a:lnTo>
                  <a:close/>
                  <a:moveTo>
                    <a:pt x="16" y="164"/>
                  </a:moveTo>
                  <a:lnTo>
                    <a:pt x="16" y="164"/>
                  </a:lnTo>
                  <a:lnTo>
                    <a:pt x="18" y="166"/>
                  </a:lnTo>
                  <a:lnTo>
                    <a:pt x="20" y="168"/>
                  </a:lnTo>
                  <a:lnTo>
                    <a:pt x="20" y="168"/>
                  </a:lnTo>
                  <a:lnTo>
                    <a:pt x="18" y="172"/>
                  </a:lnTo>
                  <a:lnTo>
                    <a:pt x="16" y="174"/>
                  </a:lnTo>
                  <a:lnTo>
                    <a:pt x="16" y="174"/>
                  </a:lnTo>
                  <a:lnTo>
                    <a:pt x="12" y="172"/>
                  </a:lnTo>
                  <a:lnTo>
                    <a:pt x="10" y="168"/>
                  </a:lnTo>
                  <a:lnTo>
                    <a:pt x="10" y="168"/>
                  </a:lnTo>
                  <a:lnTo>
                    <a:pt x="12" y="166"/>
                  </a:lnTo>
                  <a:lnTo>
                    <a:pt x="16" y="164"/>
                  </a:lnTo>
                  <a:lnTo>
                    <a:pt x="16" y="164"/>
                  </a:lnTo>
                  <a:close/>
                  <a:moveTo>
                    <a:pt x="144" y="28"/>
                  </a:moveTo>
                  <a:lnTo>
                    <a:pt x="144" y="28"/>
                  </a:lnTo>
                  <a:lnTo>
                    <a:pt x="146" y="22"/>
                  </a:lnTo>
                  <a:lnTo>
                    <a:pt x="150" y="16"/>
                  </a:lnTo>
                  <a:lnTo>
                    <a:pt x="156" y="12"/>
                  </a:lnTo>
                  <a:lnTo>
                    <a:pt x="162" y="10"/>
                  </a:lnTo>
                  <a:lnTo>
                    <a:pt x="230" y="10"/>
                  </a:lnTo>
                  <a:lnTo>
                    <a:pt x="230" y="10"/>
                  </a:lnTo>
                  <a:lnTo>
                    <a:pt x="236" y="12"/>
                  </a:lnTo>
                  <a:lnTo>
                    <a:pt x="242" y="16"/>
                  </a:lnTo>
                  <a:lnTo>
                    <a:pt x="244" y="22"/>
                  </a:lnTo>
                  <a:lnTo>
                    <a:pt x="246" y="28"/>
                  </a:lnTo>
                  <a:lnTo>
                    <a:pt x="246" y="78"/>
                  </a:lnTo>
                  <a:lnTo>
                    <a:pt x="144" y="78"/>
                  </a:lnTo>
                  <a:lnTo>
                    <a:pt x="144" y="28"/>
                  </a:lnTo>
                  <a:close/>
                  <a:moveTo>
                    <a:pt x="248" y="96"/>
                  </a:moveTo>
                  <a:lnTo>
                    <a:pt x="196" y="96"/>
                  </a:lnTo>
                  <a:lnTo>
                    <a:pt x="196" y="96"/>
                  </a:lnTo>
                  <a:lnTo>
                    <a:pt x="196" y="96"/>
                  </a:lnTo>
                  <a:lnTo>
                    <a:pt x="196" y="96"/>
                  </a:lnTo>
                  <a:lnTo>
                    <a:pt x="196" y="96"/>
                  </a:lnTo>
                  <a:lnTo>
                    <a:pt x="142" y="96"/>
                  </a:lnTo>
                  <a:lnTo>
                    <a:pt x="142" y="96"/>
                  </a:lnTo>
                  <a:lnTo>
                    <a:pt x="138" y="94"/>
                  </a:lnTo>
                  <a:lnTo>
                    <a:pt x="136" y="90"/>
                  </a:lnTo>
                  <a:lnTo>
                    <a:pt x="140" y="90"/>
                  </a:lnTo>
                  <a:lnTo>
                    <a:pt x="140" y="90"/>
                  </a:lnTo>
                  <a:lnTo>
                    <a:pt x="140" y="90"/>
                  </a:lnTo>
                  <a:lnTo>
                    <a:pt x="252" y="90"/>
                  </a:lnTo>
                  <a:lnTo>
                    <a:pt x="252" y="90"/>
                  </a:lnTo>
                  <a:lnTo>
                    <a:pt x="252" y="90"/>
                  </a:lnTo>
                  <a:lnTo>
                    <a:pt x="254" y="90"/>
                  </a:lnTo>
                  <a:lnTo>
                    <a:pt x="254" y="90"/>
                  </a:lnTo>
                  <a:lnTo>
                    <a:pt x="252" y="94"/>
                  </a:lnTo>
                  <a:lnTo>
                    <a:pt x="248" y="96"/>
                  </a:lnTo>
                  <a:lnTo>
                    <a:pt x="248"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7">
              <a:extLst>
                <a:ext uri="{FF2B5EF4-FFF2-40B4-BE49-F238E27FC236}">
                  <a16:creationId xmlns:a16="http://schemas.microsoft.com/office/drawing/2014/main" id="{8DFAD7AF-34AD-4F24-9355-936FB28ED299}"/>
                </a:ext>
              </a:extLst>
            </p:cNvPr>
            <p:cNvSpPr>
              <a:spLocks noEditPoints="1"/>
            </p:cNvSpPr>
            <p:nvPr userDrawn="1"/>
          </p:nvSpPr>
          <p:spPr bwMode="auto">
            <a:xfrm>
              <a:off x="315913" y="933450"/>
              <a:ext cx="295275" cy="352425"/>
            </a:xfrm>
            <a:custGeom>
              <a:avLst/>
              <a:gdLst>
                <a:gd name="T0" fmla="*/ 92 w 186"/>
                <a:gd name="T1" fmla="*/ 164 h 222"/>
                <a:gd name="T2" fmla="*/ 124 w 186"/>
                <a:gd name="T3" fmla="*/ 146 h 222"/>
                <a:gd name="T4" fmla="*/ 154 w 186"/>
                <a:gd name="T5" fmla="*/ 154 h 222"/>
                <a:gd name="T6" fmla="*/ 160 w 186"/>
                <a:gd name="T7" fmla="*/ 158 h 222"/>
                <a:gd name="T8" fmla="*/ 170 w 186"/>
                <a:gd name="T9" fmla="*/ 176 h 222"/>
                <a:gd name="T10" fmla="*/ 180 w 186"/>
                <a:gd name="T11" fmla="*/ 222 h 222"/>
                <a:gd name="T12" fmla="*/ 184 w 186"/>
                <a:gd name="T13" fmla="*/ 218 h 222"/>
                <a:gd name="T14" fmla="*/ 178 w 186"/>
                <a:gd name="T15" fmla="*/ 164 h 222"/>
                <a:gd name="T16" fmla="*/ 168 w 186"/>
                <a:gd name="T17" fmla="*/ 150 h 222"/>
                <a:gd name="T18" fmla="*/ 160 w 186"/>
                <a:gd name="T19" fmla="*/ 146 h 222"/>
                <a:gd name="T20" fmla="*/ 156 w 186"/>
                <a:gd name="T21" fmla="*/ 144 h 222"/>
                <a:gd name="T22" fmla="*/ 122 w 186"/>
                <a:gd name="T23" fmla="*/ 134 h 222"/>
                <a:gd name="T24" fmla="*/ 138 w 186"/>
                <a:gd name="T25" fmla="*/ 98 h 222"/>
                <a:gd name="T26" fmla="*/ 148 w 186"/>
                <a:gd name="T27" fmla="*/ 86 h 222"/>
                <a:gd name="T28" fmla="*/ 144 w 186"/>
                <a:gd name="T29" fmla="*/ 64 h 222"/>
                <a:gd name="T30" fmla="*/ 138 w 186"/>
                <a:gd name="T31" fmla="*/ 38 h 222"/>
                <a:gd name="T32" fmla="*/ 134 w 186"/>
                <a:gd name="T33" fmla="*/ 26 h 222"/>
                <a:gd name="T34" fmla="*/ 102 w 186"/>
                <a:gd name="T35" fmla="*/ 2 h 222"/>
                <a:gd name="T36" fmla="*/ 74 w 186"/>
                <a:gd name="T37" fmla="*/ 4 h 222"/>
                <a:gd name="T38" fmla="*/ 48 w 186"/>
                <a:gd name="T39" fmla="*/ 38 h 222"/>
                <a:gd name="T40" fmla="*/ 46 w 186"/>
                <a:gd name="T41" fmla="*/ 52 h 222"/>
                <a:gd name="T42" fmla="*/ 38 w 186"/>
                <a:gd name="T43" fmla="*/ 68 h 222"/>
                <a:gd name="T44" fmla="*/ 40 w 186"/>
                <a:gd name="T45" fmla="*/ 90 h 222"/>
                <a:gd name="T46" fmla="*/ 54 w 186"/>
                <a:gd name="T47" fmla="*/ 112 h 222"/>
                <a:gd name="T48" fmla="*/ 62 w 186"/>
                <a:gd name="T49" fmla="*/ 134 h 222"/>
                <a:gd name="T50" fmla="*/ 18 w 186"/>
                <a:gd name="T51" fmla="*/ 150 h 222"/>
                <a:gd name="T52" fmla="*/ 6 w 186"/>
                <a:gd name="T53" fmla="*/ 168 h 222"/>
                <a:gd name="T54" fmla="*/ 0 w 186"/>
                <a:gd name="T55" fmla="*/ 218 h 222"/>
                <a:gd name="T56" fmla="*/ 6 w 186"/>
                <a:gd name="T57" fmla="*/ 222 h 222"/>
                <a:gd name="T58" fmla="*/ 16 w 186"/>
                <a:gd name="T59" fmla="*/ 176 h 222"/>
                <a:gd name="T60" fmla="*/ 30 w 186"/>
                <a:gd name="T61" fmla="*/ 156 h 222"/>
                <a:gd name="T62" fmla="*/ 58 w 186"/>
                <a:gd name="T63" fmla="*/ 92 h 222"/>
                <a:gd name="T64" fmla="*/ 52 w 186"/>
                <a:gd name="T65" fmla="*/ 88 h 222"/>
                <a:gd name="T66" fmla="*/ 50 w 186"/>
                <a:gd name="T67" fmla="*/ 74 h 222"/>
                <a:gd name="T68" fmla="*/ 52 w 186"/>
                <a:gd name="T69" fmla="*/ 70 h 222"/>
                <a:gd name="T70" fmla="*/ 54 w 186"/>
                <a:gd name="T71" fmla="*/ 68 h 222"/>
                <a:gd name="T72" fmla="*/ 56 w 186"/>
                <a:gd name="T73" fmla="*/ 68 h 222"/>
                <a:gd name="T74" fmla="*/ 56 w 186"/>
                <a:gd name="T75" fmla="*/ 66 h 222"/>
                <a:gd name="T76" fmla="*/ 58 w 186"/>
                <a:gd name="T77" fmla="*/ 42 h 222"/>
                <a:gd name="T78" fmla="*/ 58 w 186"/>
                <a:gd name="T79" fmla="*/ 40 h 222"/>
                <a:gd name="T80" fmla="*/ 70 w 186"/>
                <a:gd name="T81" fmla="*/ 22 h 222"/>
                <a:gd name="T82" fmla="*/ 92 w 186"/>
                <a:gd name="T83" fmla="*/ 12 h 222"/>
                <a:gd name="T84" fmla="*/ 120 w 186"/>
                <a:gd name="T85" fmla="*/ 26 h 222"/>
                <a:gd name="T86" fmla="*/ 128 w 186"/>
                <a:gd name="T87" fmla="*/ 42 h 222"/>
                <a:gd name="T88" fmla="*/ 130 w 186"/>
                <a:gd name="T89" fmla="*/ 56 h 222"/>
                <a:gd name="T90" fmla="*/ 130 w 186"/>
                <a:gd name="T91" fmla="*/ 66 h 222"/>
                <a:gd name="T92" fmla="*/ 130 w 186"/>
                <a:gd name="T93" fmla="*/ 68 h 222"/>
                <a:gd name="T94" fmla="*/ 132 w 186"/>
                <a:gd name="T95" fmla="*/ 68 h 222"/>
                <a:gd name="T96" fmla="*/ 132 w 186"/>
                <a:gd name="T97" fmla="*/ 70 h 222"/>
                <a:gd name="T98" fmla="*/ 138 w 186"/>
                <a:gd name="T99" fmla="*/ 78 h 222"/>
                <a:gd name="T100" fmla="*/ 134 w 186"/>
                <a:gd name="T101" fmla="*/ 88 h 222"/>
                <a:gd name="T102" fmla="*/ 122 w 186"/>
                <a:gd name="T103" fmla="*/ 106 h 222"/>
                <a:gd name="T104" fmla="*/ 112 w 186"/>
                <a:gd name="T105" fmla="*/ 118 h 222"/>
                <a:gd name="T106" fmla="*/ 110 w 186"/>
                <a:gd name="T107" fmla="*/ 120 h 222"/>
                <a:gd name="T108" fmla="*/ 112 w 186"/>
                <a:gd name="T109" fmla="*/ 134 h 222"/>
                <a:gd name="T110" fmla="*/ 100 w 186"/>
                <a:gd name="T111" fmla="*/ 152 h 222"/>
                <a:gd name="T112" fmla="*/ 72 w 186"/>
                <a:gd name="T113" fmla="*/ 140 h 222"/>
                <a:gd name="T114" fmla="*/ 74 w 186"/>
                <a:gd name="T115" fmla="*/ 122 h 222"/>
                <a:gd name="T116" fmla="*/ 68 w 186"/>
                <a:gd name="T117" fmla="*/ 11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6" h="222">
                  <a:moveTo>
                    <a:pt x="70" y="156"/>
                  </a:moveTo>
                  <a:lnTo>
                    <a:pt x="70" y="156"/>
                  </a:lnTo>
                  <a:lnTo>
                    <a:pt x="82" y="162"/>
                  </a:lnTo>
                  <a:lnTo>
                    <a:pt x="92" y="164"/>
                  </a:lnTo>
                  <a:lnTo>
                    <a:pt x="92" y="164"/>
                  </a:lnTo>
                  <a:lnTo>
                    <a:pt x="104" y="162"/>
                  </a:lnTo>
                  <a:lnTo>
                    <a:pt x="114" y="156"/>
                  </a:lnTo>
                  <a:lnTo>
                    <a:pt x="124" y="146"/>
                  </a:lnTo>
                  <a:lnTo>
                    <a:pt x="150" y="154"/>
                  </a:lnTo>
                  <a:lnTo>
                    <a:pt x="150" y="154"/>
                  </a:lnTo>
                  <a:lnTo>
                    <a:pt x="154" y="154"/>
                  </a:lnTo>
                  <a:lnTo>
                    <a:pt x="154" y="154"/>
                  </a:lnTo>
                  <a:lnTo>
                    <a:pt x="156" y="156"/>
                  </a:lnTo>
                  <a:lnTo>
                    <a:pt x="156" y="156"/>
                  </a:lnTo>
                  <a:lnTo>
                    <a:pt x="160" y="158"/>
                  </a:lnTo>
                  <a:lnTo>
                    <a:pt x="160" y="158"/>
                  </a:lnTo>
                  <a:lnTo>
                    <a:pt x="164" y="162"/>
                  </a:lnTo>
                  <a:lnTo>
                    <a:pt x="164" y="162"/>
                  </a:lnTo>
                  <a:lnTo>
                    <a:pt x="168" y="168"/>
                  </a:lnTo>
                  <a:lnTo>
                    <a:pt x="170" y="176"/>
                  </a:lnTo>
                  <a:lnTo>
                    <a:pt x="174" y="216"/>
                  </a:lnTo>
                  <a:lnTo>
                    <a:pt x="174" y="216"/>
                  </a:lnTo>
                  <a:lnTo>
                    <a:pt x="176" y="220"/>
                  </a:lnTo>
                  <a:lnTo>
                    <a:pt x="180" y="222"/>
                  </a:lnTo>
                  <a:lnTo>
                    <a:pt x="180" y="222"/>
                  </a:lnTo>
                  <a:lnTo>
                    <a:pt x="180" y="220"/>
                  </a:lnTo>
                  <a:lnTo>
                    <a:pt x="180" y="220"/>
                  </a:lnTo>
                  <a:lnTo>
                    <a:pt x="184" y="218"/>
                  </a:lnTo>
                  <a:lnTo>
                    <a:pt x="186" y="214"/>
                  </a:lnTo>
                  <a:lnTo>
                    <a:pt x="180" y="174"/>
                  </a:lnTo>
                  <a:lnTo>
                    <a:pt x="180" y="174"/>
                  </a:lnTo>
                  <a:lnTo>
                    <a:pt x="178" y="164"/>
                  </a:lnTo>
                  <a:lnTo>
                    <a:pt x="172" y="154"/>
                  </a:lnTo>
                  <a:lnTo>
                    <a:pt x="172" y="154"/>
                  </a:lnTo>
                  <a:lnTo>
                    <a:pt x="168" y="150"/>
                  </a:lnTo>
                  <a:lnTo>
                    <a:pt x="168" y="150"/>
                  </a:lnTo>
                  <a:lnTo>
                    <a:pt x="160" y="146"/>
                  </a:lnTo>
                  <a:lnTo>
                    <a:pt x="160" y="146"/>
                  </a:lnTo>
                  <a:lnTo>
                    <a:pt x="160" y="146"/>
                  </a:lnTo>
                  <a:lnTo>
                    <a:pt x="160" y="146"/>
                  </a:lnTo>
                  <a:lnTo>
                    <a:pt x="158" y="144"/>
                  </a:lnTo>
                  <a:lnTo>
                    <a:pt x="158" y="144"/>
                  </a:lnTo>
                  <a:lnTo>
                    <a:pt x="156" y="144"/>
                  </a:lnTo>
                  <a:lnTo>
                    <a:pt x="156" y="144"/>
                  </a:lnTo>
                  <a:lnTo>
                    <a:pt x="154" y="142"/>
                  </a:lnTo>
                  <a:lnTo>
                    <a:pt x="124" y="134"/>
                  </a:lnTo>
                  <a:lnTo>
                    <a:pt x="124" y="134"/>
                  </a:lnTo>
                  <a:lnTo>
                    <a:pt x="122" y="134"/>
                  </a:lnTo>
                  <a:lnTo>
                    <a:pt x="122" y="124"/>
                  </a:lnTo>
                  <a:lnTo>
                    <a:pt x="122" y="124"/>
                  </a:lnTo>
                  <a:lnTo>
                    <a:pt x="132" y="112"/>
                  </a:lnTo>
                  <a:lnTo>
                    <a:pt x="138" y="98"/>
                  </a:lnTo>
                  <a:lnTo>
                    <a:pt x="138" y="98"/>
                  </a:lnTo>
                  <a:lnTo>
                    <a:pt x="142" y="96"/>
                  </a:lnTo>
                  <a:lnTo>
                    <a:pt x="146" y="90"/>
                  </a:lnTo>
                  <a:lnTo>
                    <a:pt x="148" y="86"/>
                  </a:lnTo>
                  <a:lnTo>
                    <a:pt x="148" y="78"/>
                  </a:lnTo>
                  <a:lnTo>
                    <a:pt x="148" y="78"/>
                  </a:lnTo>
                  <a:lnTo>
                    <a:pt x="146" y="68"/>
                  </a:lnTo>
                  <a:lnTo>
                    <a:pt x="144" y="64"/>
                  </a:lnTo>
                  <a:lnTo>
                    <a:pt x="140" y="62"/>
                  </a:lnTo>
                  <a:lnTo>
                    <a:pt x="140" y="62"/>
                  </a:lnTo>
                  <a:lnTo>
                    <a:pt x="140" y="52"/>
                  </a:lnTo>
                  <a:lnTo>
                    <a:pt x="138" y="38"/>
                  </a:lnTo>
                  <a:lnTo>
                    <a:pt x="138" y="38"/>
                  </a:lnTo>
                  <a:lnTo>
                    <a:pt x="138" y="38"/>
                  </a:lnTo>
                  <a:lnTo>
                    <a:pt x="138" y="38"/>
                  </a:lnTo>
                  <a:lnTo>
                    <a:pt x="134" y="26"/>
                  </a:lnTo>
                  <a:lnTo>
                    <a:pt x="124" y="14"/>
                  </a:lnTo>
                  <a:lnTo>
                    <a:pt x="118" y="10"/>
                  </a:lnTo>
                  <a:lnTo>
                    <a:pt x="112" y="4"/>
                  </a:lnTo>
                  <a:lnTo>
                    <a:pt x="102" y="2"/>
                  </a:lnTo>
                  <a:lnTo>
                    <a:pt x="92" y="0"/>
                  </a:lnTo>
                  <a:lnTo>
                    <a:pt x="92" y="0"/>
                  </a:lnTo>
                  <a:lnTo>
                    <a:pt x="82" y="2"/>
                  </a:lnTo>
                  <a:lnTo>
                    <a:pt x="74" y="4"/>
                  </a:lnTo>
                  <a:lnTo>
                    <a:pt x="66" y="10"/>
                  </a:lnTo>
                  <a:lnTo>
                    <a:pt x="60" y="14"/>
                  </a:lnTo>
                  <a:lnTo>
                    <a:pt x="52" y="26"/>
                  </a:lnTo>
                  <a:lnTo>
                    <a:pt x="48" y="38"/>
                  </a:lnTo>
                  <a:lnTo>
                    <a:pt x="48" y="38"/>
                  </a:lnTo>
                  <a:lnTo>
                    <a:pt x="48" y="38"/>
                  </a:lnTo>
                  <a:lnTo>
                    <a:pt x="48" y="38"/>
                  </a:lnTo>
                  <a:lnTo>
                    <a:pt x="46" y="52"/>
                  </a:lnTo>
                  <a:lnTo>
                    <a:pt x="44" y="62"/>
                  </a:lnTo>
                  <a:lnTo>
                    <a:pt x="44" y="62"/>
                  </a:lnTo>
                  <a:lnTo>
                    <a:pt x="42" y="64"/>
                  </a:lnTo>
                  <a:lnTo>
                    <a:pt x="38" y="68"/>
                  </a:lnTo>
                  <a:lnTo>
                    <a:pt x="36" y="78"/>
                  </a:lnTo>
                  <a:lnTo>
                    <a:pt x="36" y="78"/>
                  </a:lnTo>
                  <a:lnTo>
                    <a:pt x="38" y="86"/>
                  </a:lnTo>
                  <a:lnTo>
                    <a:pt x="40" y="90"/>
                  </a:lnTo>
                  <a:lnTo>
                    <a:pt x="42" y="96"/>
                  </a:lnTo>
                  <a:lnTo>
                    <a:pt x="48" y="98"/>
                  </a:lnTo>
                  <a:lnTo>
                    <a:pt x="48" y="98"/>
                  </a:lnTo>
                  <a:lnTo>
                    <a:pt x="54" y="112"/>
                  </a:lnTo>
                  <a:lnTo>
                    <a:pt x="64" y="124"/>
                  </a:lnTo>
                  <a:lnTo>
                    <a:pt x="62" y="134"/>
                  </a:lnTo>
                  <a:lnTo>
                    <a:pt x="62" y="134"/>
                  </a:lnTo>
                  <a:lnTo>
                    <a:pt x="62" y="134"/>
                  </a:lnTo>
                  <a:lnTo>
                    <a:pt x="32" y="142"/>
                  </a:lnTo>
                  <a:lnTo>
                    <a:pt x="32" y="142"/>
                  </a:lnTo>
                  <a:lnTo>
                    <a:pt x="26" y="146"/>
                  </a:lnTo>
                  <a:lnTo>
                    <a:pt x="18" y="150"/>
                  </a:lnTo>
                  <a:lnTo>
                    <a:pt x="18" y="150"/>
                  </a:lnTo>
                  <a:lnTo>
                    <a:pt x="14" y="156"/>
                  </a:lnTo>
                  <a:lnTo>
                    <a:pt x="10" y="160"/>
                  </a:lnTo>
                  <a:lnTo>
                    <a:pt x="6" y="168"/>
                  </a:lnTo>
                  <a:lnTo>
                    <a:pt x="4" y="174"/>
                  </a:lnTo>
                  <a:lnTo>
                    <a:pt x="0" y="214"/>
                  </a:lnTo>
                  <a:lnTo>
                    <a:pt x="0" y="214"/>
                  </a:lnTo>
                  <a:lnTo>
                    <a:pt x="0" y="218"/>
                  </a:lnTo>
                  <a:lnTo>
                    <a:pt x="4" y="220"/>
                  </a:lnTo>
                  <a:lnTo>
                    <a:pt x="4" y="220"/>
                  </a:lnTo>
                  <a:lnTo>
                    <a:pt x="6" y="222"/>
                  </a:lnTo>
                  <a:lnTo>
                    <a:pt x="6" y="222"/>
                  </a:lnTo>
                  <a:lnTo>
                    <a:pt x="8" y="220"/>
                  </a:lnTo>
                  <a:lnTo>
                    <a:pt x="10" y="216"/>
                  </a:lnTo>
                  <a:lnTo>
                    <a:pt x="16" y="176"/>
                  </a:lnTo>
                  <a:lnTo>
                    <a:pt x="16" y="176"/>
                  </a:lnTo>
                  <a:lnTo>
                    <a:pt x="18" y="166"/>
                  </a:lnTo>
                  <a:lnTo>
                    <a:pt x="26" y="158"/>
                  </a:lnTo>
                  <a:lnTo>
                    <a:pt x="26" y="158"/>
                  </a:lnTo>
                  <a:lnTo>
                    <a:pt x="30" y="156"/>
                  </a:lnTo>
                  <a:lnTo>
                    <a:pt x="34" y="154"/>
                  </a:lnTo>
                  <a:lnTo>
                    <a:pt x="60" y="146"/>
                  </a:lnTo>
                  <a:lnTo>
                    <a:pt x="70" y="156"/>
                  </a:lnTo>
                  <a:close/>
                  <a:moveTo>
                    <a:pt x="58" y="92"/>
                  </a:moveTo>
                  <a:lnTo>
                    <a:pt x="58" y="92"/>
                  </a:lnTo>
                  <a:lnTo>
                    <a:pt x="56" y="88"/>
                  </a:lnTo>
                  <a:lnTo>
                    <a:pt x="52" y="88"/>
                  </a:lnTo>
                  <a:lnTo>
                    <a:pt x="52" y="88"/>
                  </a:lnTo>
                  <a:lnTo>
                    <a:pt x="50" y="86"/>
                  </a:lnTo>
                  <a:lnTo>
                    <a:pt x="48" y="78"/>
                  </a:lnTo>
                  <a:lnTo>
                    <a:pt x="48" y="78"/>
                  </a:lnTo>
                  <a:lnTo>
                    <a:pt x="50" y="74"/>
                  </a:lnTo>
                  <a:lnTo>
                    <a:pt x="52" y="70"/>
                  </a:lnTo>
                  <a:lnTo>
                    <a:pt x="52" y="70"/>
                  </a:lnTo>
                  <a:lnTo>
                    <a:pt x="52" y="70"/>
                  </a:lnTo>
                  <a:lnTo>
                    <a:pt x="52" y="70"/>
                  </a:lnTo>
                  <a:lnTo>
                    <a:pt x="54" y="70"/>
                  </a:lnTo>
                  <a:lnTo>
                    <a:pt x="54" y="70"/>
                  </a:lnTo>
                  <a:lnTo>
                    <a:pt x="54" y="68"/>
                  </a:lnTo>
                  <a:lnTo>
                    <a:pt x="54" y="68"/>
                  </a:lnTo>
                  <a:lnTo>
                    <a:pt x="54" y="68"/>
                  </a:lnTo>
                  <a:lnTo>
                    <a:pt x="54" y="68"/>
                  </a:lnTo>
                  <a:lnTo>
                    <a:pt x="56" y="68"/>
                  </a:lnTo>
                  <a:lnTo>
                    <a:pt x="56" y="68"/>
                  </a:lnTo>
                  <a:lnTo>
                    <a:pt x="56" y="66"/>
                  </a:lnTo>
                  <a:lnTo>
                    <a:pt x="56" y="66"/>
                  </a:lnTo>
                  <a:lnTo>
                    <a:pt x="56" y="66"/>
                  </a:lnTo>
                  <a:lnTo>
                    <a:pt x="56" y="66"/>
                  </a:lnTo>
                  <a:lnTo>
                    <a:pt x="56" y="64"/>
                  </a:lnTo>
                  <a:lnTo>
                    <a:pt x="56" y="64"/>
                  </a:lnTo>
                  <a:lnTo>
                    <a:pt x="56" y="56"/>
                  </a:lnTo>
                  <a:lnTo>
                    <a:pt x="58" y="42"/>
                  </a:lnTo>
                  <a:lnTo>
                    <a:pt x="58" y="42"/>
                  </a:lnTo>
                  <a:lnTo>
                    <a:pt x="58" y="42"/>
                  </a:lnTo>
                  <a:lnTo>
                    <a:pt x="58" y="42"/>
                  </a:lnTo>
                  <a:lnTo>
                    <a:pt x="58" y="40"/>
                  </a:lnTo>
                  <a:lnTo>
                    <a:pt x="58" y="40"/>
                  </a:lnTo>
                  <a:lnTo>
                    <a:pt x="60" y="36"/>
                  </a:lnTo>
                  <a:lnTo>
                    <a:pt x="66" y="26"/>
                  </a:lnTo>
                  <a:lnTo>
                    <a:pt x="70" y="22"/>
                  </a:lnTo>
                  <a:lnTo>
                    <a:pt x="76" y="16"/>
                  </a:lnTo>
                  <a:lnTo>
                    <a:pt x="84" y="14"/>
                  </a:lnTo>
                  <a:lnTo>
                    <a:pt x="92" y="12"/>
                  </a:lnTo>
                  <a:lnTo>
                    <a:pt x="92" y="12"/>
                  </a:lnTo>
                  <a:lnTo>
                    <a:pt x="102" y="14"/>
                  </a:lnTo>
                  <a:lnTo>
                    <a:pt x="110" y="16"/>
                  </a:lnTo>
                  <a:lnTo>
                    <a:pt x="116" y="20"/>
                  </a:lnTo>
                  <a:lnTo>
                    <a:pt x="120" y="26"/>
                  </a:lnTo>
                  <a:lnTo>
                    <a:pt x="126" y="36"/>
                  </a:lnTo>
                  <a:lnTo>
                    <a:pt x="126" y="40"/>
                  </a:lnTo>
                  <a:lnTo>
                    <a:pt x="126" y="40"/>
                  </a:lnTo>
                  <a:lnTo>
                    <a:pt x="128" y="42"/>
                  </a:lnTo>
                  <a:lnTo>
                    <a:pt x="128" y="42"/>
                  </a:lnTo>
                  <a:lnTo>
                    <a:pt x="128" y="42"/>
                  </a:lnTo>
                  <a:lnTo>
                    <a:pt x="128" y="42"/>
                  </a:lnTo>
                  <a:lnTo>
                    <a:pt x="130" y="56"/>
                  </a:lnTo>
                  <a:lnTo>
                    <a:pt x="130" y="64"/>
                  </a:lnTo>
                  <a:lnTo>
                    <a:pt x="130" y="64"/>
                  </a:lnTo>
                  <a:lnTo>
                    <a:pt x="130" y="66"/>
                  </a:lnTo>
                  <a:lnTo>
                    <a:pt x="130" y="66"/>
                  </a:lnTo>
                  <a:lnTo>
                    <a:pt x="130" y="66"/>
                  </a:lnTo>
                  <a:lnTo>
                    <a:pt x="130" y="66"/>
                  </a:lnTo>
                  <a:lnTo>
                    <a:pt x="130" y="68"/>
                  </a:lnTo>
                  <a:lnTo>
                    <a:pt x="130" y="68"/>
                  </a:lnTo>
                  <a:lnTo>
                    <a:pt x="130" y="68"/>
                  </a:lnTo>
                  <a:lnTo>
                    <a:pt x="130" y="68"/>
                  </a:lnTo>
                  <a:lnTo>
                    <a:pt x="132" y="68"/>
                  </a:lnTo>
                  <a:lnTo>
                    <a:pt x="132" y="68"/>
                  </a:lnTo>
                  <a:lnTo>
                    <a:pt x="132" y="70"/>
                  </a:lnTo>
                  <a:lnTo>
                    <a:pt x="132" y="70"/>
                  </a:lnTo>
                  <a:lnTo>
                    <a:pt x="132" y="70"/>
                  </a:lnTo>
                  <a:lnTo>
                    <a:pt x="132" y="70"/>
                  </a:lnTo>
                  <a:lnTo>
                    <a:pt x="134" y="70"/>
                  </a:lnTo>
                  <a:lnTo>
                    <a:pt x="134" y="70"/>
                  </a:lnTo>
                  <a:lnTo>
                    <a:pt x="136" y="74"/>
                  </a:lnTo>
                  <a:lnTo>
                    <a:pt x="138" y="78"/>
                  </a:lnTo>
                  <a:lnTo>
                    <a:pt x="138" y="78"/>
                  </a:lnTo>
                  <a:lnTo>
                    <a:pt x="136" y="86"/>
                  </a:lnTo>
                  <a:lnTo>
                    <a:pt x="134" y="88"/>
                  </a:lnTo>
                  <a:lnTo>
                    <a:pt x="134" y="88"/>
                  </a:lnTo>
                  <a:lnTo>
                    <a:pt x="130" y="88"/>
                  </a:lnTo>
                  <a:lnTo>
                    <a:pt x="128" y="92"/>
                  </a:lnTo>
                  <a:lnTo>
                    <a:pt x="128" y="92"/>
                  </a:lnTo>
                  <a:lnTo>
                    <a:pt x="122" y="106"/>
                  </a:lnTo>
                  <a:lnTo>
                    <a:pt x="118" y="112"/>
                  </a:lnTo>
                  <a:lnTo>
                    <a:pt x="112" y="118"/>
                  </a:lnTo>
                  <a:lnTo>
                    <a:pt x="112" y="118"/>
                  </a:lnTo>
                  <a:lnTo>
                    <a:pt x="112" y="118"/>
                  </a:lnTo>
                  <a:lnTo>
                    <a:pt x="112" y="118"/>
                  </a:lnTo>
                  <a:lnTo>
                    <a:pt x="112" y="120"/>
                  </a:lnTo>
                  <a:lnTo>
                    <a:pt x="112" y="120"/>
                  </a:lnTo>
                  <a:lnTo>
                    <a:pt x="110" y="120"/>
                  </a:lnTo>
                  <a:lnTo>
                    <a:pt x="110" y="120"/>
                  </a:lnTo>
                  <a:lnTo>
                    <a:pt x="110" y="122"/>
                  </a:lnTo>
                  <a:lnTo>
                    <a:pt x="112" y="134"/>
                  </a:lnTo>
                  <a:lnTo>
                    <a:pt x="112" y="134"/>
                  </a:lnTo>
                  <a:lnTo>
                    <a:pt x="114" y="140"/>
                  </a:lnTo>
                  <a:lnTo>
                    <a:pt x="108" y="146"/>
                  </a:lnTo>
                  <a:lnTo>
                    <a:pt x="108" y="146"/>
                  </a:lnTo>
                  <a:lnTo>
                    <a:pt x="100" y="152"/>
                  </a:lnTo>
                  <a:lnTo>
                    <a:pt x="92" y="152"/>
                  </a:lnTo>
                  <a:lnTo>
                    <a:pt x="84" y="152"/>
                  </a:lnTo>
                  <a:lnTo>
                    <a:pt x="78" y="146"/>
                  </a:lnTo>
                  <a:lnTo>
                    <a:pt x="72" y="140"/>
                  </a:lnTo>
                  <a:lnTo>
                    <a:pt x="72" y="140"/>
                  </a:lnTo>
                  <a:lnTo>
                    <a:pt x="74" y="134"/>
                  </a:lnTo>
                  <a:lnTo>
                    <a:pt x="74" y="122"/>
                  </a:lnTo>
                  <a:lnTo>
                    <a:pt x="74" y="122"/>
                  </a:lnTo>
                  <a:lnTo>
                    <a:pt x="74" y="120"/>
                  </a:lnTo>
                  <a:lnTo>
                    <a:pt x="72" y="118"/>
                  </a:lnTo>
                  <a:lnTo>
                    <a:pt x="72" y="118"/>
                  </a:lnTo>
                  <a:lnTo>
                    <a:pt x="68" y="112"/>
                  </a:lnTo>
                  <a:lnTo>
                    <a:pt x="64" y="106"/>
                  </a:lnTo>
                  <a:lnTo>
                    <a:pt x="58" y="92"/>
                  </a:lnTo>
                  <a:lnTo>
                    <a:pt x="5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a:extLst>
                <a:ext uri="{FF2B5EF4-FFF2-40B4-BE49-F238E27FC236}">
                  <a16:creationId xmlns:a16="http://schemas.microsoft.com/office/drawing/2014/main" id="{3EB8105B-735F-4134-AAA0-F407F5AFA9BF}"/>
                </a:ext>
              </a:extLst>
            </p:cNvPr>
            <p:cNvSpPr>
              <a:spLocks noEditPoints="1"/>
            </p:cNvSpPr>
            <p:nvPr userDrawn="1"/>
          </p:nvSpPr>
          <p:spPr bwMode="auto">
            <a:xfrm>
              <a:off x="433388" y="1212850"/>
              <a:ext cx="50800" cy="79375"/>
            </a:xfrm>
            <a:custGeom>
              <a:avLst/>
              <a:gdLst>
                <a:gd name="T0" fmla="*/ 16 w 32"/>
                <a:gd name="T1" fmla="*/ 50 h 50"/>
                <a:gd name="T2" fmla="*/ 16 w 32"/>
                <a:gd name="T3" fmla="*/ 50 h 50"/>
                <a:gd name="T4" fmla="*/ 20 w 32"/>
                <a:gd name="T5" fmla="*/ 48 h 50"/>
                <a:gd name="T6" fmla="*/ 22 w 32"/>
                <a:gd name="T7" fmla="*/ 44 h 50"/>
                <a:gd name="T8" fmla="*/ 22 w 32"/>
                <a:gd name="T9" fmla="*/ 32 h 50"/>
                <a:gd name="T10" fmla="*/ 22 w 32"/>
                <a:gd name="T11" fmla="*/ 32 h 50"/>
                <a:gd name="T12" fmla="*/ 26 w 32"/>
                <a:gd name="T13" fmla="*/ 30 h 50"/>
                <a:gd name="T14" fmla="*/ 28 w 32"/>
                <a:gd name="T15" fmla="*/ 26 h 50"/>
                <a:gd name="T16" fmla="*/ 32 w 32"/>
                <a:gd name="T17" fmla="*/ 22 h 50"/>
                <a:gd name="T18" fmla="*/ 32 w 32"/>
                <a:gd name="T19" fmla="*/ 16 h 50"/>
                <a:gd name="T20" fmla="*/ 32 w 32"/>
                <a:gd name="T21" fmla="*/ 16 h 50"/>
                <a:gd name="T22" fmla="*/ 30 w 32"/>
                <a:gd name="T23" fmla="*/ 10 h 50"/>
                <a:gd name="T24" fmla="*/ 28 w 32"/>
                <a:gd name="T25" fmla="*/ 6 h 50"/>
                <a:gd name="T26" fmla="*/ 22 w 32"/>
                <a:gd name="T27" fmla="*/ 2 h 50"/>
                <a:gd name="T28" fmla="*/ 16 w 32"/>
                <a:gd name="T29" fmla="*/ 0 h 50"/>
                <a:gd name="T30" fmla="*/ 16 w 32"/>
                <a:gd name="T31" fmla="*/ 0 h 50"/>
                <a:gd name="T32" fmla="*/ 10 w 32"/>
                <a:gd name="T33" fmla="*/ 2 h 50"/>
                <a:gd name="T34" fmla="*/ 4 w 32"/>
                <a:gd name="T35" fmla="*/ 6 h 50"/>
                <a:gd name="T36" fmla="*/ 2 w 32"/>
                <a:gd name="T37" fmla="*/ 10 h 50"/>
                <a:gd name="T38" fmla="*/ 0 w 32"/>
                <a:gd name="T39" fmla="*/ 16 h 50"/>
                <a:gd name="T40" fmla="*/ 0 w 32"/>
                <a:gd name="T41" fmla="*/ 16 h 50"/>
                <a:gd name="T42" fmla="*/ 0 w 32"/>
                <a:gd name="T43" fmla="*/ 22 h 50"/>
                <a:gd name="T44" fmla="*/ 2 w 32"/>
                <a:gd name="T45" fmla="*/ 26 h 50"/>
                <a:gd name="T46" fmla="*/ 6 w 32"/>
                <a:gd name="T47" fmla="*/ 30 h 50"/>
                <a:gd name="T48" fmla="*/ 10 w 32"/>
                <a:gd name="T49" fmla="*/ 32 h 50"/>
                <a:gd name="T50" fmla="*/ 10 w 32"/>
                <a:gd name="T51" fmla="*/ 44 h 50"/>
                <a:gd name="T52" fmla="*/ 10 w 32"/>
                <a:gd name="T53" fmla="*/ 44 h 50"/>
                <a:gd name="T54" fmla="*/ 12 w 32"/>
                <a:gd name="T55" fmla="*/ 48 h 50"/>
                <a:gd name="T56" fmla="*/ 16 w 32"/>
                <a:gd name="T57" fmla="*/ 50 h 50"/>
                <a:gd name="T58" fmla="*/ 16 w 32"/>
                <a:gd name="T59" fmla="*/ 50 h 50"/>
                <a:gd name="T60" fmla="*/ 16 w 32"/>
                <a:gd name="T61" fmla="*/ 12 h 50"/>
                <a:gd name="T62" fmla="*/ 16 w 32"/>
                <a:gd name="T63" fmla="*/ 12 h 50"/>
                <a:gd name="T64" fmla="*/ 20 w 32"/>
                <a:gd name="T65" fmla="*/ 14 h 50"/>
                <a:gd name="T66" fmla="*/ 20 w 32"/>
                <a:gd name="T67" fmla="*/ 16 h 50"/>
                <a:gd name="T68" fmla="*/ 20 w 32"/>
                <a:gd name="T69" fmla="*/ 16 h 50"/>
                <a:gd name="T70" fmla="*/ 20 w 32"/>
                <a:gd name="T71" fmla="*/ 20 h 50"/>
                <a:gd name="T72" fmla="*/ 16 w 32"/>
                <a:gd name="T73" fmla="*/ 22 h 50"/>
                <a:gd name="T74" fmla="*/ 16 w 32"/>
                <a:gd name="T75" fmla="*/ 22 h 50"/>
                <a:gd name="T76" fmla="*/ 16 w 32"/>
                <a:gd name="T77" fmla="*/ 22 h 50"/>
                <a:gd name="T78" fmla="*/ 16 w 32"/>
                <a:gd name="T79" fmla="*/ 22 h 50"/>
                <a:gd name="T80" fmla="*/ 16 w 32"/>
                <a:gd name="T81" fmla="*/ 22 h 50"/>
                <a:gd name="T82" fmla="*/ 16 w 32"/>
                <a:gd name="T83" fmla="*/ 22 h 50"/>
                <a:gd name="T84" fmla="*/ 12 w 32"/>
                <a:gd name="T85" fmla="*/ 20 h 50"/>
                <a:gd name="T86" fmla="*/ 10 w 32"/>
                <a:gd name="T87" fmla="*/ 16 h 50"/>
                <a:gd name="T88" fmla="*/ 10 w 32"/>
                <a:gd name="T89" fmla="*/ 16 h 50"/>
                <a:gd name="T90" fmla="*/ 12 w 32"/>
                <a:gd name="T91" fmla="*/ 14 h 50"/>
                <a:gd name="T92" fmla="*/ 16 w 32"/>
                <a:gd name="T93" fmla="*/ 12 h 50"/>
                <a:gd name="T94" fmla="*/ 16 w 32"/>
                <a:gd name="T95" fmla="*/ 1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 h="50">
                  <a:moveTo>
                    <a:pt x="16" y="50"/>
                  </a:moveTo>
                  <a:lnTo>
                    <a:pt x="16" y="50"/>
                  </a:lnTo>
                  <a:lnTo>
                    <a:pt x="20" y="48"/>
                  </a:lnTo>
                  <a:lnTo>
                    <a:pt x="22" y="44"/>
                  </a:lnTo>
                  <a:lnTo>
                    <a:pt x="22" y="32"/>
                  </a:lnTo>
                  <a:lnTo>
                    <a:pt x="22" y="32"/>
                  </a:lnTo>
                  <a:lnTo>
                    <a:pt x="26" y="30"/>
                  </a:lnTo>
                  <a:lnTo>
                    <a:pt x="28" y="26"/>
                  </a:lnTo>
                  <a:lnTo>
                    <a:pt x="32" y="22"/>
                  </a:lnTo>
                  <a:lnTo>
                    <a:pt x="32" y="16"/>
                  </a:lnTo>
                  <a:lnTo>
                    <a:pt x="32" y="16"/>
                  </a:lnTo>
                  <a:lnTo>
                    <a:pt x="30" y="10"/>
                  </a:lnTo>
                  <a:lnTo>
                    <a:pt x="28" y="6"/>
                  </a:lnTo>
                  <a:lnTo>
                    <a:pt x="22" y="2"/>
                  </a:lnTo>
                  <a:lnTo>
                    <a:pt x="16" y="0"/>
                  </a:lnTo>
                  <a:lnTo>
                    <a:pt x="16" y="0"/>
                  </a:lnTo>
                  <a:lnTo>
                    <a:pt x="10" y="2"/>
                  </a:lnTo>
                  <a:lnTo>
                    <a:pt x="4" y="6"/>
                  </a:lnTo>
                  <a:lnTo>
                    <a:pt x="2" y="10"/>
                  </a:lnTo>
                  <a:lnTo>
                    <a:pt x="0" y="16"/>
                  </a:lnTo>
                  <a:lnTo>
                    <a:pt x="0" y="16"/>
                  </a:lnTo>
                  <a:lnTo>
                    <a:pt x="0" y="22"/>
                  </a:lnTo>
                  <a:lnTo>
                    <a:pt x="2" y="26"/>
                  </a:lnTo>
                  <a:lnTo>
                    <a:pt x="6" y="30"/>
                  </a:lnTo>
                  <a:lnTo>
                    <a:pt x="10" y="32"/>
                  </a:lnTo>
                  <a:lnTo>
                    <a:pt x="10" y="44"/>
                  </a:lnTo>
                  <a:lnTo>
                    <a:pt x="10" y="44"/>
                  </a:lnTo>
                  <a:lnTo>
                    <a:pt x="12" y="48"/>
                  </a:lnTo>
                  <a:lnTo>
                    <a:pt x="16" y="50"/>
                  </a:lnTo>
                  <a:lnTo>
                    <a:pt x="16" y="50"/>
                  </a:lnTo>
                  <a:close/>
                  <a:moveTo>
                    <a:pt x="16" y="12"/>
                  </a:moveTo>
                  <a:lnTo>
                    <a:pt x="16" y="12"/>
                  </a:lnTo>
                  <a:lnTo>
                    <a:pt x="20" y="14"/>
                  </a:lnTo>
                  <a:lnTo>
                    <a:pt x="20" y="16"/>
                  </a:lnTo>
                  <a:lnTo>
                    <a:pt x="20" y="16"/>
                  </a:lnTo>
                  <a:lnTo>
                    <a:pt x="20" y="20"/>
                  </a:lnTo>
                  <a:lnTo>
                    <a:pt x="16" y="22"/>
                  </a:lnTo>
                  <a:lnTo>
                    <a:pt x="16" y="22"/>
                  </a:lnTo>
                  <a:lnTo>
                    <a:pt x="16" y="22"/>
                  </a:lnTo>
                  <a:lnTo>
                    <a:pt x="16" y="22"/>
                  </a:lnTo>
                  <a:lnTo>
                    <a:pt x="16" y="22"/>
                  </a:lnTo>
                  <a:lnTo>
                    <a:pt x="16" y="22"/>
                  </a:lnTo>
                  <a:lnTo>
                    <a:pt x="12" y="20"/>
                  </a:lnTo>
                  <a:lnTo>
                    <a:pt x="10" y="16"/>
                  </a:lnTo>
                  <a:lnTo>
                    <a:pt x="10" y="16"/>
                  </a:lnTo>
                  <a:lnTo>
                    <a:pt x="12" y="14"/>
                  </a:lnTo>
                  <a:lnTo>
                    <a:pt x="16" y="12"/>
                  </a:lnTo>
                  <a:lnTo>
                    <a:pt x="16"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9">
              <a:extLst>
                <a:ext uri="{FF2B5EF4-FFF2-40B4-BE49-F238E27FC236}">
                  <a16:creationId xmlns:a16="http://schemas.microsoft.com/office/drawing/2014/main" id="{A4833626-253C-4016-983D-ECE058E1923F}"/>
                </a:ext>
              </a:extLst>
            </p:cNvPr>
            <p:cNvSpPr>
              <a:spLocks noEditPoints="1"/>
            </p:cNvSpPr>
            <p:nvPr userDrawn="1"/>
          </p:nvSpPr>
          <p:spPr bwMode="auto">
            <a:xfrm>
              <a:off x="395288" y="962025"/>
              <a:ext cx="127000" cy="282575"/>
            </a:xfrm>
            <a:custGeom>
              <a:avLst/>
              <a:gdLst>
                <a:gd name="T0" fmla="*/ 2 w 80"/>
                <a:gd name="T1" fmla="*/ 178 h 178"/>
                <a:gd name="T2" fmla="*/ 2 w 80"/>
                <a:gd name="T3" fmla="*/ 178 h 178"/>
                <a:gd name="T4" fmla="*/ 0 w 80"/>
                <a:gd name="T5" fmla="*/ 176 h 178"/>
                <a:gd name="T6" fmla="*/ 0 w 80"/>
                <a:gd name="T7" fmla="*/ 174 h 178"/>
                <a:gd name="T8" fmla="*/ 0 w 80"/>
                <a:gd name="T9" fmla="*/ 174 h 178"/>
                <a:gd name="T10" fmla="*/ 0 w 80"/>
                <a:gd name="T11" fmla="*/ 174 h 178"/>
                <a:gd name="T12" fmla="*/ 2 w 80"/>
                <a:gd name="T13" fmla="*/ 172 h 178"/>
                <a:gd name="T14" fmla="*/ 2 w 80"/>
                <a:gd name="T15" fmla="*/ 172 h 178"/>
                <a:gd name="T16" fmla="*/ 2 w 80"/>
                <a:gd name="T17" fmla="*/ 174 h 178"/>
                <a:gd name="T18" fmla="*/ 4 w 80"/>
                <a:gd name="T19" fmla="*/ 174 h 178"/>
                <a:gd name="T20" fmla="*/ 4 w 80"/>
                <a:gd name="T21" fmla="*/ 174 h 178"/>
                <a:gd name="T22" fmla="*/ 2 w 80"/>
                <a:gd name="T23" fmla="*/ 176 h 178"/>
                <a:gd name="T24" fmla="*/ 2 w 80"/>
                <a:gd name="T25" fmla="*/ 178 h 178"/>
                <a:gd name="T26" fmla="*/ 40 w 80"/>
                <a:gd name="T27" fmla="*/ 178 h 178"/>
                <a:gd name="T28" fmla="*/ 40 w 80"/>
                <a:gd name="T29" fmla="*/ 178 h 178"/>
                <a:gd name="T30" fmla="*/ 42 w 80"/>
                <a:gd name="T31" fmla="*/ 176 h 178"/>
                <a:gd name="T32" fmla="*/ 42 w 80"/>
                <a:gd name="T33" fmla="*/ 174 h 178"/>
                <a:gd name="T34" fmla="*/ 42 w 80"/>
                <a:gd name="T35" fmla="*/ 174 h 178"/>
                <a:gd name="T36" fmla="*/ 42 w 80"/>
                <a:gd name="T37" fmla="*/ 174 h 178"/>
                <a:gd name="T38" fmla="*/ 40 w 80"/>
                <a:gd name="T39" fmla="*/ 172 h 178"/>
                <a:gd name="T40" fmla="*/ 40 w 80"/>
                <a:gd name="T41" fmla="*/ 172 h 178"/>
                <a:gd name="T42" fmla="*/ 38 w 80"/>
                <a:gd name="T43" fmla="*/ 174 h 178"/>
                <a:gd name="T44" fmla="*/ 38 w 80"/>
                <a:gd name="T45" fmla="*/ 174 h 178"/>
                <a:gd name="T46" fmla="*/ 38 w 80"/>
                <a:gd name="T47" fmla="*/ 174 h 178"/>
                <a:gd name="T48" fmla="*/ 38 w 80"/>
                <a:gd name="T49" fmla="*/ 176 h 178"/>
                <a:gd name="T50" fmla="*/ 40 w 80"/>
                <a:gd name="T51" fmla="*/ 178 h 178"/>
                <a:gd name="T52" fmla="*/ 78 w 80"/>
                <a:gd name="T53" fmla="*/ 178 h 178"/>
                <a:gd name="T54" fmla="*/ 78 w 80"/>
                <a:gd name="T55" fmla="*/ 178 h 178"/>
                <a:gd name="T56" fmla="*/ 80 w 80"/>
                <a:gd name="T57" fmla="*/ 176 h 178"/>
                <a:gd name="T58" fmla="*/ 80 w 80"/>
                <a:gd name="T59" fmla="*/ 174 h 178"/>
                <a:gd name="T60" fmla="*/ 80 w 80"/>
                <a:gd name="T61" fmla="*/ 174 h 178"/>
                <a:gd name="T62" fmla="*/ 80 w 80"/>
                <a:gd name="T63" fmla="*/ 174 h 178"/>
                <a:gd name="T64" fmla="*/ 78 w 80"/>
                <a:gd name="T65" fmla="*/ 172 h 178"/>
                <a:gd name="T66" fmla="*/ 78 w 80"/>
                <a:gd name="T67" fmla="*/ 172 h 178"/>
                <a:gd name="T68" fmla="*/ 76 w 80"/>
                <a:gd name="T69" fmla="*/ 174 h 178"/>
                <a:gd name="T70" fmla="*/ 76 w 80"/>
                <a:gd name="T71" fmla="*/ 174 h 178"/>
                <a:gd name="T72" fmla="*/ 76 w 80"/>
                <a:gd name="T73" fmla="*/ 174 h 178"/>
                <a:gd name="T74" fmla="*/ 76 w 80"/>
                <a:gd name="T75" fmla="*/ 176 h 178"/>
                <a:gd name="T76" fmla="*/ 78 w 80"/>
                <a:gd name="T77" fmla="*/ 178 h 178"/>
                <a:gd name="T78" fmla="*/ 42 w 80"/>
                <a:gd name="T79" fmla="*/ 0 h 178"/>
                <a:gd name="T80" fmla="*/ 42 w 80"/>
                <a:gd name="T81" fmla="*/ 0 h 178"/>
                <a:gd name="T82" fmla="*/ 34 w 80"/>
                <a:gd name="T83" fmla="*/ 2 h 178"/>
                <a:gd name="T84" fmla="*/ 28 w 80"/>
                <a:gd name="T85" fmla="*/ 4 h 178"/>
                <a:gd name="T86" fmla="*/ 24 w 80"/>
                <a:gd name="T87" fmla="*/ 8 h 178"/>
                <a:gd name="T88" fmla="*/ 20 w 80"/>
                <a:gd name="T89" fmla="*/ 12 h 178"/>
                <a:gd name="T90" fmla="*/ 16 w 80"/>
                <a:gd name="T91" fmla="*/ 20 h 178"/>
                <a:gd name="T92" fmla="*/ 14 w 80"/>
                <a:gd name="T93" fmla="*/ 24 h 178"/>
                <a:gd name="T94" fmla="*/ 14 w 80"/>
                <a:gd name="T95" fmla="*/ 24 h 178"/>
                <a:gd name="T96" fmla="*/ 14 w 80"/>
                <a:gd name="T97" fmla="*/ 26 h 178"/>
                <a:gd name="T98" fmla="*/ 14 w 80"/>
                <a:gd name="T99" fmla="*/ 26 h 178"/>
                <a:gd name="T100" fmla="*/ 18 w 80"/>
                <a:gd name="T101" fmla="*/ 28 h 178"/>
                <a:gd name="T102" fmla="*/ 26 w 80"/>
                <a:gd name="T103" fmla="*/ 28 h 178"/>
                <a:gd name="T104" fmla="*/ 34 w 80"/>
                <a:gd name="T105" fmla="*/ 26 h 178"/>
                <a:gd name="T106" fmla="*/ 44 w 80"/>
                <a:gd name="T107" fmla="*/ 22 h 178"/>
                <a:gd name="T108" fmla="*/ 44 w 80"/>
                <a:gd name="T109" fmla="*/ 22 h 178"/>
                <a:gd name="T110" fmla="*/ 50 w 80"/>
                <a:gd name="T111" fmla="*/ 18 h 178"/>
                <a:gd name="T112" fmla="*/ 56 w 80"/>
                <a:gd name="T113" fmla="*/ 16 h 178"/>
                <a:gd name="T114" fmla="*/ 68 w 80"/>
                <a:gd name="T115" fmla="*/ 16 h 178"/>
                <a:gd name="T116" fmla="*/ 68 w 80"/>
                <a:gd name="T117" fmla="*/ 16 h 178"/>
                <a:gd name="T118" fmla="*/ 64 w 80"/>
                <a:gd name="T119" fmla="*/ 12 h 178"/>
                <a:gd name="T120" fmla="*/ 60 w 80"/>
                <a:gd name="T121" fmla="*/ 6 h 178"/>
                <a:gd name="T122" fmla="*/ 52 w 80"/>
                <a:gd name="T123" fmla="*/ 2 h 178"/>
                <a:gd name="T124" fmla="*/ 42 w 80"/>
                <a:gd name="T125"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178">
                  <a:moveTo>
                    <a:pt x="2" y="178"/>
                  </a:moveTo>
                  <a:lnTo>
                    <a:pt x="2" y="178"/>
                  </a:lnTo>
                  <a:lnTo>
                    <a:pt x="0" y="176"/>
                  </a:lnTo>
                  <a:lnTo>
                    <a:pt x="0" y="174"/>
                  </a:lnTo>
                  <a:lnTo>
                    <a:pt x="0" y="174"/>
                  </a:lnTo>
                  <a:lnTo>
                    <a:pt x="0" y="174"/>
                  </a:lnTo>
                  <a:lnTo>
                    <a:pt x="2" y="172"/>
                  </a:lnTo>
                  <a:lnTo>
                    <a:pt x="2" y="172"/>
                  </a:lnTo>
                  <a:lnTo>
                    <a:pt x="2" y="174"/>
                  </a:lnTo>
                  <a:lnTo>
                    <a:pt x="4" y="174"/>
                  </a:lnTo>
                  <a:lnTo>
                    <a:pt x="4" y="174"/>
                  </a:lnTo>
                  <a:lnTo>
                    <a:pt x="2" y="176"/>
                  </a:lnTo>
                  <a:lnTo>
                    <a:pt x="2" y="178"/>
                  </a:lnTo>
                  <a:close/>
                  <a:moveTo>
                    <a:pt x="40" y="178"/>
                  </a:moveTo>
                  <a:lnTo>
                    <a:pt x="40" y="178"/>
                  </a:lnTo>
                  <a:lnTo>
                    <a:pt x="42" y="176"/>
                  </a:lnTo>
                  <a:lnTo>
                    <a:pt x="42" y="174"/>
                  </a:lnTo>
                  <a:lnTo>
                    <a:pt x="42" y="174"/>
                  </a:lnTo>
                  <a:lnTo>
                    <a:pt x="42" y="174"/>
                  </a:lnTo>
                  <a:lnTo>
                    <a:pt x="40" y="172"/>
                  </a:lnTo>
                  <a:lnTo>
                    <a:pt x="40" y="172"/>
                  </a:lnTo>
                  <a:lnTo>
                    <a:pt x="38" y="174"/>
                  </a:lnTo>
                  <a:lnTo>
                    <a:pt x="38" y="174"/>
                  </a:lnTo>
                  <a:lnTo>
                    <a:pt x="38" y="174"/>
                  </a:lnTo>
                  <a:lnTo>
                    <a:pt x="38" y="176"/>
                  </a:lnTo>
                  <a:lnTo>
                    <a:pt x="40" y="178"/>
                  </a:lnTo>
                  <a:close/>
                  <a:moveTo>
                    <a:pt x="78" y="178"/>
                  </a:moveTo>
                  <a:lnTo>
                    <a:pt x="78" y="178"/>
                  </a:lnTo>
                  <a:lnTo>
                    <a:pt x="80" y="176"/>
                  </a:lnTo>
                  <a:lnTo>
                    <a:pt x="80" y="174"/>
                  </a:lnTo>
                  <a:lnTo>
                    <a:pt x="80" y="174"/>
                  </a:lnTo>
                  <a:lnTo>
                    <a:pt x="80" y="174"/>
                  </a:lnTo>
                  <a:lnTo>
                    <a:pt x="78" y="172"/>
                  </a:lnTo>
                  <a:lnTo>
                    <a:pt x="78" y="172"/>
                  </a:lnTo>
                  <a:lnTo>
                    <a:pt x="76" y="174"/>
                  </a:lnTo>
                  <a:lnTo>
                    <a:pt x="76" y="174"/>
                  </a:lnTo>
                  <a:lnTo>
                    <a:pt x="76" y="174"/>
                  </a:lnTo>
                  <a:lnTo>
                    <a:pt x="76" y="176"/>
                  </a:lnTo>
                  <a:lnTo>
                    <a:pt x="78" y="178"/>
                  </a:lnTo>
                  <a:close/>
                  <a:moveTo>
                    <a:pt x="42" y="0"/>
                  </a:moveTo>
                  <a:lnTo>
                    <a:pt x="42" y="0"/>
                  </a:lnTo>
                  <a:lnTo>
                    <a:pt x="34" y="2"/>
                  </a:lnTo>
                  <a:lnTo>
                    <a:pt x="28" y="4"/>
                  </a:lnTo>
                  <a:lnTo>
                    <a:pt x="24" y="8"/>
                  </a:lnTo>
                  <a:lnTo>
                    <a:pt x="20" y="12"/>
                  </a:lnTo>
                  <a:lnTo>
                    <a:pt x="16" y="20"/>
                  </a:lnTo>
                  <a:lnTo>
                    <a:pt x="14" y="24"/>
                  </a:lnTo>
                  <a:lnTo>
                    <a:pt x="14" y="24"/>
                  </a:lnTo>
                  <a:lnTo>
                    <a:pt x="14" y="26"/>
                  </a:lnTo>
                  <a:lnTo>
                    <a:pt x="14" y="26"/>
                  </a:lnTo>
                  <a:lnTo>
                    <a:pt x="18" y="28"/>
                  </a:lnTo>
                  <a:lnTo>
                    <a:pt x="26" y="28"/>
                  </a:lnTo>
                  <a:lnTo>
                    <a:pt x="34" y="26"/>
                  </a:lnTo>
                  <a:lnTo>
                    <a:pt x="44" y="22"/>
                  </a:lnTo>
                  <a:lnTo>
                    <a:pt x="44" y="22"/>
                  </a:lnTo>
                  <a:lnTo>
                    <a:pt x="50" y="18"/>
                  </a:lnTo>
                  <a:lnTo>
                    <a:pt x="56" y="16"/>
                  </a:lnTo>
                  <a:lnTo>
                    <a:pt x="68" y="16"/>
                  </a:lnTo>
                  <a:lnTo>
                    <a:pt x="68" y="16"/>
                  </a:lnTo>
                  <a:lnTo>
                    <a:pt x="64" y="12"/>
                  </a:lnTo>
                  <a:lnTo>
                    <a:pt x="60" y="6"/>
                  </a:lnTo>
                  <a:lnTo>
                    <a:pt x="52" y="2"/>
                  </a:lnTo>
                  <a:lnTo>
                    <a:pt x="42"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0">
              <a:extLst>
                <a:ext uri="{FF2B5EF4-FFF2-40B4-BE49-F238E27FC236}">
                  <a16:creationId xmlns:a16="http://schemas.microsoft.com/office/drawing/2014/main" id="{74F75B7D-9CCC-4A4D-9663-6EE38BCADD00}"/>
                </a:ext>
              </a:extLst>
            </p:cNvPr>
            <p:cNvSpPr>
              <a:spLocks/>
            </p:cNvSpPr>
            <p:nvPr userDrawn="1"/>
          </p:nvSpPr>
          <p:spPr bwMode="auto">
            <a:xfrm>
              <a:off x="395288" y="1235075"/>
              <a:ext cx="6350" cy="9525"/>
            </a:xfrm>
            <a:custGeom>
              <a:avLst/>
              <a:gdLst>
                <a:gd name="T0" fmla="*/ 2 w 4"/>
                <a:gd name="T1" fmla="*/ 6 h 6"/>
                <a:gd name="T2" fmla="*/ 2 w 4"/>
                <a:gd name="T3" fmla="*/ 6 h 6"/>
                <a:gd name="T4" fmla="*/ 0 w 4"/>
                <a:gd name="T5" fmla="*/ 4 h 6"/>
                <a:gd name="T6" fmla="*/ 0 w 4"/>
                <a:gd name="T7" fmla="*/ 2 h 6"/>
                <a:gd name="T8" fmla="*/ 0 w 4"/>
                <a:gd name="T9" fmla="*/ 2 h 6"/>
                <a:gd name="T10" fmla="*/ 0 w 4"/>
                <a:gd name="T11" fmla="*/ 2 h 6"/>
                <a:gd name="T12" fmla="*/ 2 w 4"/>
                <a:gd name="T13" fmla="*/ 0 h 6"/>
                <a:gd name="T14" fmla="*/ 2 w 4"/>
                <a:gd name="T15" fmla="*/ 0 h 6"/>
                <a:gd name="T16" fmla="*/ 2 w 4"/>
                <a:gd name="T17" fmla="*/ 2 h 6"/>
                <a:gd name="T18" fmla="*/ 4 w 4"/>
                <a:gd name="T19" fmla="*/ 2 h 6"/>
                <a:gd name="T20" fmla="*/ 4 w 4"/>
                <a:gd name="T21" fmla="*/ 2 h 6"/>
                <a:gd name="T22" fmla="*/ 2 w 4"/>
                <a:gd name="T23" fmla="*/ 4 h 6"/>
                <a:gd name="T24" fmla="*/ 2 w 4"/>
                <a:gd name="T2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6">
                  <a:moveTo>
                    <a:pt x="2" y="6"/>
                  </a:moveTo>
                  <a:lnTo>
                    <a:pt x="2" y="6"/>
                  </a:lnTo>
                  <a:lnTo>
                    <a:pt x="0" y="4"/>
                  </a:lnTo>
                  <a:lnTo>
                    <a:pt x="0" y="2"/>
                  </a:lnTo>
                  <a:lnTo>
                    <a:pt x="0" y="2"/>
                  </a:lnTo>
                  <a:lnTo>
                    <a:pt x="0" y="2"/>
                  </a:lnTo>
                  <a:lnTo>
                    <a:pt x="2" y="0"/>
                  </a:lnTo>
                  <a:lnTo>
                    <a:pt x="2" y="0"/>
                  </a:lnTo>
                  <a:lnTo>
                    <a:pt x="2" y="2"/>
                  </a:lnTo>
                  <a:lnTo>
                    <a:pt x="4" y="2"/>
                  </a:lnTo>
                  <a:lnTo>
                    <a:pt x="4" y="2"/>
                  </a:lnTo>
                  <a:lnTo>
                    <a:pt x="2" y="4"/>
                  </a:lnTo>
                  <a:lnTo>
                    <a:pt x="2"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1">
              <a:extLst>
                <a:ext uri="{FF2B5EF4-FFF2-40B4-BE49-F238E27FC236}">
                  <a16:creationId xmlns:a16="http://schemas.microsoft.com/office/drawing/2014/main" id="{72F5C2ED-41E2-4EC7-AF2D-4E647FCB2EB4}"/>
                </a:ext>
              </a:extLst>
            </p:cNvPr>
            <p:cNvSpPr>
              <a:spLocks/>
            </p:cNvSpPr>
            <p:nvPr userDrawn="1"/>
          </p:nvSpPr>
          <p:spPr bwMode="auto">
            <a:xfrm>
              <a:off x="455613" y="1235075"/>
              <a:ext cx="6350" cy="9525"/>
            </a:xfrm>
            <a:custGeom>
              <a:avLst/>
              <a:gdLst>
                <a:gd name="T0" fmla="*/ 2 w 4"/>
                <a:gd name="T1" fmla="*/ 6 h 6"/>
                <a:gd name="T2" fmla="*/ 2 w 4"/>
                <a:gd name="T3" fmla="*/ 6 h 6"/>
                <a:gd name="T4" fmla="*/ 4 w 4"/>
                <a:gd name="T5" fmla="*/ 4 h 6"/>
                <a:gd name="T6" fmla="*/ 4 w 4"/>
                <a:gd name="T7" fmla="*/ 2 h 6"/>
                <a:gd name="T8" fmla="*/ 4 w 4"/>
                <a:gd name="T9" fmla="*/ 2 h 6"/>
                <a:gd name="T10" fmla="*/ 4 w 4"/>
                <a:gd name="T11" fmla="*/ 2 h 6"/>
                <a:gd name="T12" fmla="*/ 2 w 4"/>
                <a:gd name="T13" fmla="*/ 0 h 6"/>
                <a:gd name="T14" fmla="*/ 2 w 4"/>
                <a:gd name="T15" fmla="*/ 0 h 6"/>
                <a:gd name="T16" fmla="*/ 0 w 4"/>
                <a:gd name="T17" fmla="*/ 2 h 6"/>
                <a:gd name="T18" fmla="*/ 0 w 4"/>
                <a:gd name="T19" fmla="*/ 2 h 6"/>
                <a:gd name="T20" fmla="*/ 0 w 4"/>
                <a:gd name="T21" fmla="*/ 2 h 6"/>
                <a:gd name="T22" fmla="*/ 0 w 4"/>
                <a:gd name="T23" fmla="*/ 4 h 6"/>
                <a:gd name="T24" fmla="*/ 2 w 4"/>
                <a:gd name="T2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6">
                  <a:moveTo>
                    <a:pt x="2" y="6"/>
                  </a:moveTo>
                  <a:lnTo>
                    <a:pt x="2" y="6"/>
                  </a:lnTo>
                  <a:lnTo>
                    <a:pt x="4" y="4"/>
                  </a:lnTo>
                  <a:lnTo>
                    <a:pt x="4" y="2"/>
                  </a:lnTo>
                  <a:lnTo>
                    <a:pt x="4" y="2"/>
                  </a:lnTo>
                  <a:lnTo>
                    <a:pt x="4" y="2"/>
                  </a:lnTo>
                  <a:lnTo>
                    <a:pt x="2" y="0"/>
                  </a:lnTo>
                  <a:lnTo>
                    <a:pt x="2" y="0"/>
                  </a:lnTo>
                  <a:lnTo>
                    <a:pt x="0" y="2"/>
                  </a:lnTo>
                  <a:lnTo>
                    <a:pt x="0" y="2"/>
                  </a:lnTo>
                  <a:lnTo>
                    <a:pt x="0" y="2"/>
                  </a:lnTo>
                  <a:lnTo>
                    <a:pt x="0" y="4"/>
                  </a:lnTo>
                  <a:lnTo>
                    <a:pt x="2"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2">
              <a:extLst>
                <a:ext uri="{FF2B5EF4-FFF2-40B4-BE49-F238E27FC236}">
                  <a16:creationId xmlns:a16="http://schemas.microsoft.com/office/drawing/2014/main" id="{A3529CC6-6EB2-4A7D-AA0B-3C7BAF7EFAA6}"/>
                </a:ext>
              </a:extLst>
            </p:cNvPr>
            <p:cNvSpPr>
              <a:spLocks/>
            </p:cNvSpPr>
            <p:nvPr userDrawn="1"/>
          </p:nvSpPr>
          <p:spPr bwMode="auto">
            <a:xfrm>
              <a:off x="515938" y="1235075"/>
              <a:ext cx="6350" cy="9525"/>
            </a:xfrm>
            <a:custGeom>
              <a:avLst/>
              <a:gdLst>
                <a:gd name="T0" fmla="*/ 2 w 4"/>
                <a:gd name="T1" fmla="*/ 6 h 6"/>
                <a:gd name="T2" fmla="*/ 2 w 4"/>
                <a:gd name="T3" fmla="*/ 6 h 6"/>
                <a:gd name="T4" fmla="*/ 4 w 4"/>
                <a:gd name="T5" fmla="*/ 4 h 6"/>
                <a:gd name="T6" fmla="*/ 4 w 4"/>
                <a:gd name="T7" fmla="*/ 2 h 6"/>
                <a:gd name="T8" fmla="*/ 4 w 4"/>
                <a:gd name="T9" fmla="*/ 2 h 6"/>
                <a:gd name="T10" fmla="*/ 4 w 4"/>
                <a:gd name="T11" fmla="*/ 2 h 6"/>
                <a:gd name="T12" fmla="*/ 2 w 4"/>
                <a:gd name="T13" fmla="*/ 0 h 6"/>
                <a:gd name="T14" fmla="*/ 2 w 4"/>
                <a:gd name="T15" fmla="*/ 0 h 6"/>
                <a:gd name="T16" fmla="*/ 0 w 4"/>
                <a:gd name="T17" fmla="*/ 2 h 6"/>
                <a:gd name="T18" fmla="*/ 0 w 4"/>
                <a:gd name="T19" fmla="*/ 2 h 6"/>
                <a:gd name="T20" fmla="*/ 0 w 4"/>
                <a:gd name="T21" fmla="*/ 2 h 6"/>
                <a:gd name="T22" fmla="*/ 0 w 4"/>
                <a:gd name="T23" fmla="*/ 4 h 6"/>
                <a:gd name="T24" fmla="*/ 2 w 4"/>
                <a:gd name="T2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6">
                  <a:moveTo>
                    <a:pt x="2" y="6"/>
                  </a:moveTo>
                  <a:lnTo>
                    <a:pt x="2" y="6"/>
                  </a:lnTo>
                  <a:lnTo>
                    <a:pt x="4" y="4"/>
                  </a:lnTo>
                  <a:lnTo>
                    <a:pt x="4" y="2"/>
                  </a:lnTo>
                  <a:lnTo>
                    <a:pt x="4" y="2"/>
                  </a:lnTo>
                  <a:lnTo>
                    <a:pt x="4" y="2"/>
                  </a:lnTo>
                  <a:lnTo>
                    <a:pt x="2" y="0"/>
                  </a:lnTo>
                  <a:lnTo>
                    <a:pt x="2" y="0"/>
                  </a:lnTo>
                  <a:lnTo>
                    <a:pt x="0" y="2"/>
                  </a:lnTo>
                  <a:lnTo>
                    <a:pt x="0" y="2"/>
                  </a:lnTo>
                  <a:lnTo>
                    <a:pt x="0" y="2"/>
                  </a:lnTo>
                  <a:lnTo>
                    <a:pt x="0" y="4"/>
                  </a:lnTo>
                  <a:lnTo>
                    <a:pt x="2"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3">
              <a:extLst>
                <a:ext uri="{FF2B5EF4-FFF2-40B4-BE49-F238E27FC236}">
                  <a16:creationId xmlns:a16="http://schemas.microsoft.com/office/drawing/2014/main" id="{A7C2D818-33E7-412D-BAD3-602EA91AAD9F}"/>
                </a:ext>
              </a:extLst>
            </p:cNvPr>
            <p:cNvSpPr>
              <a:spLocks/>
            </p:cNvSpPr>
            <p:nvPr userDrawn="1"/>
          </p:nvSpPr>
          <p:spPr bwMode="auto">
            <a:xfrm>
              <a:off x="417513" y="962025"/>
              <a:ext cx="85725" cy="44450"/>
            </a:xfrm>
            <a:custGeom>
              <a:avLst/>
              <a:gdLst>
                <a:gd name="T0" fmla="*/ 28 w 54"/>
                <a:gd name="T1" fmla="*/ 0 h 28"/>
                <a:gd name="T2" fmla="*/ 28 w 54"/>
                <a:gd name="T3" fmla="*/ 0 h 28"/>
                <a:gd name="T4" fmla="*/ 20 w 54"/>
                <a:gd name="T5" fmla="*/ 2 h 28"/>
                <a:gd name="T6" fmla="*/ 14 w 54"/>
                <a:gd name="T7" fmla="*/ 4 h 28"/>
                <a:gd name="T8" fmla="*/ 10 w 54"/>
                <a:gd name="T9" fmla="*/ 8 h 28"/>
                <a:gd name="T10" fmla="*/ 6 w 54"/>
                <a:gd name="T11" fmla="*/ 12 h 28"/>
                <a:gd name="T12" fmla="*/ 2 w 54"/>
                <a:gd name="T13" fmla="*/ 20 h 28"/>
                <a:gd name="T14" fmla="*/ 0 w 54"/>
                <a:gd name="T15" fmla="*/ 24 h 28"/>
                <a:gd name="T16" fmla="*/ 0 w 54"/>
                <a:gd name="T17" fmla="*/ 24 h 28"/>
                <a:gd name="T18" fmla="*/ 0 w 54"/>
                <a:gd name="T19" fmla="*/ 26 h 28"/>
                <a:gd name="T20" fmla="*/ 0 w 54"/>
                <a:gd name="T21" fmla="*/ 26 h 28"/>
                <a:gd name="T22" fmla="*/ 4 w 54"/>
                <a:gd name="T23" fmla="*/ 28 h 28"/>
                <a:gd name="T24" fmla="*/ 12 w 54"/>
                <a:gd name="T25" fmla="*/ 28 h 28"/>
                <a:gd name="T26" fmla="*/ 20 w 54"/>
                <a:gd name="T27" fmla="*/ 26 h 28"/>
                <a:gd name="T28" fmla="*/ 30 w 54"/>
                <a:gd name="T29" fmla="*/ 22 h 28"/>
                <a:gd name="T30" fmla="*/ 30 w 54"/>
                <a:gd name="T31" fmla="*/ 22 h 28"/>
                <a:gd name="T32" fmla="*/ 36 w 54"/>
                <a:gd name="T33" fmla="*/ 18 h 28"/>
                <a:gd name="T34" fmla="*/ 42 w 54"/>
                <a:gd name="T35" fmla="*/ 16 h 28"/>
                <a:gd name="T36" fmla="*/ 54 w 54"/>
                <a:gd name="T37" fmla="*/ 16 h 28"/>
                <a:gd name="T38" fmla="*/ 54 w 54"/>
                <a:gd name="T39" fmla="*/ 16 h 28"/>
                <a:gd name="T40" fmla="*/ 50 w 54"/>
                <a:gd name="T41" fmla="*/ 12 h 28"/>
                <a:gd name="T42" fmla="*/ 46 w 54"/>
                <a:gd name="T43" fmla="*/ 6 h 28"/>
                <a:gd name="T44" fmla="*/ 38 w 54"/>
                <a:gd name="T45" fmla="*/ 2 h 28"/>
                <a:gd name="T46" fmla="*/ 28 w 54"/>
                <a:gd name="T4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8">
                  <a:moveTo>
                    <a:pt x="28" y="0"/>
                  </a:moveTo>
                  <a:lnTo>
                    <a:pt x="28" y="0"/>
                  </a:lnTo>
                  <a:lnTo>
                    <a:pt x="20" y="2"/>
                  </a:lnTo>
                  <a:lnTo>
                    <a:pt x="14" y="4"/>
                  </a:lnTo>
                  <a:lnTo>
                    <a:pt x="10" y="8"/>
                  </a:lnTo>
                  <a:lnTo>
                    <a:pt x="6" y="12"/>
                  </a:lnTo>
                  <a:lnTo>
                    <a:pt x="2" y="20"/>
                  </a:lnTo>
                  <a:lnTo>
                    <a:pt x="0" y="24"/>
                  </a:lnTo>
                  <a:lnTo>
                    <a:pt x="0" y="24"/>
                  </a:lnTo>
                  <a:lnTo>
                    <a:pt x="0" y="26"/>
                  </a:lnTo>
                  <a:lnTo>
                    <a:pt x="0" y="26"/>
                  </a:lnTo>
                  <a:lnTo>
                    <a:pt x="4" y="28"/>
                  </a:lnTo>
                  <a:lnTo>
                    <a:pt x="12" y="28"/>
                  </a:lnTo>
                  <a:lnTo>
                    <a:pt x="20" y="26"/>
                  </a:lnTo>
                  <a:lnTo>
                    <a:pt x="30" y="22"/>
                  </a:lnTo>
                  <a:lnTo>
                    <a:pt x="30" y="22"/>
                  </a:lnTo>
                  <a:lnTo>
                    <a:pt x="36" y="18"/>
                  </a:lnTo>
                  <a:lnTo>
                    <a:pt x="42" y="16"/>
                  </a:lnTo>
                  <a:lnTo>
                    <a:pt x="54" y="16"/>
                  </a:lnTo>
                  <a:lnTo>
                    <a:pt x="54" y="16"/>
                  </a:lnTo>
                  <a:lnTo>
                    <a:pt x="50" y="12"/>
                  </a:lnTo>
                  <a:lnTo>
                    <a:pt x="46" y="6"/>
                  </a:lnTo>
                  <a:lnTo>
                    <a:pt x="38" y="2"/>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8" name="Group 27">
            <a:extLst>
              <a:ext uri="{FF2B5EF4-FFF2-40B4-BE49-F238E27FC236}">
                <a16:creationId xmlns:a16="http://schemas.microsoft.com/office/drawing/2014/main" id="{3F65A942-303E-4F72-B119-9D90F85DD66F}"/>
              </a:ext>
            </a:extLst>
          </p:cNvPr>
          <p:cNvGrpSpPr/>
          <p:nvPr userDrawn="1"/>
        </p:nvGrpSpPr>
        <p:grpSpPr>
          <a:xfrm>
            <a:off x="338138" y="1603375"/>
            <a:ext cx="511175" cy="512763"/>
            <a:chOff x="338138" y="1603375"/>
            <a:chExt cx="511175" cy="512763"/>
          </a:xfrm>
        </p:grpSpPr>
        <p:sp>
          <p:nvSpPr>
            <p:cNvPr id="29" name="Freeform 24">
              <a:extLst>
                <a:ext uri="{FF2B5EF4-FFF2-40B4-BE49-F238E27FC236}">
                  <a16:creationId xmlns:a16="http://schemas.microsoft.com/office/drawing/2014/main" id="{E177D182-4C0B-4E4C-9619-0BCA604975BE}"/>
                </a:ext>
              </a:extLst>
            </p:cNvPr>
            <p:cNvSpPr>
              <a:spLocks/>
            </p:cNvSpPr>
            <p:nvPr userDrawn="1"/>
          </p:nvSpPr>
          <p:spPr bwMode="auto">
            <a:xfrm>
              <a:off x="446088" y="1917700"/>
              <a:ext cx="111125" cy="163513"/>
            </a:xfrm>
            <a:custGeom>
              <a:avLst/>
              <a:gdLst>
                <a:gd name="T0" fmla="*/ 28 w 70"/>
                <a:gd name="T1" fmla="*/ 43 h 103"/>
                <a:gd name="T2" fmla="*/ 28 w 70"/>
                <a:gd name="T3" fmla="*/ 43 h 103"/>
                <a:gd name="T4" fmla="*/ 22 w 70"/>
                <a:gd name="T5" fmla="*/ 51 h 103"/>
                <a:gd name="T6" fmla="*/ 20 w 70"/>
                <a:gd name="T7" fmla="*/ 59 h 103"/>
                <a:gd name="T8" fmla="*/ 20 w 70"/>
                <a:gd name="T9" fmla="*/ 67 h 103"/>
                <a:gd name="T10" fmla="*/ 22 w 70"/>
                <a:gd name="T11" fmla="*/ 75 h 103"/>
                <a:gd name="T12" fmla="*/ 22 w 70"/>
                <a:gd name="T13" fmla="*/ 75 h 103"/>
                <a:gd name="T14" fmla="*/ 24 w 70"/>
                <a:gd name="T15" fmla="*/ 81 h 103"/>
                <a:gd name="T16" fmla="*/ 24 w 70"/>
                <a:gd name="T17" fmla="*/ 89 h 103"/>
                <a:gd name="T18" fmla="*/ 22 w 70"/>
                <a:gd name="T19" fmla="*/ 95 h 103"/>
                <a:gd name="T20" fmla="*/ 18 w 70"/>
                <a:gd name="T21" fmla="*/ 99 h 103"/>
                <a:gd name="T22" fmla="*/ 18 w 70"/>
                <a:gd name="T23" fmla="*/ 99 h 103"/>
                <a:gd name="T24" fmla="*/ 12 w 70"/>
                <a:gd name="T25" fmla="*/ 103 h 103"/>
                <a:gd name="T26" fmla="*/ 6 w 70"/>
                <a:gd name="T27" fmla="*/ 103 h 103"/>
                <a:gd name="T28" fmla="*/ 6 w 70"/>
                <a:gd name="T29" fmla="*/ 103 h 103"/>
                <a:gd name="T30" fmla="*/ 0 w 70"/>
                <a:gd name="T31" fmla="*/ 103 h 103"/>
                <a:gd name="T32" fmla="*/ 0 w 70"/>
                <a:gd name="T33" fmla="*/ 103 h 103"/>
                <a:gd name="T34" fmla="*/ 4 w 70"/>
                <a:gd name="T35" fmla="*/ 97 h 103"/>
                <a:gd name="T36" fmla="*/ 6 w 70"/>
                <a:gd name="T37" fmla="*/ 91 h 103"/>
                <a:gd name="T38" fmla="*/ 6 w 70"/>
                <a:gd name="T39" fmla="*/ 87 h 103"/>
                <a:gd name="T40" fmla="*/ 4 w 70"/>
                <a:gd name="T41" fmla="*/ 81 h 103"/>
                <a:gd name="T42" fmla="*/ 4 w 70"/>
                <a:gd name="T43" fmla="*/ 81 h 103"/>
                <a:gd name="T44" fmla="*/ 2 w 70"/>
                <a:gd name="T45" fmla="*/ 71 h 103"/>
                <a:gd name="T46" fmla="*/ 0 w 70"/>
                <a:gd name="T47" fmla="*/ 63 h 103"/>
                <a:gd name="T48" fmla="*/ 4 w 70"/>
                <a:gd name="T49" fmla="*/ 53 h 103"/>
                <a:gd name="T50" fmla="*/ 8 w 70"/>
                <a:gd name="T51" fmla="*/ 47 h 103"/>
                <a:gd name="T52" fmla="*/ 70 w 70"/>
                <a:gd name="T53" fmla="*/ 0 h 103"/>
                <a:gd name="T54" fmla="*/ 28 w 70"/>
                <a:gd name="T55" fmla="*/ 4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0" h="103">
                  <a:moveTo>
                    <a:pt x="28" y="43"/>
                  </a:moveTo>
                  <a:lnTo>
                    <a:pt x="28" y="43"/>
                  </a:lnTo>
                  <a:lnTo>
                    <a:pt x="22" y="51"/>
                  </a:lnTo>
                  <a:lnTo>
                    <a:pt x="20" y="59"/>
                  </a:lnTo>
                  <a:lnTo>
                    <a:pt x="20" y="67"/>
                  </a:lnTo>
                  <a:lnTo>
                    <a:pt x="22" y="75"/>
                  </a:lnTo>
                  <a:lnTo>
                    <a:pt x="22" y="75"/>
                  </a:lnTo>
                  <a:lnTo>
                    <a:pt x="24" y="81"/>
                  </a:lnTo>
                  <a:lnTo>
                    <a:pt x="24" y="89"/>
                  </a:lnTo>
                  <a:lnTo>
                    <a:pt x="22" y="95"/>
                  </a:lnTo>
                  <a:lnTo>
                    <a:pt x="18" y="99"/>
                  </a:lnTo>
                  <a:lnTo>
                    <a:pt x="18" y="99"/>
                  </a:lnTo>
                  <a:lnTo>
                    <a:pt x="12" y="103"/>
                  </a:lnTo>
                  <a:lnTo>
                    <a:pt x="6" y="103"/>
                  </a:lnTo>
                  <a:lnTo>
                    <a:pt x="6" y="103"/>
                  </a:lnTo>
                  <a:lnTo>
                    <a:pt x="0" y="103"/>
                  </a:lnTo>
                  <a:lnTo>
                    <a:pt x="0" y="103"/>
                  </a:lnTo>
                  <a:lnTo>
                    <a:pt x="4" y="97"/>
                  </a:lnTo>
                  <a:lnTo>
                    <a:pt x="6" y="91"/>
                  </a:lnTo>
                  <a:lnTo>
                    <a:pt x="6" y="87"/>
                  </a:lnTo>
                  <a:lnTo>
                    <a:pt x="4" y="81"/>
                  </a:lnTo>
                  <a:lnTo>
                    <a:pt x="4" y="81"/>
                  </a:lnTo>
                  <a:lnTo>
                    <a:pt x="2" y="71"/>
                  </a:lnTo>
                  <a:lnTo>
                    <a:pt x="0" y="63"/>
                  </a:lnTo>
                  <a:lnTo>
                    <a:pt x="4" y="53"/>
                  </a:lnTo>
                  <a:lnTo>
                    <a:pt x="8" y="47"/>
                  </a:lnTo>
                  <a:lnTo>
                    <a:pt x="70" y="0"/>
                  </a:lnTo>
                  <a:lnTo>
                    <a:pt x="28" y="4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5">
              <a:extLst>
                <a:ext uri="{FF2B5EF4-FFF2-40B4-BE49-F238E27FC236}">
                  <a16:creationId xmlns:a16="http://schemas.microsoft.com/office/drawing/2014/main" id="{47927D4B-A310-48A1-ACD0-5F655AEA4E88}"/>
                </a:ext>
              </a:extLst>
            </p:cNvPr>
            <p:cNvSpPr>
              <a:spLocks noEditPoints="1"/>
            </p:cNvSpPr>
            <p:nvPr userDrawn="1"/>
          </p:nvSpPr>
          <p:spPr bwMode="auto">
            <a:xfrm>
              <a:off x="585788" y="1603375"/>
              <a:ext cx="263525" cy="273050"/>
            </a:xfrm>
            <a:custGeom>
              <a:avLst/>
              <a:gdLst>
                <a:gd name="T0" fmla="*/ 156 w 166"/>
                <a:gd name="T1" fmla="*/ 52 h 172"/>
                <a:gd name="T2" fmla="*/ 138 w 166"/>
                <a:gd name="T3" fmla="*/ 38 h 172"/>
                <a:gd name="T4" fmla="*/ 128 w 166"/>
                <a:gd name="T5" fmla="*/ 30 h 172"/>
                <a:gd name="T6" fmla="*/ 116 w 166"/>
                <a:gd name="T7" fmla="*/ 10 h 172"/>
                <a:gd name="T8" fmla="*/ 104 w 166"/>
                <a:gd name="T9" fmla="*/ 4 h 172"/>
                <a:gd name="T10" fmla="*/ 72 w 166"/>
                <a:gd name="T11" fmla="*/ 6 h 172"/>
                <a:gd name="T12" fmla="*/ 60 w 166"/>
                <a:gd name="T13" fmla="*/ 14 h 172"/>
                <a:gd name="T14" fmla="*/ 52 w 166"/>
                <a:gd name="T15" fmla="*/ 46 h 172"/>
                <a:gd name="T16" fmla="*/ 56 w 166"/>
                <a:gd name="T17" fmla="*/ 60 h 172"/>
                <a:gd name="T18" fmla="*/ 4 w 166"/>
                <a:gd name="T19" fmla="*/ 118 h 172"/>
                <a:gd name="T20" fmla="*/ 0 w 166"/>
                <a:gd name="T21" fmla="*/ 130 h 172"/>
                <a:gd name="T22" fmla="*/ 4 w 166"/>
                <a:gd name="T23" fmla="*/ 142 h 172"/>
                <a:gd name="T24" fmla="*/ 22 w 166"/>
                <a:gd name="T25" fmla="*/ 148 h 172"/>
                <a:gd name="T26" fmla="*/ 24 w 166"/>
                <a:gd name="T27" fmla="*/ 156 h 172"/>
                <a:gd name="T28" fmla="*/ 32 w 166"/>
                <a:gd name="T29" fmla="*/ 170 h 172"/>
                <a:gd name="T30" fmla="*/ 36 w 166"/>
                <a:gd name="T31" fmla="*/ 172 h 172"/>
                <a:gd name="T32" fmla="*/ 100 w 166"/>
                <a:gd name="T33" fmla="*/ 112 h 172"/>
                <a:gd name="T34" fmla="*/ 106 w 166"/>
                <a:gd name="T35" fmla="*/ 110 h 172"/>
                <a:gd name="T36" fmla="*/ 134 w 166"/>
                <a:gd name="T37" fmla="*/ 116 h 172"/>
                <a:gd name="T38" fmla="*/ 156 w 166"/>
                <a:gd name="T39" fmla="*/ 100 h 172"/>
                <a:gd name="T40" fmla="*/ 164 w 166"/>
                <a:gd name="T41" fmla="*/ 88 h 172"/>
                <a:gd name="T42" fmla="*/ 156 w 166"/>
                <a:gd name="T43" fmla="*/ 52 h 172"/>
                <a:gd name="T44" fmla="*/ 148 w 166"/>
                <a:gd name="T45" fmla="*/ 94 h 172"/>
                <a:gd name="T46" fmla="*/ 122 w 166"/>
                <a:gd name="T47" fmla="*/ 104 h 172"/>
                <a:gd name="T48" fmla="*/ 106 w 166"/>
                <a:gd name="T49" fmla="*/ 98 h 172"/>
                <a:gd name="T50" fmla="*/ 90 w 166"/>
                <a:gd name="T51" fmla="*/ 102 h 172"/>
                <a:gd name="T52" fmla="*/ 40 w 166"/>
                <a:gd name="T53" fmla="*/ 140 h 172"/>
                <a:gd name="T54" fmla="*/ 38 w 166"/>
                <a:gd name="T55" fmla="*/ 134 h 172"/>
                <a:gd name="T56" fmla="*/ 32 w 166"/>
                <a:gd name="T57" fmla="*/ 132 h 172"/>
                <a:gd name="T58" fmla="*/ 16 w 166"/>
                <a:gd name="T59" fmla="*/ 136 h 172"/>
                <a:gd name="T60" fmla="*/ 12 w 166"/>
                <a:gd name="T61" fmla="*/ 130 h 172"/>
                <a:gd name="T62" fmla="*/ 64 w 166"/>
                <a:gd name="T63" fmla="*/ 76 h 172"/>
                <a:gd name="T64" fmla="*/ 68 w 166"/>
                <a:gd name="T65" fmla="*/ 66 h 172"/>
                <a:gd name="T66" fmla="*/ 66 w 166"/>
                <a:gd name="T67" fmla="*/ 54 h 172"/>
                <a:gd name="T68" fmla="*/ 66 w 166"/>
                <a:gd name="T69" fmla="*/ 26 h 172"/>
                <a:gd name="T70" fmla="*/ 82 w 166"/>
                <a:gd name="T71" fmla="*/ 14 h 172"/>
                <a:gd name="T72" fmla="*/ 108 w 166"/>
                <a:gd name="T73" fmla="*/ 20 h 172"/>
                <a:gd name="T74" fmla="*/ 116 w 166"/>
                <a:gd name="T75" fmla="*/ 30 h 172"/>
                <a:gd name="T76" fmla="*/ 118 w 166"/>
                <a:gd name="T77" fmla="*/ 42 h 172"/>
                <a:gd name="T78" fmla="*/ 124 w 166"/>
                <a:gd name="T79" fmla="*/ 48 h 172"/>
                <a:gd name="T80" fmla="*/ 136 w 166"/>
                <a:gd name="T81" fmla="*/ 52 h 172"/>
                <a:gd name="T82" fmla="*/ 148 w 166"/>
                <a:gd name="T83" fmla="*/ 58 h 172"/>
                <a:gd name="T84" fmla="*/ 152 w 166"/>
                <a:gd name="T85" fmla="*/ 84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6" h="172">
                  <a:moveTo>
                    <a:pt x="156" y="52"/>
                  </a:moveTo>
                  <a:lnTo>
                    <a:pt x="156" y="52"/>
                  </a:lnTo>
                  <a:lnTo>
                    <a:pt x="156" y="52"/>
                  </a:lnTo>
                  <a:lnTo>
                    <a:pt x="150" y="46"/>
                  </a:lnTo>
                  <a:lnTo>
                    <a:pt x="144" y="42"/>
                  </a:lnTo>
                  <a:lnTo>
                    <a:pt x="138" y="38"/>
                  </a:lnTo>
                  <a:lnTo>
                    <a:pt x="130" y="36"/>
                  </a:lnTo>
                  <a:lnTo>
                    <a:pt x="130" y="36"/>
                  </a:lnTo>
                  <a:lnTo>
                    <a:pt x="128" y="30"/>
                  </a:lnTo>
                  <a:lnTo>
                    <a:pt x="126" y="22"/>
                  </a:lnTo>
                  <a:lnTo>
                    <a:pt x="120" y="16"/>
                  </a:lnTo>
                  <a:lnTo>
                    <a:pt x="116" y="10"/>
                  </a:lnTo>
                  <a:lnTo>
                    <a:pt x="116" y="10"/>
                  </a:lnTo>
                  <a:lnTo>
                    <a:pt x="110" y="6"/>
                  </a:lnTo>
                  <a:lnTo>
                    <a:pt x="104" y="4"/>
                  </a:lnTo>
                  <a:lnTo>
                    <a:pt x="90" y="0"/>
                  </a:lnTo>
                  <a:lnTo>
                    <a:pt x="78" y="4"/>
                  </a:lnTo>
                  <a:lnTo>
                    <a:pt x="72" y="6"/>
                  </a:lnTo>
                  <a:lnTo>
                    <a:pt x="66" y="10"/>
                  </a:lnTo>
                  <a:lnTo>
                    <a:pt x="66" y="10"/>
                  </a:lnTo>
                  <a:lnTo>
                    <a:pt x="60" y="14"/>
                  </a:lnTo>
                  <a:lnTo>
                    <a:pt x="56" y="20"/>
                  </a:lnTo>
                  <a:lnTo>
                    <a:pt x="52" y="32"/>
                  </a:lnTo>
                  <a:lnTo>
                    <a:pt x="52" y="46"/>
                  </a:lnTo>
                  <a:lnTo>
                    <a:pt x="52" y="54"/>
                  </a:lnTo>
                  <a:lnTo>
                    <a:pt x="56" y="60"/>
                  </a:lnTo>
                  <a:lnTo>
                    <a:pt x="56" y="60"/>
                  </a:lnTo>
                  <a:lnTo>
                    <a:pt x="56" y="64"/>
                  </a:lnTo>
                  <a:lnTo>
                    <a:pt x="54" y="68"/>
                  </a:lnTo>
                  <a:lnTo>
                    <a:pt x="4" y="118"/>
                  </a:lnTo>
                  <a:lnTo>
                    <a:pt x="4" y="118"/>
                  </a:lnTo>
                  <a:lnTo>
                    <a:pt x="0" y="124"/>
                  </a:lnTo>
                  <a:lnTo>
                    <a:pt x="0" y="130"/>
                  </a:lnTo>
                  <a:lnTo>
                    <a:pt x="0" y="130"/>
                  </a:lnTo>
                  <a:lnTo>
                    <a:pt x="0" y="136"/>
                  </a:lnTo>
                  <a:lnTo>
                    <a:pt x="4" y="142"/>
                  </a:lnTo>
                  <a:lnTo>
                    <a:pt x="4" y="142"/>
                  </a:lnTo>
                  <a:lnTo>
                    <a:pt x="12" y="146"/>
                  </a:lnTo>
                  <a:lnTo>
                    <a:pt x="22" y="148"/>
                  </a:lnTo>
                  <a:lnTo>
                    <a:pt x="26" y="146"/>
                  </a:lnTo>
                  <a:lnTo>
                    <a:pt x="24" y="156"/>
                  </a:lnTo>
                  <a:lnTo>
                    <a:pt x="24" y="156"/>
                  </a:lnTo>
                  <a:lnTo>
                    <a:pt x="24" y="160"/>
                  </a:lnTo>
                  <a:lnTo>
                    <a:pt x="24" y="162"/>
                  </a:lnTo>
                  <a:lnTo>
                    <a:pt x="32" y="170"/>
                  </a:lnTo>
                  <a:lnTo>
                    <a:pt x="32" y="170"/>
                  </a:lnTo>
                  <a:lnTo>
                    <a:pt x="36" y="172"/>
                  </a:lnTo>
                  <a:lnTo>
                    <a:pt x="36" y="172"/>
                  </a:lnTo>
                  <a:lnTo>
                    <a:pt x="40" y="170"/>
                  </a:lnTo>
                  <a:lnTo>
                    <a:pt x="100" y="112"/>
                  </a:lnTo>
                  <a:lnTo>
                    <a:pt x="100" y="112"/>
                  </a:lnTo>
                  <a:lnTo>
                    <a:pt x="102" y="110"/>
                  </a:lnTo>
                  <a:lnTo>
                    <a:pt x="106" y="110"/>
                  </a:lnTo>
                  <a:lnTo>
                    <a:pt x="106" y="110"/>
                  </a:lnTo>
                  <a:lnTo>
                    <a:pt x="114" y="114"/>
                  </a:lnTo>
                  <a:lnTo>
                    <a:pt x="120" y="116"/>
                  </a:lnTo>
                  <a:lnTo>
                    <a:pt x="134" y="116"/>
                  </a:lnTo>
                  <a:lnTo>
                    <a:pt x="146" y="110"/>
                  </a:lnTo>
                  <a:lnTo>
                    <a:pt x="152" y="106"/>
                  </a:lnTo>
                  <a:lnTo>
                    <a:pt x="156" y="100"/>
                  </a:lnTo>
                  <a:lnTo>
                    <a:pt x="156" y="100"/>
                  </a:lnTo>
                  <a:lnTo>
                    <a:pt x="160" y="96"/>
                  </a:lnTo>
                  <a:lnTo>
                    <a:pt x="164" y="88"/>
                  </a:lnTo>
                  <a:lnTo>
                    <a:pt x="166" y="76"/>
                  </a:lnTo>
                  <a:lnTo>
                    <a:pt x="164" y="62"/>
                  </a:lnTo>
                  <a:lnTo>
                    <a:pt x="156" y="52"/>
                  </a:lnTo>
                  <a:lnTo>
                    <a:pt x="156" y="52"/>
                  </a:lnTo>
                  <a:close/>
                  <a:moveTo>
                    <a:pt x="148" y="94"/>
                  </a:moveTo>
                  <a:lnTo>
                    <a:pt x="148" y="94"/>
                  </a:lnTo>
                  <a:lnTo>
                    <a:pt x="140" y="100"/>
                  </a:lnTo>
                  <a:lnTo>
                    <a:pt x="132" y="102"/>
                  </a:lnTo>
                  <a:lnTo>
                    <a:pt x="122" y="104"/>
                  </a:lnTo>
                  <a:lnTo>
                    <a:pt x="112" y="100"/>
                  </a:lnTo>
                  <a:lnTo>
                    <a:pt x="112" y="100"/>
                  </a:lnTo>
                  <a:lnTo>
                    <a:pt x="106" y="98"/>
                  </a:lnTo>
                  <a:lnTo>
                    <a:pt x="100" y="98"/>
                  </a:lnTo>
                  <a:lnTo>
                    <a:pt x="96" y="100"/>
                  </a:lnTo>
                  <a:lnTo>
                    <a:pt x="90" y="102"/>
                  </a:lnTo>
                  <a:lnTo>
                    <a:pt x="36" y="156"/>
                  </a:lnTo>
                  <a:lnTo>
                    <a:pt x="36" y="156"/>
                  </a:lnTo>
                  <a:lnTo>
                    <a:pt x="40" y="140"/>
                  </a:lnTo>
                  <a:lnTo>
                    <a:pt x="40" y="140"/>
                  </a:lnTo>
                  <a:lnTo>
                    <a:pt x="40" y="136"/>
                  </a:lnTo>
                  <a:lnTo>
                    <a:pt x="38" y="134"/>
                  </a:lnTo>
                  <a:lnTo>
                    <a:pt x="38" y="134"/>
                  </a:lnTo>
                  <a:lnTo>
                    <a:pt x="36" y="132"/>
                  </a:lnTo>
                  <a:lnTo>
                    <a:pt x="32" y="132"/>
                  </a:lnTo>
                  <a:lnTo>
                    <a:pt x="18" y="136"/>
                  </a:lnTo>
                  <a:lnTo>
                    <a:pt x="18" y="136"/>
                  </a:lnTo>
                  <a:lnTo>
                    <a:pt x="16" y="136"/>
                  </a:lnTo>
                  <a:lnTo>
                    <a:pt x="14" y="134"/>
                  </a:lnTo>
                  <a:lnTo>
                    <a:pt x="14" y="134"/>
                  </a:lnTo>
                  <a:lnTo>
                    <a:pt x="12" y="130"/>
                  </a:lnTo>
                  <a:lnTo>
                    <a:pt x="12" y="130"/>
                  </a:lnTo>
                  <a:lnTo>
                    <a:pt x="14" y="126"/>
                  </a:lnTo>
                  <a:lnTo>
                    <a:pt x="64" y="76"/>
                  </a:lnTo>
                  <a:lnTo>
                    <a:pt x="64" y="76"/>
                  </a:lnTo>
                  <a:lnTo>
                    <a:pt x="66" y="72"/>
                  </a:lnTo>
                  <a:lnTo>
                    <a:pt x="68" y="66"/>
                  </a:lnTo>
                  <a:lnTo>
                    <a:pt x="68" y="60"/>
                  </a:lnTo>
                  <a:lnTo>
                    <a:pt x="66" y="54"/>
                  </a:lnTo>
                  <a:lnTo>
                    <a:pt x="66" y="54"/>
                  </a:lnTo>
                  <a:lnTo>
                    <a:pt x="64" y="44"/>
                  </a:lnTo>
                  <a:lnTo>
                    <a:pt x="64" y="36"/>
                  </a:lnTo>
                  <a:lnTo>
                    <a:pt x="66" y="26"/>
                  </a:lnTo>
                  <a:lnTo>
                    <a:pt x="74" y="20"/>
                  </a:lnTo>
                  <a:lnTo>
                    <a:pt x="74" y="20"/>
                  </a:lnTo>
                  <a:lnTo>
                    <a:pt x="82" y="14"/>
                  </a:lnTo>
                  <a:lnTo>
                    <a:pt x="90" y="14"/>
                  </a:lnTo>
                  <a:lnTo>
                    <a:pt x="100" y="14"/>
                  </a:lnTo>
                  <a:lnTo>
                    <a:pt x="108" y="20"/>
                  </a:lnTo>
                  <a:lnTo>
                    <a:pt x="108" y="20"/>
                  </a:lnTo>
                  <a:lnTo>
                    <a:pt x="112" y="24"/>
                  </a:lnTo>
                  <a:lnTo>
                    <a:pt x="116" y="30"/>
                  </a:lnTo>
                  <a:lnTo>
                    <a:pt x="118" y="36"/>
                  </a:lnTo>
                  <a:lnTo>
                    <a:pt x="118" y="42"/>
                  </a:lnTo>
                  <a:lnTo>
                    <a:pt x="118" y="42"/>
                  </a:lnTo>
                  <a:lnTo>
                    <a:pt x="120" y="48"/>
                  </a:lnTo>
                  <a:lnTo>
                    <a:pt x="120" y="48"/>
                  </a:lnTo>
                  <a:lnTo>
                    <a:pt x="124" y="48"/>
                  </a:lnTo>
                  <a:lnTo>
                    <a:pt x="124" y="48"/>
                  </a:lnTo>
                  <a:lnTo>
                    <a:pt x="130" y="50"/>
                  </a:lnTo>
                  <a:lnTo>
                    <a:pt x="136" y="52"/>
                  </a:lnTo>
                  <a:lnTo>
                    <a:pt x="142" y="54"/>
                  </a:lnTo>
                  <a:lnTo>
                    <a:pt x="148" y="58"/>
                  </a:lnTo>
                  <a:lnTo>
                    <a:pt x="148" y="58"/>
                  </a:lnTo>
                  <a:lnTo>
                    <a:pt x="152" y="68"/>
                  </a:lnTo>
                  <a:lnTo>
                    <a:pt x="154" y="76"/>
                  </a:lnTo>
                  <a:lnTo>
                    <a:pt x="152" y="84"/>
                  </a:lnTo>
                  <a:lnTo>
                    <a:pt x="148" y="94"/>
                  </a:lnTo>
                  <a:lnTo>
                    <a:pt x="148"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
              <a:extLst>
                <a:ext uri="{FF2B5EF4-FFF2-40B4-BE49-F238E27FC236}">
                  <a16:creationId xmlns:a16="http://schemas.microsoft.com/office/drawing/2014/main" id="{7CAD418B-A2B4-492B-9859-8EF3EF976101}"/>
                </a:ext>
              </a:extLst>
            </p:cNvPr>
            <p:cNvSpPr>
              <a:spLocks noEditPoints="1"/>
            </p:cNvSpPr>
            <p:nvPr userDrawn="1"/>
          </p:nvSpPr>
          <p:spPr bwMode="auto">
            <a:xfrm>
              <a:off x="338138" y="1844675"/>
              <a:ext cx="263525" cy="271463"/>
            </a:xfrm>
            <a:custGeom>
              <a:avLst/>
              <a:gdLst>
                <a:gd name="T0" fmla="*/ 162 w 166"/>
                <a:gd name="T1" fmla="*/ 10 h 171"/>
                <a:gd name="T2" fmla="*/ 160 w 166"/>
                <a:gd name="T3" fmla="*/ 4 h 171"/>
                <a:gd name="T4" fmla="*/ 138 w 166"/>
                <a:gd name="T5" fmla="*/ 8 h 171"/>
                <a:gd name="T6" fmla="*/ 128 w 166"/>
                <a:gd name="T7" fmla="*/ 0 h 171"/>
                <a:gd name="T8" fmla="*/ 66 w 166"/>
                <a:gd name="T9" fmla="*/ 60 h 171"/>
                <a:gd name="T10" fmla="*/ 58 w 166"/>
                <a:gd name="T11" fmla="*/ 62 h 171"/>
                <a:gd name="T12" fmla="*/ 44 w 166"/>
                <a:gd name="T13" fmla="*/ 56 h 171"/>
                <a:gd name="T14" fmla="*/ 12 w 166"/>
                <a:gd name="T15" fmla="*/ 66 h 171"/>
                <a:gd name="T16" fmla="*/ 4 w 166"/>
                <a:gd name="T17" fmla="*/ 76 h 171"/>
                <a:gd name="T18" fmla="*/ 2 w 166"/>
                <a:gd name="T19" fmla="*/ 109 h 171"/>
                <a:gd name="T20" fmla="*/ 14 w 166"/>
                <a:gd name="T21" fmla="*/ 125 h 171"/>
                <a:gd name="T22" fmla="*/ 36 w 166"/>
                <a:gd name="T23" fmla="*/ 135 h 171"/>
                <a:gd name="T24" fmla="*/ 40 w 166"/>
                <a:gd name="T25" fmla="*/ 149 h 171"/>
                <a:gd name="T26" fmla="*/ 50 w 166"/>
                <a:gd name="T27" fmla="*/ 161 h 171"/>
                <a:gd name="T28" fmla="*/ 74 w 166"/>
                <a:gd name="T29" fmla="*/ 171 h 171"/>
                <a:gd name="T30" fmla="*/ 100 w 166"/>
                <a:gd name="T31" fmla="*/ 161 h 171"/>
                <a:gd name="T32" fmla="*/ 108 w 166"/>
                <a:gd name="T33" fmla="*/ 151 h 171"/>
                <a:gd name="T34" fmla="*/ 112 w 166"/>
                <a:gd name="T35" fmla="*/ 117 h 171"/>
                <a:gd name="T36" fmla="*/ 108 w 166"/>
                <a:gd name="T37" fmla="*/ 107 h 171"/>
                <a:gd name="T38" fmla="*/ 162 w 166"/>
                <a:gd name="T39" fmla="*/ 52 h 171"/>
                <a:gd name="T40" fmla="*/ 166 w 166"/>
                <a:gd name="T41" fmla="*/ 36 h 171"/>
                <a:gd name="T42" fmla="*/ 160 w 166"/>
                <a:gd name="T43" fmla="*/ 28 h 171"/>
                <a:gd name="T44" fmla="*/ 154 w 166"/>
                <a:gd name="T45" fmla="*/ 44 h 171"/>
                <a:gd name="T46" fmla="*/ 98 w 166"/>
                <a:gd name="T47" fmla="*/ 101 h 171"/>
                <a:gd name="T48" fmla="*/ 98 w 166"/>
                <a:gd name="T49" fmla="*/ 117 h 171"/>
                <a:gd name="T50" fmla="*/ 102 w 166"/>
                <a:gd name="T51" fmla="*/ 135 h 171"/>
                <a:gd name="T52" fmla="*/ 92 w 166"/>
                <a:gd name="T53" fmla="*/ 151 h 171"/>
                <a:gd name="T54" fmla="*/ 66 w 166"/>
                <a:gd name="T55" fmla="*/ 157 h 171"/>
                <a:gd name="T56" fmla="*/ 52 w 166"/>
                <a:gd name="T57" fmla="*/ 147 h 171"/>
                <a:gd name="T58" fmla="*/ 48 w 166"/>
                <a:gd name="T59" fmla="*/ 129 h 171"/>
                <a:gd name="T60" fmla="*/ 46 w 166"/>
                <a:gd name="T61" fmla="*/ 123 h 171"/>
                <a:gd name="T62" fmla="*/ 40 w 166"/>
                <a:gd name="T63" fmla="*/ 123 h 171"/>
                <a:gd name="T64" fmla="*/ 28 w 166"/>
                <a:gd name="T65" fmla="*/ 121 h 171"/>
                <a:gd name="T66" fmla="*/ 18 w 166"/>
                <a:gd name="T67" fmla="*/ 113 h 171"/>
                <a:gd name="T68" fmla="*/ 12 w 166"/>
                <a:gd name="T69" fmla="*/ 87 h 171"/>
                <a:gd name="T70" fmla="*/ 24 w 166"/>
                <a:gd name="T71" fmla="*/ 72 h 171"/>
                <a:gd name="T72" fmla="*/ 52 w 166"/>
                <a:gd name="T73" fmla="*/ 72 h 171"/>
                <a:gd name="T74" fmla="*/ 64 w 166"/>
                <a:gd name="T75" fmla="*/ 74 h 171"/>
                <a:gd name="T76" fmla="*/ 128 w 166"/>
                <a:gd name="T77" fmla="*/ 16 h 171"/>
                <a:gd name="T78" fmla="*/ 134 w 166"/>
                <a:gd name="T79" fmla="*/ 20 h 171"/>
                <a:gd name="T80" fmla="*/ 148 w 166"/>
                <a:gd name="T81" fmla="*/ 18 h 171"/>
                <a:gd name="T82" fmla="*/ 148 w 166"/>
                <a:gd name="T83" fmla="*/ 30 h 171"/>
                <a:gd name="T84" fmla="*/ 154 w 166"/>
                <a:gd name="T85" fmla="*/ 4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6" h="171">
                  <a:moveTo>
                    <a:pt x="160" y="22"/>
                  </a:moveTo>
                  <a:lnTo>
                    <a:pt x="162" y="10"/>
                  </a:lnTo>
                  <a:lnTo>
                    <a:pt x="162" y="10"/>
                  </a:lnTo>
                  <a:lnTo>
                    <a:pt x="162" y="8"/>
                  </a:lnTo>
                  <a:lnTo>
                    <a:pt x="160" y="4"/>
                  </a:lnTo>
                  <a:lnTo>
                    <a:pt x="160" y="4"/>
                  </a:lnTo>
                  <a:lnTo>
                    <a:pt x="158" y="4"/>
                  </a:lnTo>
                  <a:lnTo>
                    <a:pt x="154" y="4"/>
                  </a:lnTo>
                  <a:lnTo>
                    <a:pt x="138" y="8"/>
                  </a:lnTo>
                  <a:lnTo>
                    <a:pt x="132" y="2"/>
                  </a:lnTo>
                  <a:lnTo>
                    <a:pt x="132" y="2"/>
                  </a:lnTo>
                  <a:lnTo>
                    <a:pt x="128" y="0"/>
                  </a:lnTo>
                  <a:lnTo>
                    <a:pt x="128" y="0"/>
                  </a:lnTo>
                  <a:lnTo>
                    <a:pt x="124" y="2"/>
                  </a:lnTo>
                  <a:lnTo>
                    <a:pt x="66" y="60"/>
                  </a:lnTo>
                  <a:lnTo>
                    <a:pt x="66" y="60"/>
                  </a:lnTo>
                  <a:lnTo>
                    <a:pt x="62" y="62"/>
                  </a:lnTo>
                  <a:lnTo>
                    <a:pt x="58" y="62"/>
                  </a:lnTo>
                  <a:lnTo>
                    <a:pt x="58" y="62"/>
                  </a:lnTo>
                  <a:lnTo>
                    <a:pt x="52" y="58"/>
                  </a:lnTo>
                  <a:lnTo>
                    <a:pt x="44" y="56"/>
                  </a:lnTo>
                  <a:lnTo>
                    <a:pt x="32" y="58"/>
                  </a:lnTo>
                  <a:lnTo>
                    <a:pt x="18" y="62"/>
                  </a:lnTo>
                  <a:lnTo>
                    <a:pt x="12" y="66"/>
                  </a:lnTo>
                  <a:lnTo>
                    <a:pt x="8" y="72"/>
                  </a:lnTo>
                  <a:lnTo>
                    <a:pt x="8" y="72"/>
                  </a:lnTo>
                  <a:lnTo>
                    <a:pt x="4" y="76"/>
                  </a:lnTo>
                  <a:lnTo>
                    <a:pt x="2" y="83"/>
                  </a:lnTo>
                  <a:lnTo>
                    <a:pt x="0" y="95"/>
                  </a:lnTo>
                  <a:lnTo>
                    <a:pt x="2" y="109"/>
                  </a:lnTo>
                  <a:lnTo>
                    <a:pt x="8" y="119"/>
                  </a:lnTo>
                  <a:lnTo>
                    <a:pt x="8" y="119"/>
                  </a:lnTo>
                  <a:lnTo>
                    <a:pt x="14" y="125"/>
                  </a:lnTo>
                  <a:lnTo>
                    <a:pt x="20" y="129"/>
                  </a:lnTo>
                  <a:lnTo>
                    <a:pt x="28" y="133"/>
                  </a:lnTo>
                  <a:lnTo>
                    <a:pt x="36" y="135"/>
                  </a:lnTo>
                  <a:lnTo>
                    <a:pt x="36" y="135"/>
                  </a:lnTo>
                  <a:lnTo>
                    <a:pt x="36" y="143"/>
                  </a:lnTo>
                  <a:lnTo>
                    <a:pt x="40" y="149"/>
                  </a:lnTo>
                  <a:lnTo>
                    <a:pt x="44" y="155"/>
                  </a:lnTo>
                  <a:lnTo>
                    <a:pt x="50" y="161"/>
                  </a:lnTo>
                  <a:lnTo>
                    <a:pt x="50" y="161"/>
                  </a:lnTo>
                  <a:lnTo>
                    <a:pt x="56" y="165"/>
                  </a:lnTo>
                  <a:lnTo>
                    <a:pt x="62" y="167"/>
                  </a:lnTo>
                  <a:lnTo>
                    <a:pt x="74" y="171"/>
                  </a:lnTo>
                  <a:lnTo>
                    <a:pt x="74" y="171"/>
                  </a:lnTo>
                  <a:lnTo>
                    <a:pt x="88" y="169"/>
                  </a:lnTo>
                  <a:lnTo>
                    <a:pt x="100" y="161"/>
                  </a:lnTo>
                  <a:lnTo>
                    <a:pt x="100" y="161"/>
                  </a:lnTo>
                  <a:lnTo>
                    <a:pt x="104" y="157"/>
                  </a:lnTo>
                  <a:lnTo>
                    <a:pt x="108" y="151"/>
                  </a:lnTo>
                  <a:lnTo>
                    <a:pt x="114" y="139"/>
                  </a:lnTo>
                  <a:lnTo>
                    <a:pt x="114" y="125"/>
                  </a:lnTo>
                  <a:lnTo>
                    <a:pt x="112" y="117"/>
                  </a:lnTo>
                  <a:lnTo>
                    <a:pt x="110" y="111"/>
                  </a:lnTo>
                  <a:lnTo>
                    <a:pt x="110" y="111"/>
                  </a:lnTo>
                  <a:lnTo>
                    <a:pt x="108" y="107"/>
                  </a:lnTo>
                  <a:lnTo>
                    <a:pt x="110" y="103"/>
                  </a:lnTo>
                  <a:lnTo>
                    <a:pt x="162" y="52"/>
                  </a:lnTo>
                  <a:lnTo>
                    <a:pt x="162" y="52"/>
                  </a:lnTo>
                  <a:lnTo>
                    <a:pt x="166" y="48"/>
                  </a:lnTo>
                  <a:lnTo>
                    <a:pt x="166" y="42"/>
                  </a:lnTo>
                  <a:lnTo>
                    <a:pt x="166" y="36"/>
                  </a:lnTo>
                  <a:lnTo>
                    <a:pt x="162" y="32"/>
                  </a:lnTo>
                  <a:lnTo>
                    <a:pt x="162" y="32"/>
                  </a:lnTo>
                  <a:lnTo>
                    <a:pt x="160" y="28"/>
                  </a:lnTo>
                  <a:lnTo>
                    <a:pt x="160" y="22"/>
                  </a:lnTo>
                  <a:lnTo>
                    <a:pt x="160" y="22"/>
                  </a:lnTo>
                  <a:close/>
                  <a:moveTo>
                    <a:pt x="154" y="44"/>
                  </a:moveTo>
                  <a:lnTo>
                    <a:pt x="102" y="95"/>
                  </a:lnTo>
                  <a:lnTo>
                    <a:pt x="102" y="95"/>
                  </a:lnTo>
                  <a:lnTo>
                    <a:pt x="98" y="101"/>
                  </a:lnTo>
                  <a:lnTo>
                    <a:pt x="96" y="105"/>
                  </a:lnTo>
                  <a:lnTo>
                    <a:pt x="96" y="111"/>
                  </a:lnTo>
                  <a:lnTo>
                    <a:pt x="98" y="117"/>
                  </a:lnTo>
                  <a:lnTo>
                    <a:pt x="98" y="117"/>
                  </a:lnTo>
                  <a:lnTo>
                    <a:pt x="102" y="127"/>
                  </a:lnTo>
                  <a:lnTo>
                    <a:pt x="102" y="135"/>
                  </a:lnTo>
                  <a:lnTo>
                    <a:pt x="98" y="145"/>
                  </a:lnTo>
                  <a:lnTo>
                    <a:pt x="92" y="151"/>
                  </a:lnTo>
                  <a:lnTo>
                    <a:pt x="92" y="151"/>
                  </a:lnTo>
                  <a:lnTo>
                    <a:pt x="84" y="157"/>
                  </a:lnTo>
                  <a:lnTo>
                    <a:pt x="74" y="157"/>
                  </a:lnTo>
                  <a:lnTo>
                    <a:pt x="66" y="157"/>
                  </a:lnTo>
                  <a:lnTo>
                    <a:pt x="58" y="151"/>
                  </a:lnTo>
                  <a:lnTo>
                    <a:pt x="58" y="151"/>
                  </a:lnTo>
                  <a:lnTo>
                    <a:pt x="52" y="147"/>
                  </a:lnTo>
                  <a:lnTo>
                    <a:pt x="50" y="141"/>
                  </a:lnTo>
                  <a:lnTo>
                    <a:pt x="48" y="135"/>
                  </a:lnTo>
                  <a:lnTo>
                    <a:pt x="48" y="129"/>
                  </a:lnTo>
                  <a:lnTo>
                    <a:pt x="48" y="129"/>
                  </a:lnTo>
                  <a:lnTo>
                    <a:pt x="46" y="123"/>
                  </a:lnTo>
                  <a:lnTo>
                    <a:pt x="46" y="123"/>
                  </a:lnTo>
                  <a:lnTo>
                    <a:pt x="42" y="123"/>
                  </a:lnTo>
                  <a:lnTo>
                    <a:pt x="42" y="123"/>
                  </a:lnTo>
                  <a:lnTo>
                    <a:pt x="40" y="123"/>
                  </a:lnTo>
                  <a:lnTo>
                    <a:pt x="40" y="123"/>
                  </a:lnTo>
                  <a:lnTo>
                    <a:pt x="34" y="121"/>
                  </a:lnTo>
                  <a:lnTo>
                    <a:pt x="28" y="121"/>
                  </a:lnTo>
                  <a:lnTo>
                    <a:pt x="22" y="117"/>
                  </a:lnTo>
                  <a:lnTo>
                    <a:pt x="18" y="113"/>
                  </a:lnTo>
                  <a:lnTo>
                    <a:pt x="18" y="113"/>
                  </a:lnTo>
                  <a:lnTo>
                    <a:pt x="14" y="105"/>
                  </a:lnTo>
                  <a:lnTo>
                    <a:pt x="12" y="95"/>
                  </a:lnTo>
                  <a:lnTo>
                    <a:pt x="12" y="87"/>
                  </a:lnTo>
                  <a:lnTo>
                    <a:pt x="18" y="77"/>
                  </a:lnTo>
                  <a:lnTo>
                    <a:pt x="18" y="77"/>
                  </a:lnTo>
                  <a:lnTo>
                    <a:pt x="24" y="72"/>
                  </a:lnTo>
                  <a:lnTo>
                    <a:pt x="34" y="70"/>
                  </a:lnTo>
                  <a:lnTo>
                    <a:pt x="42" y="68"/>
                  </a:lnTo>
                  <a:lnTo>
                    <a:pt x="52" y="72"/>
                  </a:lnTo>
                  <a:lnTo>
                    <a:pt x="52" y="72"/>
                  </a:lnTo>
                  <a:lnTo>
                    <a:pt x="58" y="74"/>
                  </a:lnTo>
                  <a:lnTo>
                    <a:pt x="64" y="74"/>
                  </a:lnTo>
                  <a:lnTo>
                    <a:pt x="70" y="72"/>
                  </a:lnTo>
                  <a:lnTo>
                    <a:pt x="74" y="70"/>
                  </a:lnTo>
                  <a:lnTo>
                    <a:pt x="128" y="16"/>
                  </a:lnTo>
                  <a:lnTo>
                    <a:pt x="132" y="18"/>
                  </a:lnTo>
                  <a:lnTo>
                    <a:pt x="132" y="18"/>
                  </a:lnTo>
                  <a:lnTo>
                    <a:pt x="134" y="20"/>
                  </a:lnTo>
                  <a:lnTo>
                    <a:pt x="138" y="20"/>
                  </a:lnTo>
                  <a:lnTo>
                    <a:pt x="148" y="18"/>
                  </a:lnTo>
                  <a:lnTo>
                    <a:pt x="148" y="18"/>
                  </a:lnTo>
                  <a:lnTo>
                    <a:pt x="148" y="18"/>
                  </a:lnTo>
                  <a:lnTo>
                    <a:pt x="146" y="24"/>
                  </a:lnTo>
                  <a:lnTo>
                    <a:pt x="148" y="30"/>
                  </a:lnTo>
                  <a:lnTo>
                    <a:pt x="150" y="36"/>
                  </a:lnTo>
                  <a:lnTo>
                    <a:pt x="154" y="40"/>
                  </a:lnTo>
                  <a:lnTo>
                    <a:pt x="154" y="40"/>
                  </a:lnTo>
                  <a:lnTo>
                    <a:pt x="154" y="44"/>
                  </a:lnTo>
                  <a:lnTo>
                    <a:pt x="154"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7">
              <a:extLst>
                <a:ext uri="{FF2B5EF4-FFF2-40B4-BE49-F238E27FC236}">
                  <a16:creationId xmlns:a16="http://schemas.microsoft.com/office/drawing/2014/main" id="{EC65707E-9ACF-4CD8-BD96-AE059FF59D14}"/>
                </a:ext>
              </a:extLst>
            </p:cNvPr>
            <p:cNvSpPr>
              <a:spLocks/>
            </p:cNvSpPr>
            <p:nvPr userDrawn="1"/>
          </p:nvSpPr>
          <p:spPr bwMode="auto">
            <a:xfrm>
              <a:off x="411163" y="1797050"/>
              <a:ext cx="73025" cy="19050"/>
            </a:xfrm>
            <a:custGeom>
              <a:avLst/>
              <a:gdLst>
                <a:gd name="T0" fmla="*/ 6 w 46"/>
                <a:gd name="T1" fmla="*/ 12 h 12"/>
                <a:gd name="T2" fmla="*/ 40 w 46"/>
                <a:gd name="T3" fmla="*/ 12 h 12"/>
                <a:gd name="T4" fmla="*/ 40 w 46"/>
                <a:gd name="T5" fmla="*/ 12 h 12"/>
                <a:gd name="T6" fmla="*/ 44 w 46"/>
                <a:gd name="T7" fmla="*/ 10 h 12"/>
                <a:gd name="T8" fmla="*/ 46 w 46"/>
                <a:gd name="T9" fmla="*/ 6 h 12"/>
                <a:gd name="T10" fmla="*/ 46 w 46"/>
                <a:gd name="T11" fmla="*/ 6 h 12"/>
                <a:gd name="T12" fmla="*/ 44 w 46"/>
                <a:gd name="T13" fmla="*/ 0 h 12"/>
                <a:gd name="T14" fmla="*/ 40 w 46"/>
                <a:gd name="T15" fmla="*/ 0 h 12"/>
                <a:gd name="T16" fmla="*/ 6 w 46"/>
                <a:gd name="T17" fmla="*/ 0 h 12"/>
                <a:gd name="T18" fmla="*/ 6 w 46"/>
                <a:gd name="T19" fmla="*/ 0 h 12"/>
                <a:gd name="T20" fmla="*/ 2 w 46"/>
                <a:gd name="T21" fmla="*/ 0 h 12"/>
                <a:gd name="T22" fmla="*/ 0 w 46"/>
                <a:gd name="T23" fmla="*/ 6 h 12"/>
                <a:gd name="T24" fmla="*/ 0 w 46"/>
                <a:gd name="T25" fmla="*/ 6 h 12"/>
                <a:gd name="T26" fmla="*/ 2 w 46"/>
                <a:gd name="T27" fmla="*/ 10 h 12"/>
                <a:gd name="T28" fmla="*/ 6 w 46"/>
                <a:gd name="T29" fmla="*/ 12 h 12"/>
                <a:gd name="T30" fmla="*/ 6 w 4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 h="12">
                  <a:moveTo>
                    <a:pt x="6" y="12"/>
                  </a:moveTo>
                  <a:lnTo>
                    <a:pt x="40" y="12"/>
                  </a:lnTo>
                  <a:lnTo>
                    <a:pt x="40" y="12"/>
                  </a:lnTo>
                  <a:lnTo>
                    <a:pt x="44" y="10"/>
                  </a:lnTo>
                  <a:lnTo>
                    <a:pt x="46" y="6"/>
                  </a:lnTo>
                  <a:lnTo>
                    <a:pt x="46" y="6"/>
                  </a:lnTo>
                  <a:lnTo>
                    <a:pt x="44" y="0"/>
                  </a:lnTo>
                  <a:lnTo>
                    <a:pt x="40" y="0"/>
                  </a:lnTo>
                  <a:lnTo>
                    <a:pt x="6" y="0"/>
                  </a:lnTo>
                  <a:lnTo>
                    <a:pt x="6" y="0"/>
                  </a:lnTo>
                  <a:lnTo>
                    <a:pt x="2" y="0"/>
                  </a:lnTo>
                  <a:lnTo>
                    <a:pt x="0" y="6"/>
                  </a:lnTo>
                  <a:lnTo>
                    <a:pt x="0" y="6"/>
                  </a:lnTo>
                  <a:lnTo>
                    <a:pt x="2" y="10"/>
                  </a:lnTo>
                  <a:lnTo>
                    <a:pt x="6" y="12"/>
                  </a:lnTo>
                  <a:lnTo>
                    <a:pt x="6"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8">
              <a:extLst>
                <a:ext uri="{FF2B5EF4-FFF2-40B4-BE49-F238E27FC236}">
                  <a16:creationId xmlns:a16="http://schemas.microsoft.com/office/drawing/2014/main" id="{11BD4C2D-1787-4F29-AE7C-E524B8626A83}"/>
                </a:ext>
              </a:extLst>
            </p:cNvPr>
            <p:cNvSpPr>
              <a:spLocks/>
            </p:cNvSpPr>
            <p:nvPr userDrawn="1"/>
          </p:nvSpPr>
          <p:spPr bwMode="auto">
            <a:xfrm>
              <a:off x="449263" y="1714500"/>
              <a:ext cx="53975" cy="57150"/>
            </a:xfrm>
            <a:custGeom>
              <a:avLst/>
              <a:gdLst>
                <a:gd name="T0" fmla="*/ 24 w 34"/>
                <a:gd name="T1" fmla="*/ 34 h 36"/>
                <a:gd name="T2" fmla="*/ 24 w 34"/>
                <a:gd name="T3" fmla="*/ 34 h 36"/>
                <a:gd name="T4" fmla="*/ 28 w 34"/>
                <a:gd name="T5" fmla="*/ 36 h 36"/>
                <a:gd name="T6" fmla="*/ 28 w 34"/>
                <a:gd name="T7" fmla="*/ 36 h 36"/>
                <a:gd name="T8" fmla="*/ 32 w 34"/>
                <a:gd name="T9" fmla="*/ 34 h 36"/>
                <a:gd name="T10" fmla="*/ 32 w 34"/>
                <a:gd name="T11" fmla="*/ 34 h 36"/>
                <a:gd name="T12" fmla="*/ 34 w 34"/>
                <a:gd name="T13" fmla="*/ 30 h 36"/>
                <a:gd name="T14" fmla="*/ 32 w 34"/>
                <a:gd name="T15" fmla="*/ 24 h 36"/>
                <a:gd name="T16" fmla="*/ 10 w 34"/>
                <a:gd name="T17" fmla="*/ 2 h 36"/>
                <a:gd name="T18" fmla="*/ 10 w 34"/>
                <a:gd name="T19" fmla="*/ 2 h 36"/>
                <a:gd name="T20" fmla="*/ 6 w 34"/>
                <a:gd name="T21" fmla="*/ 0 h 36"/>
                <a:gd name="T22" fmla="*/ 0 w 34"/>
                <a:gd name="T23" fmla="*/ 2 h 36"/>
                <a:gd name="T24" fmla="*/ 0 w 34"/>
                <a:gd name="T25" fmla="*/ 2 h 36"/>
                <a:gd name="T26" fmla="*/ 0 w 34"/>
                <a:gd name="T27" fmla="*/ 6 h 36"/>
                <a:gd name="T28" fmla="*/ 0 w 34"/>
                <a:gd name="T29" fmla="*/ 10 h 36"/>
                <a:gd name="T30" fmla="*/ 24 w 34"/>
                <a:gd name="T31" fmla="*/ 3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 h="36">
                  <a:moveTo>
                    <a:pt x="24" y="34"/>
                  </a:moveTo>
                  <a:lnTo>
                    <a:pt x="24" y="34"/>
                  </a:lnTo>
                  <a:lnTo>
                    <a:pt x="28" y="36"/>
                  </a:lnTo>
                  <a:lnTo>
                    <a:pt x="28" y="36"/>
                  </a:lnTo>
                  <a:lnTo>
                    <a:pt x="32" y="34"/>
                  </a:lnTo>
                  <a:lnTo>
                    <a:pt x="32" y="34"/>
                  </a:lnTo>
                  <a:lnTo>
                    <a:pt x="34" y="30"/>
                  </a:lnTo>
                  <a:lnTo>
                    <a:pt x="32" y="24"/>
                  </a:lnTo>
                  <a:lnTo>
                    <a:pt x="10" y="2"/>
                  </a:lnTo>
                  <a:lnTo>
                    <a:pt x="10" y="2"/>
                  </a:lnTo>
                  <a:lnTo>
                    <a:pt x="6" y="0"/>
                  </a:lnTo>
                  <a:lnTo>
                    <a:pt x="0" y="2"/>
                  </a:lnTo>
                  <a:lnTo>
                    <a:pt x="0" y="2"/>
                  </a:lnTo>
                  <a:lnTo>
                    <a:pt x="0" y="6"/>
                  </a:lnTo>
                  <a:lnTo>
                    <a:pt x="0" y="10"/>
                  </a:lnTo>
                  <a:lnTo>
                    <a:pt x="24"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9">
              <a:extLst>
                <a:ext uri="{FF2B5EF4-FFF2-40B4-BE49-F238E27FC236}">
                  <a16:creationId xmlns:a16="http://schemas.microsoft.com/office/drawing/2014/main" id="{BC975FFA-E9DE-4BC3-BA13-C4084890F5A8}"/>
                </a:ext>
              </a:extLst>
            </p:cNvPr>
            <p:cNvSpPr>
              <a:spLocks/>
            </p:cNvSpPr>
            <p:nvPr userDrawn="1"/>
          </p:nvSpPr>
          <p:spPr bwMode="auto">
            <a:xfrm>
              <a:off x="528638" y="1682750"/>
              <a:ext cx="22225" cy="66675"/>
            </a:xfrm>
            <a:custGeom>
              <a:avLst/>
              <a:gdLst>
                <a:gd name="T0" fmla="*/ 8 w 14"/>
                <a:gd name="T1" fmla="*/ 42 h 42"/>
                <a:gd name="T2" fmla="*/ 8 w 14"/>
                <a:gd name="T3" fmla="*/ 42 h 42"/>
                <a:gd name="T4" fmla="*/ 12 w 14"/>
                <a:gd name="T5" fmla="*/ 40 h 42"/>
                <a:gd name="T6" fmla="*/ 14 w 14"/>
                <a:gd name="T7" fmla="*/ 36 h 42"/>
                <a:gd name="T8" fmla="*/ 14 w 14"/>
                <a:gd name="T9" fmla="*/ 6 h 42"/>
                <a:gd name="T10" fmla="*/ 14 w 14"/>
                <a:gd name="T11" fmla="*/ 6 h 42"/>
                <a:gd name="T12" fmla="*/ 12 w 14"/>
                <a:gd name="T13" fmla="*/ 2 h 42"/>
                <a:gd name="T14" fmla="*/ 8 w 14"/>
                <a:gd name="T15" fmla="*/ 0 h 42"/>
                <a:gd name="T16" fmla="*/ 8 w 14"/>
                <a:gd name="T17" fmla="*/ 0 h 42"/>
                <a:gd name="T18" fmla="*/ 2 w 14"/>
                <a:gd name="T19" fmla="*/ 2 h 42"/>
                <a:gd name="T20" fmla="*/ 0 w 14"/>
                <a:gd name="T21" fmla="*/ 6 h 42"/>
                <a:gd name="T22" fmla="*/ 0 w 14"/>
                <a:gd name="T23" fmla="*/ 36 h 42"/>
                <a:gd name="T24" fmla="*/ 0 w 14"/>
                <a:gd name="T25" fmla="*/ 36 h 42"/>
                <a:gd name="T26" fmla="*/ 2 w 14"/>
                <a:gd name="T27" fmla="*/ 40 h 42"/>
                <a:gd name="T28" fmla="*/ 8 w 14"/>
                <a:gd name="T29" fmla="*/ 42 h 42"/>
                <a:gd name="T30" fmla="*/ 8 w 14"/>
                <a:gd name="T31"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 h="42">
                  <a:moveTo>
                    <a:pt x="8" y="42"/>
                  </a:moveTo>
                  <a:lnTo>
                    <a:pt x="8" y="42"/>
                  </a:lnTo>
                  <a:lnTo>
                    <a:pt x="12" y="40"/>
                  </a:lnTo>
                  <a:lnTo>
                    <a:pt x="14" y="36"/>
                  </a:lnTo>
                  <a:lnTo>
                    <a:pt x="14" y="6"/>
                  </a:lnTo>
                  <a:lnTo>
                    <a:pt x="14" y="6"/>
                  </a:lnTo>
                  <a:lnTo>
                    <a:pt x="12" y="2"/>
                  </a:lnTo>
                  <a:lnTo>
                    <a:pt x="8" y="0"/>
                  </a:lnTo>
                  <a:lnTo>
                    <a:pt x="8" y="0"/>
                  </a:lnTo>
                  <a:lnTo>
                    <a:pt x="2" y="2"/>
                  </a:lnTo>
                  <a:lnTo>
                    <a:pt x="0" y="6"/>
                  </a:lnTo>
                  <a:lnTo>
                    <a:pt x="0" y="36"/>
                  </a:lnTo>
                  <a:lnTo>
                    <a:pt x="0" y="36"/>
                  </a:lnTo>
                  <a:lnTo>
                    <a:pt x="2" y="40"/>
                  </a:lnTo>
                  <a:lnTo>
                    <a:pt x="8" y="42"/>
                  </a:lnTo>
                  <a:lnTo>
                    <a:pt x="8"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34">
            <a:extLst>
              <a:ext uri="{FF2B5EF4-FFF2-40B4-BE49-F238E27FC236}">
                <a16:creationId xmlns:a16="http://schemas.microsoft.com/office/drawing/2014/main" id="{F74A6FE6-1777-4EF6-A227-B7C26B264F6B}"/>
              </a:ext>
            </a:extLst>
          </p:cNvPr>
          <p:cNvGrpSpPr/>
          <p:nvPr userDrawn="1"/>
        </p:nvGrpSpPr>
        <p:grpSpPr>
          <a:xfrm>
            <a:off x="319088" y="2354263"/>
            <a:ext cx="469900" cy="457200"/>
            <a:chOff x="319088" y="2354263"/>
            <a:chExt cx="469900" cy="457200"/>
          </a:xfrm>
        </p:grpSpPr>
        <p:sp>
          <p:nvSpPr>
            <p:cNvPr id="36" name="Freeform 30">
              <a:extLst>
                <a:ext uri="{FF2B5EF4-FFF2-40B4-BE49-F238E27FC236}">
                  <a16:creationId xmlns:a16="http://schemas.microsoft.com/office/drawing/2014/main" id="{28D80AF3-9A6A-47C8-9B58-C9F4A7B360BA}"/>
                </a:ext>
              </a:extLst>
            </p:cNvPr>
            <p:cNvSpPr>
              <a:spLocks noEditPoints="1"/>
            </p:cNvSpPr>
            <p:nvPr userDrawn="1"/>
          </p:nvSpPr>
          <p:spPr bwMode="auto">
            <a:xfrm>
              <a:off x="319088" y="2579688"/>
              <a:ext cx="469900" cy="231775"/>
            </a:xfrm>
            <a:custGeom>
              <a:avLst/>
              <a:gdLst>
                <a:gd name="T0" fmla="*/ 278 w 296"/>
                <a:gd name="T1" fmla="*/ 36 h 146"/>
                <a:gd name="T2" fmla="*/ 276 w 296"/>
                <a:gd name="T3" fmla="*/ 12 h 146"/>
                <a:gd name="T4" fmla="*/ 248 w 296"/>
                <a:gd name="T5" fmla="*/ 0 h 146"/>
                <a:gd name="T6" fmla="*/ 228 w 296"/>
                <a:gd name="T7" fmla="*/ 22 h 146"/>
                <a:gd name="T8" fmla="*/ 232 w 296"/>
                <a:gd name="T9" fmla="*/ 42 h 146"/>
                <a:gd name="T10" fmla="*/ 222 w 296"/>
                <a:gd name="T11" fmla="*/ 26 h 146"/>
                <a:gd name="T12" fmla="*/ 212 w 296"/>
                <a:gd name="T13" fmla="*/ 8 h 146"/>
                <a:gd name="T14" fmla="*/ 130 w 296"/>
                <a:gd name="T15" fmla="*/ 8 h 146"/>
                <a:gd name="T16" fmla="*/ 114 w 296"/>
                <a:gd name="T17" fmla="*/ 12 h 146"/>
                <a:gd name="T18" fmla="*/ 34 w 296"/>
                <a:gd name="T19" fmla="*/ 22 h 146"/>
                <a:gd name="T20" fmla="*/ 18 w 296"/>
                <a:gd name="T21" fmla="*/ 38 h 146"/>
                <a:gd name="T22" fmla="*/ 6 w 296"/>
                <a:gd name="T23" fmla="*/ 50 h 146"/>
                <a:gd name="T24" fmla="*/ 0 w 296"/>
                <a:gd name="T25" fmla="*/ 98 h 146"/>
                <a:gd name="T26" fmla="*/ 2 w 296"/>
                <a:gd name="T27" fmla="*/ 144 h 146"/>
                <a:gd name="T28" fmla="*/ 22 w 296"/>
                <a:gd name="T29" fmla="*/ 144 h 146"/>
                <a:gd name="T30" fmla="*/ 36 w 296"/>
                <a:gd name="T31" fmla="*/ 102 h 146"/>
                <a:gd name="T32" fmla="*/ 262 w 296"/>
                <a:gd name="T33" fmla="*/ 132 h 146"/>
                <a:gd name="T34" fmla="*/ 290 w 296"/>
                <a:gd name="T35" fmla="*/ 146 h 146"/>
                <a:gd name="T36" fmla="*/ 296 w 296"/>
                <a:gd name="T37" fmla="*/ 98 h 146"/>
                <a:gd name="T38" fmla="*/ 290 w 296"/>
                <a:gd name="T39" fmla="*/ 48 h 146"/>
                <a:gd name="T40" fmla="*/ 238 w 296"/>
                <a:gd name="T41" fmla="*/ 24 h 146"/>
                <a:gd name="T42" fmla="*/ 244 w 296"/>
                <a:gd name="T43" fmla="*/ 14 h 146"/>
                <a:gd name="T44" fmla="*/ 256 w 296"/>
                <a:gd name="T45" fmla="*/ 12 h 146"/>
                <a:gd name="T46" fmla="*/ 266 w 296"/>
                <a:gd name="T47" fmla="*/ 18 h 146"/>
                <a:gd name="T48" fmla="*/ 266 w 296"/>
                <a:gd name="T49" fmla="*/ 36 h 146"/>
                <a:gd name="T50" fmla="*/ 250 w 296"/>
                <a:gd name="T51" fmla="*/ 42 h 146"/>
                <a:gd name="T52" fmla="*/ 240 w 296"/>
                <a:gd name="T53" fmla="*/ 36 h 146"/>
                <a:gd name="T54" fmla="*/ 30 w 296"/>
                <a:gd name="T55" fmla="*/ 38 h 146"/>
                <a:gd name="T56" fmla="*/ 108 w 296"/>
                <a:gd name="T57" fmla="*/ 34 h 146"/>
                <a:gd name="T58" fmla="*/ 112 w 296"/>
                <a:gd name="T59" fmla="*/ 30 h 146"/>
                <a:gd name="T60" fmla="*/ 126 w 296"/>
                <a:gd name="T61" fmla="*/ 42 h 146"/>
                <a:gd name="T62" fmla="*/ 12 w 296"/>
                <a:gd name="T63" fmla="*/ 62 h 146"/>
                <a:gd name="T64" fmla="*/ 20 w 296"/>
                <a:gd name="T65" fmla="*/ 54 h 146"/>
                <a:gd name="T66" fmla="*/ 132 w 296"/>
                <a:gd name="T67" fmla="*/ 54 h 146"/>
                <a:gd name="T68" fmla="*/ 160 w 296"/>
                <a:gd name="T69" fmla="*/ 54 h 146"/>
                <a:gd name="T70" fmla="*/ 174 w 296"/>
                <a:gd name="T71" fmla="*/ 74 h 146"/>
                <a:gd name="T72" fmla="*/ 214 w 296"/>
                <a:gd name="T73" fmla="*/ 78 h 146"/>
                <a:gd name="T74" fmla="*/ 220 w 296"/>
                <a:gd name="T75" fmla="*/ 72 h 146"/>
                <a:gd name="T76" fmla="*/ 186 w 296"/>
                <a:gd name="T77" fmla="*/ 66 h 146"/>
                <a:gd name="T78" fmla="*/ 172 w 296"/>
                <a:gd name="T79" fmla="*/ 56 h 146"/>
                <a:gd name="T80" fmla="*/ 170 w 296"/>
                <a:gd name="T81" fmla="*/ 44 h 146"/>
                <a:gd name="T82" fmla="*/ 204 w 296"/>
                <a:gd name="T83" fmla="*/ 18 h 146"/>
                <a:gd name="T84" fmla="*/ 212 w 296"/>
                <a:gd name="T85" fmla="*/ 36 h 146"/>
                <a:gd name="T86" fmla="*/ 210 w 296"/>
                <a:gd name="T87" fmla="*/ 40 h 146"/>
                <a:gd name="T88" fmla="*/ 204 w 296"/>
                <a:gd name="T89" fmla="*/ 42 h 146"/>
                <a:gd name="T90" fmla="*/ 184 w 296"/>
                <a:gd name="T91" fmla="*/ 44 h 146"/>
                <a:gd name="T92" fmla="*/ 188 w 296"/>
                <a:gd name="T93" fmla="*/ 54 h 146"/>
                <a:gd name="T94" fmla="*/ 204 w 296"/>
                <a:gd name="T95" fmla="*/ 54 h 146"/>
                <a:gd name="T96" fmla="*/ 276 w 296"/>
                <a:gd name="T97" fmla="*/ 54 h 146"/>
                <a:gd name="T98" fmla="*/ 286 w 296"/>
                <a:gd name="T99" fmla="*/ 62 h 146"/>
                <a:gd name="T100" fmla="*/ 12 w 296"/>
                <a:gd name="T101" fmla="*/ 92 h 146"/>
                <a:gd name="T102" fmla="*/ 24 w 296"/>
                <a:gd name="T103" fmla="*/ 128 h 146"/>
                <a:gd name="T104" fmla="*/ 12 w 296"/>
                <a:gd name="T105" fmla="*/ 136 h 146"/>
                <a:gd name="T106" fmla="*/ 286 w 296"/>
                <a:gd name="T107" fmla="*/ 136 h 146"/>
                <a:gd name="T108" fmla="*/ 274 w 296"/>
                <a:gd name="T109" fmla="*/ 132 h 146"/>
                <a:gd name="T110" fmla="*/ 286 w 296"/>
                <a:gd name="T111" fmla="*/ 102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6" h="146">
                  <a:moveTo>
                    <a:pt x="276" y="42"/>
                  </a:moveTo>
                  <a:lnTo>
                    <a:pt x="276" y="42"/>
                  </a:lnTo>
                  <a:lnTo>
                    <a:pt x="276" y="42"/>
                  </a:lnTo>
                  <a:lnTo>
                    <a:pt x="278" y="36"/>
                  </a:lnTo>
                  <a:lnTo>
                    <a:pt x="280" y="28"/>
                  </a:lnTo>
                  <a:lnTo>
                    <a:pt x="280" y="20"/>
                  </a:lnTo>
                  <a:lnTo>
                    <a:pt x="276" y="12"/>
                  </a:lnTo>
                  <a:lnTo>
                    <a:pt x="276" y="12"/>
                  </a:lnTo>
                  <a:lnTo>
                    <a:pt x="268" y="6"/>
                  </a:lnTo>
                  <a:lnTo>
                    <a:pt x="260" y="2"/>
                  </a:lnTo>
                  <a:lnTo>
                    <a:pt x="260" y="2"/>
                  </a:lnTo>
                  <a:lnTo>
                    <a:pt x="248" y="0"/>
                  </a:lnTo>
                  <a:lnTo>
                    <a:pt x="238" y="4"/>
                  </a:lnTo>
                  <a:lnTo>
                    <a:pt x="238" y="4"/>
                  </a:lnTo>
                  <a:lnTo>
                    <a:pt x="232" y="12"/>
                  </a:lnTo>
                  <a:lnTo>
                    <a:pt x="228" y="22"/>
                  </a:lnTo>
                  <a:lnTo>
                    <a:pt x="226" y="32"/>
                  </a:lnTo>
                  <a:lnTo>
                    <a:pt x="230" y="42"/>
                  </a:lnTo>
                  <a:lnTo>
                    <a:pt x="230" y="42"/>
                  </a:lnTo>
                  <a:lnTo>
                    <a:pt x="232" y="42"/>
                  </a:lnTo>
                  <a:lnTo>
                    <a:pt x="222" y="42"/>
                  </a:lnTo>
                  <a:lnTo>
                    <a:pt x="222" y="42"/>
                  </a:lnTo>
                  <a:lnTo>
                    <a:pt x="222" y="36"/>
                  </a:lnTo>
                  <a:lnTo>
                    <a:pt x="222" y="26"/>
                  </a:lnTo>
                  <a:lnTo>
                    <a:pt x="222" y="26"/>
                  </a:lnTo>
                  <a:lnTo>
                    <a:pt x="222" y="18"/>
                  </a:lnTo>
                  <a:lnTo>
                    <a:pt x="218" y="12"/>
                  </a:lnTo>
                  <a:lnTo>
                    <a:pt x="212" y="8"/>
                  </a:lnTo>
                  <a:lnTo>
                    <a:pt x="204" y="8"/>
                  </a:lnTo>
                  <a:lnTo>
                    <a:pt x="130" y="8"/>
                  </a:lnTo>
                  <a:lnTo>
                    <a:pt x="130" y="8"/>
                  </a:lnTo>
                  <a:lnTo>
                    <a:pt x="130" y="8"/>
                  </a:lnTo>
                  <a:lnTo>
                    <a:pt x="130" y="8"/>
                  </a:lnTo>
                  <a:lnTo>
                    <a:pt x="130" y="8"/>
                  </a:lnTo>
                  <a:lnTo>
                    <a:pt x="122" y="8"/>
                  </a:lnTo>
                  <a:lnTo>
                    <a:pt x="114" y="12"/>
                  </a:lnTo>
                  <a:lnTo>
                    <a:pt x="108" y="16"/>
                  </a:lnTo>
                  <a:lnTo>
                    <a:pt x="104" y="22"/>
                  </a:lnTo>
                  <a:lnTo>
                    <a:pt x="34" y="22"/>
                  </a:lnTo>
                  <a:lnTo>
                    <a:pt x="34" y="22"/>
                  </a:lnTo>
                  <a:lnTo>
                    <a:pt x="28" y="24"/>
                  </a:lnTo>
                  <a:lnTo>
                    <a:pt x="22" y="26"/>
                  </a:lnTo>
                  <a:lnTo>
                    <a:pt x="20" y="32"/>
                  </a:lnTo>
                  <a:lnTo>
                    <a:pt x="18" y="38"/>
                  </a:lnTo>
                  <a:lnTo>
                    <a:pt x="18" y="44"/>
                  </a:lnTo>
                  <a:lnTo>
                    <a:pt x="18" y="44"/>
                  </a:lnTo>
                  <a:lnTo>
                    <a:pt x="12" y="44"/>
                  </a:lnTo>
                  <a:lnTo>
                    <a:pt x="6" y="50"/>
                  </a:lnTo>
                  <a:lnTo>
                    <a:pt x="2" y="56"/>
                  </a:lnTo>
                  <a:lnTo>
                    <a:pt x="0" y="62"/>
                  </a:lnTo>
                  <a:lnTo>
                    <a:pt x="0" y="98"/>
                  </a:lnTo>
                  <a:lnTo>
                    <a:pt x="0" y="98"/>
                  </a:lnTo>
                  <a:lnTo>
                    <a:pt x="0" y="98"/>
                  </a:lnTo>
                  <a:lnTo>
                    <a:pt x="0" y="140"/>
                  </a:lnTo>
                  <a:lnTo>
                    <a:pt x="0" y="140"/>
                  </a:lnTo>
                  <a:lnTo>
                    <a:pt x="2" y="144"/>
                  </a:lnTo>
                  <a:lnTo>
                    <a:pt x="6" y="146"/>
                  </a:lnTo>
                  <a:lnTo>
                    <a:pt x="14" y="146"/>
                  </a:lnTo>
                  <a:lnTo>
                    <a:pt x="14" y="146"/>
                  </a:lnTo>
                  <a:lnTo>
                    <a:pt x="22" y="144"/>
                  </a:lnTo>
                  <a:lnTo>
                    <a:pt x="30" y="140"/>
                  </a:lnTo>
                  <a:lnTo>
                    <a:pt x="36" y="132"/>
                  </a:lnTo>
                  <a:lnTo>
                    <a:pt x="36" y="124"/>
                  </a:lnTo>
                  <a:lnTo>
                    <a:pt x="36" y="102"/>
                  </a:lnTo>
                  <a:lnTo>
                    <a:pt x="260" y="102"/>
                  </a:lnTo>
                  <a:lnTo>
                    <a:pt x="260" y="124"/>
                  </a:lnTo>
                  <a:lnTo>
                    <a:pt x="260" y="124"/>
                  </a:lnTo>
                  <a:lnTo>
                    <a:pt x="262" y="132"/>
                  </a:lnTo>
                  <a:lnTo>
                    <a:pt x="266" y="140"/>
                  </a:lnTo>
                  <a:lnTo>
                    <a:pt x="274" y="144"/>
                  </a:lnTo>
                  <a:lnTo>
                    <a:pt x="282" y="146"/>
                  </a:lnTo>
                  <a:lnTo>
                    <a:pt x="290" y="146"/>
                  </a:lnTo>
                  <a:lnTo>
                    <a:pt x="290" y="146"/>
                  </a:lnTo>
                  <a:lnTo>
                    <a:pt x="294" y="144"/>
                  </a:lnTo>
                  <a:lnTo>
                    <a:pt x="296" y="140"/>
                  </a:lnTo>
                  <a:lnTo>
                    <a:pt x="296" y="98"/>
                  </a:lnTo>
                  <a:lnTo>
                    <a:pt x="296" y="62"/>
                  </a:lnTo>
                  <a:lnTo>
                    <a:pt x="296" y="62"/>
                  </a:lnTo>
                  <a:lnTo>
                    <a:pt x="296" y="56"/>
                  </a:lnTo>
                  <a:lnTo>
                    <a:pt x="290" y="48"/>
                  </a:lnTo>
                  <a:lnTo>
                    <a:pt x="284" y="44"/>
                  </a:lnTo>
                  <a:lnTo>
                    <a:pt x="276" y="42"/>
                  </a:lnTo>
                  <a:lnTo>
                    <a:pt x="276" y="42"/>
                  </a:lnTo>
                  <a:close/>
                  <a:moveTo>
                    <a:pt x="238" y="24"/>
                  </a:moveTo>
                  <a:lnTo>
                    <a:pt x="238" y="24"/>
                  </a:lnTo>
                  <a:lnTo>
                    <a:pt x="240" y="18"/>
                  </a:lnTo>
                  <a:lnTo>
                    <a:pt x="244" y="14"/>
                  </a:lnTo>
                  <a:lnTo>
                    <a:pt x="244" y="14"/>
                  </a:lnTo>
                  <a:lnTo>
                    <a:pt x="250" y="12"/>
                  </a:lnTo>
                  <a:lnTo>
                    <a:pt x="254" y="12"/>
                  </a:lnTo>
                  <a:lnTo>
                    <a:pt x="254" y="12"/>
                  </a:lnTo>
                  <a:lnTo>
                    <a:pt x="256" y="12"/>
                  </a:lnTo>
                  <a:lnTo>
                    <a:pt x="256" y="12"/>
                  </a:lnTo>
                  <a:lnTo>
                    <a:pt x="262" y="14"/>
                  </a:lnTo>
                  <a:lnTo>
                    <a:pt x="266" y="18"/>
                  </a:lnTo>
                  <a:lnTo>
                    <a:pt x="266" y="18"/>
                  </a:lnTo>
                  <a:lnTo>
                    <a:pt x="268" y="24"/>
                  </a:lnTo>
                  <a:lnTo>
                    <a:pt x="268" y="30"/>
                  </a:lnTo>
                  <a:lnTo>
                    <a:pt x="268" y="30"/>
                  </a:lnTo>
                  <a:lnTo>
                    <a:pt x="266" y="36"/>
                  </a:lnTo>
                  <a:lnTo>
                    <a:pt x="262" y="40"/>
                  </a:lnTo>
                  <a:lnTo>
                    <a:pt x="262" y="40"/>
                  </a:lnTo>
                  <a:lnTo>
                    <a:pt x="256" y="42"/>
                  </a:lnTo>
                  <a:lnTo>
                    <a:pt x="250" y="42"/>
                  </a:lnTo>
                  <a:lnTo>
                    <a:pt x="250" y="42"/>
                  </a:lnTo>
                  <a:lnTo>
                    <a:pt x="244" y="40"/>
                  </a:lnTo>
                  <a:lnTo>
                    <a:pt x="240" y="36"/>
                  </a:lnTo>
                  <a:lnTo>
                    <a:pt x="240" y="36"/>
                  </a:lnTo>
                  <a:lnTo>
                    <a:pt x="238" y="30"/>
                  </a:lnTo>
                  <a:lnTo>
                    <a:pt x="238" y="24"/>
                  </a:lnTo>
                  <a:lnTo>
                    <a:pt x="238" y="24"/>
                  </a:lnTo>
                  <a:close/>
                  <a:moveTo>
                    <a:pt x="30" y="38"/>
                  </a:moveTo>
                  <a:lnTo>
                    <a:pt x="30" y="38"/>
                  </a:lnTo>
                  <a:lnTo>
                    <a:pt x="30" y="34"/>
                  </a:lnTo>
                  <a:lnTo>
                    <a:pt x="34" y="34"/>
                  </a:lnTo>
                  <a:lnTo>
                    <a:pt x="108" y="34"/>
                  </a:lnTo>
                  <a:lnTo>
                    <a:pt x="108" y="34"/>
                  </a:lnTo>
                  <a:lnTo>
                    <a:pt x="110" y="32"/>
                  </a:lnTo>
                  <a:lnTo>
                    <a:pt x="112" y="30"/>
                  </a:lnTo>
                  <a:lnTo>
                    <a:pt x="112" y="30"/>
                  </a:lnTo>
                  <a:lnTo>
                    <a:pt x="118" y="22"/>
                  </a:lnTo>
                  <a:lnTo>
                    <a:pt x="126" y="20"/>
                  </a:lnTo>
                  <a:lnTo>
                    <a:pt x="126" y="38"/>
                  </a:lnTo>
                  <a:lnTo>
                    <a:pt x="126" y="42"/>
                  </a:lnTo>
                  <a:lnTo>
                    <a:pt x="30" y="42"/>
                  </a:lnTo>
                  <a:lnTo>
                    <a:pt x="30" y="38"/>
                  </a:lnTo>
                  <a:close/>
                  <a:moveTo>
                    <a:pt x="12" y="62"/>
                  </a:moveTo>
                  <a:lnTo>
                    <a:pt x="12" y="62"/>
                  </a:lnTo>
                  <a:lnTo>
                    <a:pt x="12" y="60"/>
                  </a:lnTo>
                  <a:lnTo>
                    <a:pt x="14" y="56"/>
                  </a:lnTo>
                  <a:lnTo>
                    <a:pt x="16" y="54"/>
                  </a:lnTo>
                  <a:lnTo>
                    <a:pt x="20" y="54"/>
                  </a:lnTo>
                  <a:lnTo>
                    <a:pt x="24" y="54"/>
                  </a:lnTo>
                  <a:lnTo>
                    <a:pt x="24" y="54"/>
                  </a:lnTo>
                  <a:lnTo>
                    <a:pt x="24" y="54"/>
                  </a:lnTo>
                  <a:lnTo>
                    <a:pt x="132" y="54"/>
                  </a:lnTo>
                  <a:lnTo>
                    <a:pt x="132" y="54"/>
                  </a:lnTo>
                  <a:lnTo>
                    <a:pt x="132" y="54"/>
                  </a:lnTo>
                  <a:lnTo>
                    <a:pt x="160" y="54"/>
                  </a:lnTo>
                  <a:lnTo>
                    <a:pt x="160" y="54"/>
                  </a:lnTo>
                  <a:lnTo>
                    <a:pt x="162" y="62"/>
                  </a:lnTo>
                  <a:lnTo>
                    <a:pt x="166" y="68"/>
                  </a:lnTo>
                  <a:lnTo>
                    <a:pt x="166" y="68"/>
                  </a:lnTo>
                  <a:lnTo>
                    <a:pt x="174" y="74"/>
                  </a:lnTo>
                  <a:lnTo>
                    <a:pt x="184" y="78"/>
                  </a:lnTo>
                  <a:lnTo>
                    <a:pt x="214" y="78"/>
                  </a:lnTo>
                  <a:lnTo>
                    <a:pt x="214" y="78"/>
                  </a:lnTo>
                  <a:lnTo>
                    <a:pt x="214" y="78"/>
                  </a:lnTo>
                  <a:lnTo>
                    <a:pt x="214" y="78"/>
                  </a:lnTo>
                  <a:lnTo>
                    <a:pt x="218" y="76"/>
                  </a:lnTo>
                  <a:lnTo>
                    <a:pt x="220" y="72"/>
                  </a:lnTo>
                  <a:lnTo>
                    <a:pt x="220" y="72"/>
                  </a:lnTo>
                  <a:lnTo>
                    <a:pt x="218" y="68"/>
                  </a:lnTo>
                  <a:lnTo>
                    <a:pt x="214" y="68"/>
                  </a:lnTo>
                  <a:lnTo>
                    <a:pt x="186" y="66"/>
                  </a:lnTo>
                  <a:lnTo>
                    <a:pt x="186" y="66"/>
                  </a:lnTo>
                  <a:lnTo>
                    <a:pt x="180" y="64"/>
                  </a:lnTo>
                  <a:lnTo>
                    <a:pt x="174" y="60"/>
                  </a:lnTo>
                  <a:lnTo>
                    <a:pt x="174" y="60"/>
                  </a:lnTo>
                  <a:lnTo>
                    <a:pt x="172" y="56"/>
                  </a:lnTo>
                  <a:lnTo>
                    <a:pt x="170" y="50"/>
                  </a:lnTo>
                  <a:lnTo>
                    <a:pt x="170" y="50"/>
                  </a:lnTo>
                  <a:lnTo>
                    <a:pt x="170" y="44"/>
                  </a:lnTo>
                  <a:lnTo>
                    <a:pt x="170" y="44"/>
                  </a:lnTo>
                  <a:lnTo>
                    <a:pt x="166" y="42"/>
                  </a:lnTo>
                  <a:lnTo>
                    <a:pt x="136" y="42"/>
                  </a:lnTo>
                  <a:lnTo>
                    <a:pt x="136" y="18"/>
                  </a:lnTo>
                  <a:lnTo>
                    <a:pt x="204" y="18"/>
                  </a:lnTo>
                  <a:lnTo>
                    <a:pt x="204" y="18"/>
                  </a:lnTo>
                  <a:lnTo>
                    <a:pt x="210" y="20"/>
                  </a:lnTo>
                  <a:lnTo>
                    <a:pt x="212" y="26"/>
                  </a:lnTo>
                  <a:lnTo>
                    <a:pt x="212" y="36"/>
                  </a:lnTo>
                  <a:lnTo>
                    <a:pt x="212" y="36"/>
                  </a:lnTo>
                  <a:lnTo>
                    <a:pt x="210" y="40"/>
                  </a:lnTo>
                  <a:lnTo>
                    <a:pt x="210" y="40"/>
                  </a:lnTo>
                  <a:lnTo>
                    <a:pt x="210" y="40"/>
                  </a:lnTo>
                  <a:lnTo>
                    <a:pt x="204" y="42"/>
                  </a:lnTo>
                  <a:lnTo>
                    <a:pt x="204" y="42"/>
                  </a:lnTo>
                  <a:lnTo>
                    <a:pt x="204" y="42"/>
                  </a:lnTo>
                  <a:lnTo>
                    <a:pt x="204" y="42"/>
                  </a:lnTo>
                  <a:lnTo>
                    <a:pt x="204" y="42"/>
                  </a:lnTo>
                  <a:lnTo>
                    <a:pt x="188" y="42"/>
                  </a:lnTo>
                  <a:lnTo>
                    <a:pt x="188" y="42"/>
                  </a:lnTo>
                  <a:lnTo>
                    <a:pt x="184" y="44"/>
                  </a:lnTo>
                  <a:lnTo>
                    <a:pt x="184" y="48"/>
                  </a:lnTo>
                  <a:lnTo>
                    <a:pt x="184" y="48"/>
                  </a:lnTo>
                  <a:lnTo>
                    <a:pt x="184" y="52"/>
                  </a:lnTo>
                  <a:lnTo>
                    <a:pt x="188" y="54"/>
                  </a:lnTo>
                  <a:lnTo>
                    <a:pt x="204" y="54"/>
                  </a:lnTo>
                  <a:lnTo>
                    <a:pt x="204" y="54"/>
                  </a:lnTo>
                  <a:lnTo>
                    <a:pt x="204" y="54"/>
                  </a:lnTo>
                  <a:lnTo>
                    <a:pt x="204" y="54"/>
                  </a:lnTo>
                  <a:lnTo>
                    <a:pt x="204" y="54"/>
                  </a:lnTo>
                  <a:lnTo>
                    <a:pt x="204" y="54"/>
                  </a:lnTo>
                  <a:lnTo>
                    <a:pt x="276" y="54"/>
                  </a:lnTo>
                  <a:lnTo>
                    <a:pt x="276" y="54"/>
                  </a:lnTo>
                  <a:lnTo>
                    <a:pt x="280" y="54"/>
                  </a:lnTo>
                  <a:lnTo>
                    <a:pt x="282" y="56"/>
                  </a:lnTo>
                  <a:lnTo>
                    <a:pt x="284" y="60"/>
                  </a:lnTo>
                  <a:lnTo>
                    <a:pt x="286" y="62"/>
                  </a:lnTo>
                  <a:lnTo>
                    <a:pt x="286" y="92"/>
                  </a:lnTo>
                  <a:lnTo>
                    <a:pt x="266" y="92"/>
                  </a:lnTo>
                  <a:lnTo>
                    <a:pt x="32" y="92"/>
                  </a:lnTo>
                  <a:lnTo>
                    <a:pt x="12" y="92"/>
                  </a:lnTo>
                  <a:lnTo>
                    <a:pt x="12" y="62"/>
                  </a:lnTo>
                  <a:close/>
                  <a:moveTo>
                    <a:pt x="26" y="124"/>
                  </a:moveTo>
                  <a:lnTo>
                    <a:pt x="26" y="124"/>
                  </a:lnTo>
                  <a:lnTo>
                    <a:pt x="24" y="128"/>
                  </a:lnTo>
                  <a:lnTo>
                    <a:pt x="22" y="132"/>
                  </a:lnTo>
                  <a:lnTo>
                    <a:pt x="18" y="134"/>
                  </a:lnTo>
                  <a:lnTo>
                    <a:pt x="14" y="136"/>
                  </a:lnTo>
                  <a:lnTo>
                    <a:pt x="12" y="136"/>
                  </a:lnTo>
                  <a:lnTo>
                    <a:pt x="12" y="102"/>
                  </a:lnTo>
                  <a:lnTo>
                    <a:pt x="26" y="102"/>
                  </a:lnTo>
                  <a:lnTo>
                    <a:pt x="26" y="124"/>
                  </a:lnTo>
                  <a:close/>
                  <a:moveTo>
                    <a:pt x="286" y="136"/>
                  </a:moveTo>
                  <a:lnTo>
                    <a:pt x="282" y="136"/>
                  </a:lnTo>
                  <a:lnTo>
                    <a:pt x="282" y="136"/>
                  </a:lnTo>
                  <a:lnTo>
                    <a:pt x="278" y="134"/>
                  </a:lnTo>
                  <a:lnTo>
                    <a:pt x="274" y="132"/>
                  </a:lnTo>
                  <a:lnTo>
                    <a:pt x="272" y="128"/>
                  </a:lnTo>
                  <a:lnTo>
                    <a:pt x="270" y="124"/>
                  </a:lnTo>
                  <a:lnTo>
                    <a:pt x="270" y="102"/>
                  </a:lnTo>
                  <a:lnTo>
                    <a:pt x="286" y="102"/>
                  </a:lnTo>
                  <a:lnTo>
                    <a:pt x="286" y="1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1">
              <a:extLst>
                <a:ext uri="{FF2B5EF4-FFF2-40B4-BE49-F238E27FC236}">
                  <a16:creationId xmlns:a16="http://schemas.microsoft.com/office/drawing/2014/main" id="{26C27212-C661-4003-AF4C-011192898CF7}"/>
                </a:ext>
              </a:extLst>
            </p:cNvPr>
            <p:cNvSpPr>
              <a:spLocks noEditPoints="1"/>
            </p:cNvSpPr>
            <p:nvPr userDrawn="1"/>
          </p:nvSpPr>
          <p:spPr bwMode="auto">
            <a:xfrm>
              <a:off x="534988" y="2354263"/>
              <a:ext cx="88900" cy="92075"/>
            </a:xfrm>
            <a:custGeom>
              <a:avLst/>
              <a:gdLst>
                <a:gd name="T0" fmla="*/ 22 w 56"/>
                <a:gd name="T1" fmla="*/ 56 h 58"/>
                <a:gd name="T2" fmla="*/ 22 w 56"/>
                <a:gd name="T3" fmla="*/ 56 h 58"/>
                <a:gd name="T4" fmla="*/ 28 w 56"/>
                <a:gd name="T5" fmla="*/ 58 h 58"/>
                <a:gd name="T6" fmla="*/ 28 w 56"/>
                <a:gd name="T7" fmla="*/ 58 h 58"/>
                <a:gd name="T8" fmla="*/ 36 w 56"/>
                <a:gd name="T9" fmla="*/ 56 h 58"/>
                <a:gd name="T10" fmla="*/ 44 w 56"/>
                <a:gd name="T11" fmla="*/ 54 h 58"/>
                <a:gd name="T12" fmla="*/ 44 w 56"/>
                <a:gd name="T13" fmla="*/ 54 h 58"/>
                <a:gd name="T14" fmla="*/ 52 w 56"/>
                <a:gd name="T15" fmla="*/ 46 h 58"/>
                <a:gd name="T16" fmla="*/ 56 w 56"/>
                <a:gd name="T17" fmla="*/ 36 h 58"/>
                <a:gd name="T18" fmla="*/ 56 w 56"/>
                <a:gd name="T19" fmla="*/ 24 h 58"/>
                <a:gd name="T20" fmla="*/ 52 w 56"/>
                <a:gd name="T21" fmla="*/ 14 h 58"/>
                <a:gd name="T22" fmla="*/ 52 w 56"/>
                <a:gd name="T23" fmla="*/ 14 h 58"/>
                <a:gd name="T24" fmla="*/ 46 w 56"/>
                <a:gd name="T25" fmla="*/ 6 h 58"/>
                <a:gd name="T26" fmla="*/ 36 w 56"/>
                <a:gd name="T27" fmla="*/ 2 h 58"/>
                <a:gd name="T28" fmla="*/ 24 w 56"/>
                <a:gd name="T29" fmla="*/ 0 h 58"/>
                <a:gd name="T30" fmla="*/ 14 w 56"/>
                <a:gd name="T31" fmla="*/ 4 h 58"/>
                <a:gd name="T32" fmla="*/ 14 w 56"/>
                <a:gd name="T33" fmla="*/ 4 h 58"/>
                <a:gd name="T34" fmla="*/ 6 w 56"/>
                <a:gd name="T35" fmla="*/ 12 h 58"/>
                <a:gd name="T36" fmla="*/ 2 w 56"/>
                <a:gd name="T37" fmla="*/ 22 h 58"/>
                <a:gd name="T38" fmla="*/ 2 w 56"/>
                <a:gd name="T39" fmla="*/ 22 h 58"/>
                <a:gd name="T40" fmla="*/ 0 w 56"/>
                <a:gd name="T41" fmla="*/ 34 h 58"/>
                <a:gd name="T42" fmla="*/ 4 w 56"/>
                <a:gd name="T43" fmla="*/ 44 h 58"/>
                <a:gd name="T44" fmla="*/ 4 w 56"/>
                <a:gd name="T45" fmla="*/ 44 h 58"/>
                <a:gd name="T46" fmla="*/ 12 w 56"/>
                <a:gd name="T47" fmla="*/ 52 h 58"/>
                <a:gd name="T48" fmla="*/ 22 w 56"/>
                <a:gd name="T49" fmla="*/ 56 h 58"/>
                <a:gd name="T50" fmla="*/ 22 w 56"/>
                <a:gd name="T51" fmla="*/ 56 h 58"/>
                <a:gd name="T52" fmla="*/ 12 w 56"/>
                <a:gd name="T53" fmla="*/ 26 h 58"/>
                <a:gd name="T54" fmla="*/ 12 w 56"/>
                <a:gd name="T55" fmla="*/ 26 h 58"/>
                <a:gd name="T56" fmla="*/ 14 w 56"/>
                <a:gd name="T57" fmla="*/ 20 h 58"/>
                <a:gd name="T58" fmla="*/ 20 w 56"/>
                <a:gd name="T59" fmla="*/ 14 h 58"/>
                <a:gd name="T60" fmla="*/ 20 w 56"/>
                <a:gd name="T61" fmla="*/ 14 h 58"/>
                <a:gd name="T62" fmla="*/ 26 w 56"/>
                <a:gd name="T63" fmla="*/ 12 h 58"/>
                <a:gd name="T64" fmla="*/ 32 w 56"/>
                <a:gd name="T65" fmla="*/ 12 h 58"/>
                <a:gd name="T66" fmla="*/ 38 w 56"/>
                <a:gd name="T67" fmla="*/ 14 h 58"/>
                <a:gd name="T68" fmla="*/ 44 w 56"/>
                <a:gd name="T69" fmla="*/ 20 h 58"/>
                <a:gd name="T70" fmla="*/ 44 w 56"/>
                <a:gd name="T71" fmla="*/ 20 h 58"/>
                <a:gd name="T72" fmla="*/ 46 w 56"/>
                <a:gd name="T73" fmla="*/ 26 h 58"/>
                <a:gd name="T74" fmla="*/ 46 w 56"/>
                <a:gd name="T75" fmla="*/ 32 h 58"/>
                <a:gd name="T76" fmla="*/ 44 w 56"/>
                <a:gd name="T77" fmla="*/ 38 h 58"/>
                <a:gd name="T78" fmla="*/ 38 w 56"/>
                <a:gd name="T79" fmla="*/ 44 h 58"/>
                <a:gd name="T80" fmla="*/ 38 w 56"/>
                <a:gd name="T81" fmla="*/ 44 h 58"/>
                <a:gd name="T82" fmla="*/ 32 w 56"/>
                <a:gd name="T83" fmla="*/ 46 h 58"/>
                <a:gd name="T84" fmla="*/ 26 w 56"/>
                <a:gd name="T85" fmla="*/ 46 h 58"/>
                <a:gd name="T86" fmla="*/ 26 w 56"/>
                <a:gd name="T87" fmla="*/ 46 h 58"/>
                <a:gd name="T88" fmla="*/ 20 w 56"/>
                <a:gd name="T89" fmla="*/ 44 h 58"/>
                <a:gd name="T90" fmla="*/ 14 w 56"/>
                <a:gd name="T91" fmla="*/ 38 h 58"/>
                <a:gd name="T92" fmla="*/ 14 w 56"/>
                <a:gd name="T93" fmla="*/ 38 h 58"/>
                <a:gd name="T94" fmla="*/ 12 w 56"/>
                <a:gd name="T95" fmla="*/ 32 h 58"/>
                <a:gd name="T96" fmla="*/ 12 w 56"/>
                <a:gd name="T97" fmla="*/ 26 h 58"/>
                <a:gd name="T98" fmla="*/ 12 w 56"/>
                <a:gd name="T99" fmla="*/ 2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 h="58">
                  <a:moveTo>
                    <a:pt x="22" y="56"/>
                  </a:moveTo>
                  <a:lnTo>
                    <a:pt x="22" y="56"/>
                  </a:lnTo>
                  <a:lnTo>
                    <a:pt x="28" y="58"/>
                  </a:lnTo>
                  <a:lnTo>
                    <a:pt x="28" y="58"/>
                  </a:lnTo>
                  <a:lnTo>
                    <a:pt x="36" y="56"/>
                  </a:lnTo>
                  <a:lnTo>
                    <a:pt x="44" y="54"/>
                  </a:lnTo>
                  <a:lnTo>
                    <a:pt x="44" y="54"/>
                  </a:lnTo>
                  <a:lnTo>
                    <a:pt x="52" y="46"/>
                  </a:lnTo>
                  <a:lnTo>
                    <a:pt x="56" y="36"/>
                  </a:lnTo>
                  <a:lnTo>
                    <a:pt x="56" y="24"/>
                  </a:lnTo>
                  <a:lnTo>
                    <a:pt x="52" y="14"/>
                  </a:lnTo>
                  <a:lnTo>
                    <a:pt x="52" y="14"/>
                  </a:lnTo>
                  <a:lnTo>
                    <a:pt x="46" y="6"/>
                  </a:lnTo>
                  <a:lnTo>
                    <a:pt x="36" y="2"/>
                  </a:lnTo>
                  <a:lnTo>
                    <a:pt x="24" y="0"/>
                  </a:lnTo>
                  <a:lnTo>
                    <a:pt x="14" y="4"/>
                  </a:lnTo>
                  <a:lnTo>
                    <a:pt x="14" y="4"/>
                  </a:lnTo>
                  <a:lnTo>
                    <a:pt x="6" y="12"/>
                  </a:lnTo>
                  <a:lnTo>
                    <a:pt x="2" y="22"/>
                  </a:lnTo>
                  <a:lnTo>
                    <a:pt x="2" y="22"/>
                  </a:lnTo>
                  <a:lnTo>
                    <a:pt x="0" y="34"/>
                  </a:lnTo>
                  <a:lnTo>
                    <a:pt x="4" y="44"/>
                  </a:lnTo>
                  <a:lnTo>
                    <a:pt x="4" y="44"/>
                  </a:lnTo>
                  <a:lnTo>
                    <a:pt x="12" y="52"/>
                  </a:lnTo>
                  <a:lnTo>
                    <a:pt x="22" y="56"/>
                  </a:lnTo>
                  <a:lnTo>
                    <a:pt x="22" y="56"/>
                  </a:lnTo>
                  <a:close/>
                  <a:moveTo>
                    <a:pt x="12" y="26"/>
                  </a:moveTo>
                  <a:lnTo>
                    <a:pt x="12" y="26"/>
                  </a:lnTo>
                  <a:lnTo>
                    <a:pt x="14" y="20"/>
                  </a:lnTo>
                  <a:lnTo>
                    <a:pt x="20" y="14"/>
                  </a:lnTo>
                  <a:lnTo>
                    <a:pt x="20" y="14"/>
                  </a:lnTo>
                  <a:lnTo>
                    <a:pt x="26" y="12"/>
                  </a:lnTo>
                  <a:lnTo>
                    <a:pt x="32" y="12"/>
                  </a:lnTo>
                  <a:lnTo>
                    <a:pt x="38" y="14"/>
                  </a:lnTo>
                  <a:lnTo>
                    <a:pt x="44" y="20"/>
                  </a:lnTo>
                  <a:lnTo>
                    <a:pt x="44" y="20"/>
                  </a:lnTo>
                  <a:lnTo>
                    <a:pt x="46" y="26"/>
                  </a:lnTo>
                  <a:lnTo>
                    <a:pt x="46" y="32"/>
                  </a:lnTo>
                  <a:lnTo>
                    <a:pt x="44" y="38"/>
                  </a:lnTo>
                  <a:lnTo>
                    <a:pt x="38" y="44"/>
                  </a:lnTo>
                  <a:lnTo>
                    <a:pt x="38" y="44"/>
                  </a:lnTo>
                  <a:lnTo>
                    <a:pt x="32" y="46"/>
                  </a:lnTo>
                  <a:lnTo>
                    <a:pt x="26" y="46"/>
                  </a:lnTo>
                  <a:lnTo>
                    <a:pt x="26" y="46"/>
                  </a:lnTo>
                  <a:lnTo>
                    <a:pt x="20" y="44"/>
                  </a:lnTo>
                  <a:lnTo>
                    <a:pt x="14" y="38"/>
                  </a:lnTo>
                  <a:lnTo>
                    <a:pt x="14" y="38"/>
                  </a:lnTo>
                  <a:lnTo>
                    <a:pt x="12" y="32"/>
                  </a:lnTo>
                  <a:lnTo>
                    <a:pt x="12" y="26"/>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32">
              <a:extLst>
                <a:ext uri="{FF2B5EF4-FFF2-40B4-BE49-F238E27FC236}">
                  <a16:creationId xmlns:a16="http://schemas.microsoft.com/office/drawing/2014/main" id="{E36E159B-7EAE-4F0A-817A-07BCB93741B0}"/>
                </a:ext>
              </a:extLst>
            </p:cNvPr>
            <p:cNvSpPr>
              <a:spLocks/>
            </p:cNvSpPr>
            <p:nvPr userDrawn="1"/>
          </p:nvSpPr>
          <p:spPr bwMode="auto">
            <a:xfrm>
              <a:off x="490538" y="2449513"/>
              <a:ext cx="180975" cy="130175"/>
            </a:xfrm>
            <a:custGeom>
              <a:avLst/>
              <a:gdLst>
                <a:gd name="T0" fmla="*/ 6 w 114"/>
                <a:gd name="T1" fmla="*/ 80 h 82"/>
                <a:gd name="T2" fmla="*/ 12 w 114"/>
                <a:gd name="T3" fmla="*/ 82 h 82"/>
                <a:gd name="T4" fmla="*/ 14 w 114"/>
                <a:gd name="T5" fmla="*/ 82 h 82"/>
                <a:gd name="T6" fmla="*/ 16 w 114"/>
                <a:gd name="T7" fmla="*/ 80 h 82"/>
                <a:gd name="T8" fmla="*/ 12 w 114"/>
                <a:gd name="T9" fmla="*/ 60 h 82"/>
                <a:gd name="T10" fmla="*/ 12 w 114"/>
                <a:gd name="T11" fmla="*/ 54 h 82"/>
                <a:gd name="T12" fmla="*/ 26 w 114"/>
                <a:gd name="T13" fmla="*/ 32 h 82"/>
                <a:gd name="T14" fmla="*/ 26 w 114"/>
                <a:gd name="T15" fmla="*/ 78 h 82"/>
                <a:gd name="T16" fmla="*/ 30 w 114"/>
                <a:gd name="T17" fmla="*/ 82 h 82"/>
                <a:gd name="T18" fmla="*/ 34 w 114"/>
                <a:gd name="T19" fmla="*/ 82 h 82"/>
                <a:gd name="T20" fmla="*/ 36 w 114"/>
                <a:gd name="T21" fmla="*/ 20 h 82"/>
                <a:gd name="T22" fmla="*/ 38 w 114"/>
                <a:gd name="T23" fmla="*/ 14 h 82"/>
                <a:gd name="T24" fmla="*/ 70 w 114"/>
                <a:gd name="T25" fmla="*/ 12 h 82"/>
                <a:gd name="T26" fmla="*/ 76 w 114"/>
                <a:gd name="T27" fmla="*/ 14 h 82"/>
                <a:gd name="T28" fmla="*/ 78 w 114"/>
                <a:gd name="T29" fmla="*/ 78 h 82"/>
                <a:gd name="T30" fmla="*/ 78 w 114"/>
                <a:gd name="T31" fmla="*/ 82 h 82"/>
                <a:gd name="T32" fmla="*/ 82 w 114"/>
                <a:gd name="T33" fmla="*/ 82 h 82"/>
                <a:gd name="T34" fmla="*/ 88 w 114"/>
                <a:gd name="T35" fmla="*/ 78 h 82"/>
                <a:gd name="T36" fmla="*/ 100 w 114"/>
                <a:gd name="T37" fmla="*/ 48 h 82"/>
                <a:gd name="T38" fmla="*/ 102 w 114"/>
                <a:gd name="T39" fmla="*/ 54 h 82"/>
                <a:gd name="T40" fmla="*/ 96 w 114"/>
                <a:gd name="T41" fmla="*/ 76 h 82"/>
                <a:gd name="T42" fmla="*/ 96 w 114"/>
                <a:gd name="T43" fmla="*/ 80 h 82"/>
                <a:gd name="T44" fmla="*/ 100 w 114"/>
                <a:gd name="T45" fmla="*/ 82 h 82"/>
                <a:gd name="T46" fmla="*/ 102 w 114"/>
                <a:gd name="T47" fmla="*/ 82 h 82"/>
                <a:gd name="T48" fmla="*/ 108 w 114"/>
                <a:gd name="T49" fmla="*/ 80 h 82"/>
                <a:gd name="T50" fmla="*/ 112 w 114"/>
                <a:gd name="T51" fmla="*/ 64 h 82"/>
                <a:gd name="T52" fmla="*/ 114 w 114"/>
                <a:gd name="T53" fmla="*/ 52 h 82"/>
                <a:gd name="T54" fmla="*/ 110 w 114"/>
                <a:gd name="T55" fmla="*/ 42 h 82"/>
                <a:gd name="T56" fmla="*/ 86 w 114"/>
                <a:gd name="T57" fmla="*/ 10 h 82"/>
                <a:gd name="T58" fmla="*/ 86 w 114"/>
                <a:gd name="T59" fmla="*/ 10 h 82"/>
                <a:gd name="T60" fmla="*/ 74 w 114"/>
                <a:gd name="T61" fmla="*/ 2 h 82"/>
                <a:gd name="T62" fmla="*/ 44 w 114"/>
                <a:gd name="T63" fmla="*/ 0 h 82"/>
                <a:gd name="T64" fmla="*/ 38 w 114"/>
                <a:gd name="T65" fmla="*/ 2 h 82"/>
                <a:gd name="T66" fmla="*/ 28 w 114"/>
                <a:gd name="T67" fmla="*/ 10 h 82"/>
                <a:gd name="T68" fmla="*/ 28 w 114"/>
                <a:gd name="T69" fmla="*/ 10 h 82"/>
                <a:gd name="T70" fmla="*/ 4 w 114"/>
                <a:gd name="T71" fmla="*/ 42 h 82"/>
                <a:gd name="T72" fmla="*/ 0 w 114"/>
                <a:gd name="T73" fmla="*/ 52 h 82"/>
                <a:gd name="T74" fmla="*/ 2 w 114"/>
                <a:gd name="T75" fmla="*/ 64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 h="82">
                  <a:moveTo>
                    <a:pt x="6" y="80"/>
                  </a:moveTo>
                  <a:lnTo>
                    <a:pt x="6" y="80"/>
                  </a:lnTo>
                  <a:lnTo>
                    <a:pt x="8" y="82"/>
                  </a:lnTo>
                  <a:lnTo>
                    <a:pt x="12" y="82"/>
                  </a:lnTo>
                  <a:lnTo>
                    <a:pt x="12" y="82"/>
                  </a:lnTo>
                  <a:lnTo>
                    <a:pt x="14" y="82"/>
                  </a:lnTo>
                  <a:lnTo>
                    <a:pt x="14" y="82"/>
                  </a:lnTo>
                  <a:lnTo>
                    <a:pt x="16" y="80"/>
                  </a:lnTo>
                  <a:lnTo>
                    <a:pt x="18" y="76"/>
                  </a:lnTo>
                  <a:lnTo>
                    <a:pt x="12" y="60"/>
                  </a:lnTo>
                  <a:lnTo>
                    <a:pt x="12" y="60"/>
                  </a:lnTo>
                  <a:lnTo>
                    <a:pt x="12" y="54"/>
                  </a:lnTo>
                  <a:lnTo>
                    <a:pt x="14" y="48"/>
                  </a:lnTo>
                  <a:lnTo>
                    <a:pt x="26" y="32"/>
                  </a:lnTo>
                  <a:lnTo>
                    <a:pt x="26" y="78"/>
                  </a:lnTo>
                  <a:lnTo>
                    <a:pt x="26" y="78"/>
                  </a:lnTo>
                  <a:lnTo>
                    <a:pt x="26" y="82"/>
                  </a:lnTo>
                  <a:lnTo>
                    <a:pt x="30" y="82"/>
                  </a:lnTo>
                  <a:lnTo>
                    <a:pt x="30" y="82"/>
                  </a:lnTo>
                  <a:lnTo>
                    <a:pt x="34" y="82"/>
                  </a:lnTo>
                  <a:lnTo>
                    <a:pt x="36" y="78"/>
                  </a:lnTo>
                  <a:lnTo>
                    <a:pt x="36" y="20"/>
                  </a:lnTo>
                  <a:lnTo>
                    <a:pt x="36" y="20"/>
                  </a:lnTo>
                  <a:lnTo>
                    <a:pt x="38" y="14"/>
                  </a:lnTo>
                  <a:lnTo>
                    <a:pt x="44" y="12"/>
                  </a:lnTo>
                  <a:lnTo>
                    <a:pt x="70" y="12"/>
                  </a:lnTo>
                  <a:lnTo>
                    <a:pt x="70" y="12"/>
                  </a:lnTo>
                  <a:lnTo>
                    <a:pt x="76" y="14"/>
                  </a:lnTo>
                  <a:lnTo>
                    <a:pt x="78" y="20"/>
                  </a:lnTo>
                  <a:lnTo>
                    <a:pt x="78" y="78"/>
                  </a:lnTo>
                  <a:lnTo>
                    <a:pt x="78" y="78"/>
                  </a:lnTo>
                  <a:lnTo>
                    <a:pt x="78" y="82"/>
                  </a:lnTo>
                  <a:lnTo>
                    <a:pt x="82" y="82"/>
                  </a:lnTo>
                  <a:lnTo>
                    <a:pt x="82" y="82"/>
                  </a:lnTo>
                  <a:lnTo>
                    <a:pt x="86" y="82"/>
                  </a:lnTo>
                  <a:lnTo>
                    <a:pt x="88" y="78"/>
                  </a:lnTo>
                  <a:lnTo>
                    <a:pt x="88" y="32"/>
                  </a:lnTo>
                  <a:lnTo>
                    <a:pt x="100" y="48"/>
                  </a:lnTo>
                  <a:lnTo>
                    <a:pt x="100" y="48"/>
                  </a:lnTo>
                  <a:lnTo>
                    <a:pt x="102" y="54"/>
                  </a:lnTo>
                  <a:lnTo>
                    <a:pt x="102" y="60"/>
                  </a:lnTo>
                  <a:lnTo>
                    <a:pt x="96" y="76"/>
                  </a:lnTo>
                  <a:lnTo>
                    <a:pt x="96" y="76"/>
                  </a:lnTo>
                  <a:lnTo>
                    <a:pt x="96" y="80"/>
                  </a:lnTo>
                  <a:lnTo>
                    <a:pt x="100" y="82"/>
                  </a:lnTo>
                  <a:lnTo>
                    <a:pt x="100" y="82"/>
                  </a:lnTo>
                  <a:lnTo>
                    <a:pt x="102" y="82"/>
                  </a:lnTo>
                  <a:lnTo>
                    <a:pt x="102" y="82"/>
                  </a:lnTo>
                  <a:lnTo>
                    <a:pt x="106" y="82"/>
                  </a:lnTo>
                  <a:lnTo>
                    <a:pt x="108" y="80"/>
                  </a:lnTo>
                  <a:lnTo>
                    <a:pt x="112" y="64"/>
                  </a:lnTo>
                  <a:lnTo>
                    <a:pt x="112" y="64"/>
                  </a:lnTo>
                  <a:lnTo>
                    <a:pt x="114" y="58"/>
                  </a:lnTo>
                  <a:lnTo>
                    <a:pt x="114" y="52"/>
                  </a:lnTo>
                  <a:lnTo>
                    <a:pt x="112" y="46"/>
                  </a:lnTo>
                  <a:lnTo>
                    <a:pt x="110" y="42"/>
                  </a:lnTo>
                  <a:lnTo>
                    <a:pt x="86" y="10"/>
                  </a:lnTo>
                  <a:lnTo>
                    <a:pt x="86" y="10"/>
                  </a:lnTo>
                  <a:lnTo>
                    <a:pt x="86" y="10"/>
                  </a:lnTo>
                  <a:lnTo>
                    <a:pt x="86" y="10"/>
                  </a:lnTo>
                  <a:lnTo>
                    <a:pt x="80" y="4"/>
                  </a:lnTo>
                  <a:lnTo>
                    <a:pt x="74" y="2"/>
                  </a:lnTo>
                  <a:lnTo>
                    <a:pt x="70" y="0"/>
                  </a:lnTo>
                  <a:lnTo>
                    <a:pt x="44" y="0"/>
                  </a:lnTo>
                  <a:lnTo>
                    <a:pt x="44" y="0"/>
                  </a:lnTo>
                  <a:lnTo>
                    <a:pt x="38" y="2"/>
                  </a:lnTo>
                  <a:lnTo>
                    <a:pt x="34" y="4"/>
                  </a:lnTo>
                  <a:lnTo>
                    <a:pt x="28" y="10"/>
                  </a:lnTo>
                  <a:lnTo>
                    <a:pt x="28" y="10"/>
                  </a:lnTo>
                  <a:lnTo>
                    <a:pt x="28" y="10"/>
                  </a:lnTo>
                  <a:lnTo>
                    <a:pt x="4" y="42"/>
                  </a:lnTo>
                  <a:lnTo>
                    <a:pt x="4" y="42"/>
                  </a:lnTo>
                  <a:lnTo>
                    <a:pt x="2" y="46"/>
                  </a:lnTo>
                  <a:lnTo>
                    <a:pt x="0" y="52"/>
                  </a:lnTo>
                  <a:lnTo>
                    <a:pt x="0" y="58"/>
                  </a:lnTo>
                  <a:lnTo>
                    <a:pt x="2" y="64"/>
                  </a:lnTo>
                  <a:lnTo>
                    <a:pt x="6"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3">
              <a:extLst>
                <a:ext uri="{FF2B5EF4-FFF2-40B4-BE49-F238E27FC236}">
                  <a16:creationId xmlns:a16="http://schemas.microsoft.com/office/drawing/2014/main" id="{6FD06CE2-E7A3-4230-8A29-2F15AB72EFC3}"/>
                </a:ext>
              </a:extLst>
            </p:cNvPr>
            <p:cNvSpPr>
              <a:spLocks/>
            </p:cNvSpPr>
            <p:nvPr userDrawn="1"/>
          </p:nvSpPr>
          <p:spPr bwMode="auto">
            <a:xfrm>
              <a:off x="547688" y="2620963"/>
              <a:ext cx="66675" cy="12700"/>
            </a:xfrm>
            <a:custGeom>
              <a:avLst/>
              <a:gdLst>
                <a:gd name="T0" fmla="*/ 42 w 42"/>
                <a:gd name="T1" fmla="*/ 0 h 8"/>
                <a:gd name="T2" fmla="*/ 0 w 42"/>
                <a:gd name="T3" fmla="*/ 0 h 8"/>
                <a:gd name="T4" fmla="*/ 0 w 42"/>
                <a:gd name="T5" fmla="*/ 8 h 8"/>
                <a:gd name="T6" fmla="*/ 20 w 42"/>
                <a:gd name="T7" fmla="*/ 8 h 8"/>
                <a:gd name="T8" fmla="*/ 22 w 42"/>
                <a:gd name="T9" fmla="*/ 8 h 8"/>
                <a:gd name="T10" fmla="*/ 36 w 42"/>
                <a:gd name="T11" fmla="*/ 8 h 8"/>
                <a:gd name="T12" fmla="*/ 36 w 42"/>
                <a:gd name="T13" fmla="*/ 8 h 8"/>
                <a:gd name="T14" fmla="*/ 38 w 42"/>
                <a:gd name="T15" fmla="*/ 6 h 8"/>
                <a:gd name="T16" fmla="*/ 42 w 4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8">
                  <a:moveTo>
                    <a:pt x="42" y="0"/>
                  </a:moveTo>
                  <a:lnTo>
                    <a:pt x="0" y="0"/>
                  </a:lnTo>
                  <a:lnTo>
                    <a:pt x="0" y="8"/>
                  </a:lnTo>
                  <a:lnTo>
                    <a:pt x="20" y="8"/>
                  </a:lnTo>
                  <a:lnTo>
                    <a:pt x="22" y="8"/>
                  </a:lnTo>
                  <a:lnTo>
                    <a:pt x="36" y="8"/>
                  </a:lnTo>
                  <a:lnTo>
                    <a:pt x="36" y="8"/>
                  </a:lnTo>
                  <a:lnTo>
                    <a:pt x="38" y="6"/>
                  </a:lnTo>
                  <a:lnTo>
                    <a:pt x="42"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4">
              <a:extLst>
                <a:ext uri="{FF2B5EF4-FFF2-40B4-BE49-F238E27FC236}">
                  <a16:creationId xmlns:a16="http://schemas.microsoft.com/office/drawing/2014/main" id="{8E5A8C9F-4093-45E3-82BA-A8A8B07B0E28}"/>
                </a:ext>
              </a:extLst>
            </p:cNvPr>
            <p:cNvSpPr>
              <a:spLocks/>
            </p:cNvSpPr>
            <p:nvPr userDrawn="1"/>
          </p:nvSpPr>
          <p:spPr bwMode="auto">
            <a:xfrm>
              <a:off x="547688" y="2620963"/>
              <a:ext cx="66675" cy="12700"/>
            </a:xfrm>
            <a:custGeom>
              <a:avLst/>
              <a:gdLst>
                <a:gd name="T0" fmla="*/ 42 w 42"/>
                <a:gd name="T1" fmla="*/ 0 h 8"/>
                <a:gd name="T2" fmla="*/ 0 w 42"/>
                <a:gd name="T3" fmla="*/ 0 h 8"/>
                <a:gd name="T4" fmla="*/ 0 w 42"/>
                <a:gd name="T5" fmla="*/ 8 h 8"/>
                <a:gd name="T6" fmla="*/ 20 w 42"/>
                <a:gd name="T7" fmla="*/ 8 h 8"/>
                <a:gd name="T8" fmla="*/ 22 w 42"/>
                <a:gd name="T9" fmla="*/ 8 h 8"/>
                <a:gd name="T10" fmla="*/ 36 w 42"/>
                <a:gd name="T11" fmla="*/ 8 h 8"/>
                <a:gd name="T12" fmla="*/ 36 w 42"/>
                <a:gd name="T13" fmla="*/ 8 h 8"/>
                <a:gd name="T14" fmla="*/ 38 w 42"/>
                <a:gd name="T15" fmla="*/ 6 h 8"/>
                <a:gd name="T16" fmla="*/ 42 w 4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8">
                  <a:moveTo>
                    <a:pt x="42" y="0"/>
                  </a:moveTo>
                  <a:lnTo>
                    <a:pt x="0" y="0"/>
                  </a:lnTo>
                  <a:lnTo>
                    <a:pt x="0" y="8"/>
                  </a:lnTo>
                  <a:lnTo>
                    <a:pt x="20" y="8"/>
                  </a:lnTo>
                  <a:lnTo>
                    <a:pt x="22" y="8"/>
                  </a:lnTo>
                  <a:lnTo>
                    <a:pt x="36" y="8"/>
                  </a:lnTo>
                  <a:lnTo>
                    <a:pt x="36" y="8"/>
                  </a:lnTo>
                  <a:lnTo>
                    <a:pt x="38" y="6"/>
                  </a:lnTo>
                  <a:lnTo>
                    <a:pt x="42"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35">
              <a:extLst>
                <a:ext uri="{FF2B5EF4-FFF2-40B4-BE49-F238E27FC236}">
                  <a16:creationId xmlns:a16="http://schemas.microsoft.com/office/drawing/2014/main" id="{55609B89-D2E4-4CD2-AB9C-30DE0EC36E2F}"/>
                </a:ext>
              </a:extLst>
            </p:cNvPr>
            <p:cNvSpPr>
              <a:spLocks/>
            </p:cNvSpPr>
            <p:nvPr userDrawn="1"/>
          </p:nvSpPr>
          <p:spPr bwMode="auto">
            <a:xfrm>
              <a:off x="563563" y="2484438"/>
              <a:ext cx="34925" cy="73025"/>
            </a:xfrm>
            <a:custGeom>
              <a:avLst/>
              <a:gdLst>
                <a:gd name="T0" fmla="*/ 0 w 22"/>
                <a:gd name="T1" fmla="*/ 0 h 46"/>
                <a:gd name="T2" fmla="*/ 0 w 22"/>
                <a:gd name="T3" fmla="*/ 28 h 46"/>
                <a:gd name="T4" fmla="*/ 0 w 22"/>
                <a:gd name="T5" fmla="*/ 38 h 46"/>
                <a:gd name="T6" fmla="*/ 10 w 22"/>
                <a:gd name="T7" fmla="*/ 46 h 46"/>
                <a:gd name="T8" fmla="*/ 22 w 22"/>
                <a:gd name="T9" fmla="*/ 38 h 46"/>
                <a:gd name="T10" fmla="*/ 22 w 22"/>
                <a:gd name="T11" fmla="*/ 28 h 46"/>
                <a:gd name="T12" fmla="*/ 22 w 22"/>
                <a:gd name="T13" fmla="*/ 0 h 46"/>
                <a:gd name="T14" fmla="*/ 0 w 22"/>
                <a:gd name="T15" fmla="*/ 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46">
                  <a:moveTo>
                    <a:pt x="0" y="0"/>
                  </a:moveTo>
                  <a:lnTo>
                    <a:pt x="0" y="28"/>
                  </a:lnTo>
                  <a:lnTo>
                    <a:pt x="0" y="38"/>
                  </a:lnTo>
                  <a:lnTo>
                    <a:pt x="10" y="46"/>
                  </a:lnTo>
                  <a:lnTo>
                    <a:pt x="22" y="38"/>
                  </a:lnTo>
                  <a:lnTo>
                    <a:pt x="22" y="28"/>
                  </a:lnTo>
                  <a:lnTo>
                    <a:pt x="22"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42" name="Group 41">
            <a:extLst>
              <a:ext uri="{FF2B5EF4-FFF2-40B4-BE49-F238E27FC236}">
                <a16:creationId xmlns:a16="http://schemas.microsoft.com/office/drawing/2014/main" id="{F76022A2-B231-4964-9CF6-A74912C7F721}"/>
              </a:ext>
            </a:extLst>
          </p:cNvPr>
          <p:cNvGrpSpPr/>
          <p:nvPr userDrawn="1"/>
        </p:nvGrpSpPr>
        <p:grpSpPr>
          <a:xfrm>
            <a:off x="328613" y="3027363"/>
            <a:ext cx="454025" cy="504825"/>
            <a:chOff x="328613" y="3027363"/>
            <a:chExt cx="454025" cy="504825"/>
          </a:xfrm>
        </p:grpSpPr>
        <p:sp>
          <p:nvSpPr>
            <p:cNvPr id="43" name="Freeform 36">
              <a:extLst>
                <a:ext uri="{FF2B5EF4-FFF2-40B4-BE49-F238E27FC236}">
                  <a16:creationId xmlns:a16="http://schemas.microsoft.com/office/drawing/2014/main" id="{812E0394-63AE-4E5E-A6AF-DC61588A1B54}"/>
                </a:ext>
              </a:extLst>
            </p:cNvPr>
            <p:cNvSpPr>
              <a:spLocks/>
            </p:cNvSpPr>
            <p:nvPr userDrawn="1"/>
          </p:nvSpPr>
          <p:spPr bwMode="auto">
            <a:xfrm>
              <a:off x="519113" y="3157538"/>
              <a:ext cx="79375" cy="41275"/>
            </a:xfrm>
            <a:custGeom>
              <a:avLst/>
              <a:gdLst>
                <a:gd name="T0" fmla="*/ 26 w 50"/>
                <a:gd name="T1" fmla="*/ 0 h 26"/>
                <a:gd name="T2" fmla="*/ 26 w 50"/>
                <a:gd name="T3" fmla="*/ 0 h 26"/>
                <a:gd name="T4" fmla="*/ 20 w 50"/>
                <a:gd name="T5" fmla="*/ 2 h 26"/>
                <a:gd name="T6" fmla="*/ 14 w 50"/>
                <a:gd name="T7" fmla="*/ 4 h 26"/>
                <a:gd name="T8" fmla="*/ 10 w 50"/>
                <a:gd name="T9" fmla="*/ 8 h 26"/>
                <a:gd name="T10" fmla="*/ 6 w 50"/>
                <a:gd name="T11" fmla="*/ 12 h 26"/>
                <a:gd name="T12" fmla="*/ 2 w 50"/>
                <a:gd name="T13" fmla="*/ 18 h 26"/>
                <a:gd name="T14" fmla="*/ 0 w 50"/>
                <a:gd name="T15" fmla="*/ 22 h 26"/>
                <a:gd name="T16" fmla="*/ 0 w 50"/>
                <a:gd name="T17" fmla="*/ 22 h 26"/>
                <a:gd name="T18" fmla="*/ 0 w 50"/>
                <a:gd name="T19" fmla="*/ 24 h 26"/>
                <a:gd name="T20" fmla="*/ 0 w 50"/>
                <a:gd name="T21" fmla="*/ 24 h 26"/>
                <a:gd name="T22" fmla="*/ 4 w 50"/>
                <a:gd name="T23" fmla="*/ 26 h 26"/>
                <a:gd name="T24" fmla="*/ 10 w 50"/>
                <a:gd name="T25" fmla="*/ 26 h 26"/>
                <a:gd name="T26" fmla="*/ 18 w 50"/>
                <a:gd name="T27" fmla="*/ 24 h 26"/>
                <a:gd name="T28" fmla="*/ 26 w 50"/>
                <a:gd name="T29" fmla="*/ 20 h 26"/>
                <a:gd name="T30" fmla="*/ 26 w 50"/>
                <a:gd name="T31" fmla="*/ 20 h 26"/>
                <a:gd name="T32" fmla="*/ 38 w 50"/>
                <a:gd name="T33" fmla="*/ 16 h 26"/>
                <a:gd name="T34" fmla="*/ 50 w 50"/>
                <a:gd name="T35" fmla="*/ 16 h 26"/>
                <a:gd name="T36" fmla="*/ 50 w 50"/>
                <a:gd name="T37" fmla="*/ 16 h 26"/>
                <a:gd name="T38" fmla="*/ 46 w 50"/>
                <a:gd name="T39" fmla="*/ 10 h 26"/>
                <a:gd name="T40" fmla="*/ 42 w 50"/>
                <a:gd name="T41" fmla="*/ 6 h 26"/>
                <a:gd name="T42" fmla="*/ 34 w 50"/>
                <a:gd name="T43" fmla="*/ 2 h 26"/>
                <a:gd name="T44" fmla="*/ 26 w 50"/>
                <a:gd name="T45"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0" h="26">
                  <a:moveTo>
                    <a:pt x="26" y="0"/>
                  </a:moveTo>
                  <a:lnTo>
                    <a:pt x="26" y="0"/>
                  </a:lnTo>
                  <a:lnTo>
                    <a:pt x="20" y="2"/>
                  </a:lnTo>
                  <a:lnTo>
                    <a:pt x="14" y="4"/>
                  </a:lnTo>
                  <a:lnTo>
                    <a:pt x="10" y="8"/>
                  </a:lnTo>
                  <a:lnTo>
                    <a:pt x="6" y="12"/>
                  </a:lnTo>
                  <a:lnTo>
                    <a:pt x="2" y="18"/>
                  </a:lnTo>
                  <a:lnTo>
                    <a:pt x="0" y="22"/>
                  </a:lnTo>
                  <a:lnTo>
                    <a:pt x="0" y="22"/>
                  </a:lnTo>
                  <a:lnTo>
                    <a:pt x="0" y="24"/>
                  </a:lnTo>
                  <a:lnTo>
                    <a:pt x="0" y="24"/>
                  </a:lnTo>
                  <a:lnTo>
                    <a:pt x="4" y="26"/>
                  </a:lnTo>
                  <a:lnTo>
                    <a:pt x="10" y="26"/>
                  </a:lnTo>
                  <a:lnTo>
                    <a:pt x="18" y="24"/>
                  </a:lnTo>
                  <a:lnTo>
                    <a:pt x="26" y="20"/>
                  </a:lnTo>
                  <a:lnTo>
                    <a:pt x="26" y="20"/>
                  </a:lnTo>
                  <a:lnTo>
                    <a:pt x="38" y="16"/>
                  </a:lnTo>
                  <a:lnTo>
                    <a:pt x="50" y="16"/>
                  </a:lnTo>
                  <a:lnTo>
                    <a:pt x="50" y="16"/>
                  </a:lnTo>
                  <a:lnTo>
                    <a:pt x="46" y="10"/>
                  </a:lnTo>
                  <a:lnTo>
                    <a:pt x="42" y="6"/>
                  </a:lnTo>
                  <a:lnTo>
                    <a:pt x="34" y="2"/>
                  </a:lnTo>
                  <a:lnTo>
                    <a:pt x="26"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7">
              <a:extLst>
                <a:ext uri="{FF2B5EF4-FFF2-40B4-BE49-F238E27FC236}">
                  <a16:creationId xmlns:a16="http://schemas.microsoft.com/office/drawing/2014/main" id="{6ABEA501-95A0-478B-BE9D-C5DD9CB7E6A8}"/>
                </a:ext>
              </a:extLst>
            </p:cNvPr>
            <p:cNvSpPr>
              <a:spLocks/>
            </p:cNvSpPr>
            <p:nvPr userDrawn="1"/>
          </p:nvSpPr>
          <p:spPr bwMode="auto">
            <a:xfrm>
              <a:off x="519113" y="3157538"/>
              <a:ext cx="79375" cy="41275"/>
            </a:xfrm>
            <a:custGeom>
              <a:avLst/>
              <a:gdLst>
                <a:gd name="T0" fmla="*/ 26 w 50"/>
                <a:gd name="T1" fmla="*/ 0 h 26"/>
                <a:gd name="T2" fmla="*/ 26 w 50"/>
                <a:gd name="T3" fmla="*/ 0 h 26"/>
                <a:gd name="T4" fmla="*/ 20 w 50"/>
                <a:gd name="T5" fmla="*/ 2 h 26"/>
                <a:gd name="T6" fmla="*/ 14 w 50"/>
                <a:gd name="T7" fmla="*/ 4 h 26"/>
                <a:gd name="T8" fmla="*/ 10 w 50"/>
                <a:gd name="T9" fmla="*/ 8 h 26"/>
                <a:gd name="T10" fmla="*/ 6 w 50"/>
                <a:gd name="T11" fmla="*/ 12 h 26"/>
                <a:gd name="T12" fmla="*/ 2 w 50"/>
                <a:gd name="T13" fmla="*/ 18 h 26"/>
                <a:gd name="T14" fmla="*/ 0 w 50"/>
                <a:gd name="T15" fmla="*/ 22 h 26"/>
                <a:gd name="T16" fmla="*/ 0 w 50"/>
                <a:gd name="T17" fmla="*/ 22 h 26"/>
                <a:gd name="T18" fmla="*/ 0 w 50"/>
                <a:gd name="T19" fmla="*/ 24 h 26"/>
                <a:gd name="T20" fmla="*/ 0 w 50"/>
                <a:gd name="T21" fmla="*/ 24 h 26"/>
                <a:gd name="T22" fmla="*/ 4 w 50"/>
                <a:gd name="T23" fmla="*/ 26 h 26"/>
                <a:gd name="T24" fmla="*/ 10 w 50"/>
                <a:gd name="T25" fmla="*/ 26 h 26"/>
                <a:gd name="T26" fmla="*/ 18 w 50"/>
                <a:gd name="T27" fmla="*/ 24 h 26"/>
                <a:gd name="T28" fmla="*/ 26 w 50"/>
                <a:gd name="T29" fmla="*/ 20 h 26"/>
                <a:gd name="T30" fmla="*/ 26 w 50"/>
                <a:gd name="T31" fmla="*/ 20 h 26"/>
                <a:gd name="T32" fmla="*/ 38 w 50"/>
                <a:gd name="T33" fmla="*/ 16 h 26"/>
                <a:gd name="T34" fmla="*/ 50 w 50"/>
                <a:gd name="T35" fmla="*/ 16 h 26"/>
                <a:gd name="T36" fmla="*/ 50 w 50"/>
                <a:gd name="T37" fmla="*/ 16 h 26"/>
                <a:gd name="T38" fmla="*/ 46 w 50"/>
                <a:gd name="T39" fmla="*/ 10 h 26"/>
                <a:gd name="T40" fmla="*/ 42 w 50"/>
                <a:gd name="T41" fmla="*/ 6 h 26"/>
                <a:gd name="T42" fmla="*/ 34 w 50"/>
                <a:gd name="T43" fmla="*/ 2 h 26"/>
                <a:gd name="T44" fmla="*/ 26 w 50"/>
                <a:gd name="T45"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0" h="26">
                  <a:moveTo>
                    <a:pt x="26" y="0"/>
                  </a:moveTo>
                  <a:lnTo>
                    <a:pt x="26" y="0"/>
                  </a:lnTo>
                  <a:lnTo>
                    <a:pt x="20" y="2"/>
                  </a:lnTo>
                  <a:lnTo>
                    <a:pt x="14" y="4"/>
                  </a:lnTo>
                  <a:lnTo>
                    <a:pt x="10" y="8"/>
                  </a:lnTo>
                  <a:lnTo>
                    <a:pt x="6" y="12"/>
                  </a:lnTo>
                  <a:lnTo>
                    <a:pt x="2" y="18"/>
                  </a:lnTo>
                  <a:lnTo>
                    <a:pt x="0" y="22"/>
                  </a:lnTo>
                  <a:lnTo>
                    <a:pt x="0" y="22"/>
                  </a:lnTo>
                  <a:lnTo>
                    <a:pt x="0" y="24"/>
                  </a:lnTo>
                  <a:lnTo>
                    <a:pt x="0" y="24"/>
                  </a:lnTo>
                  <a:lnTo>
                    <a:pt x="4" y="26"/>
                  </a:lnTo>
                  <a:lnTo>
                    <a:pt x="10" y="26"/>
                  </a:lnTo>
                  <a:lnTo>
                    <a:pt x="18" y="24"/>
                  </a:lnTo>
                  <a:lnTo>
                    <a:pt x="26" y="20"/>
                  </a:lnTo>
                  <a:lnTo>
                    <a:pt x="26" y="20"/>
                  </a:lnTo>
                  <a:lnTo>
                    <a:pt x="38" y="16"/>
                  </a:lnTo>
                  <a:lnTo>
                    <a:pt x="50" y="16"/>
                  </a:lnTo>
                  <a:lnTo>
                    <a:pt x="50" y="16"/>
                  </a:lnTo>
                  <a:lnTo>
                    <a:pt x="46" y="10"/>
                  </a:lnTo>
                  <a:lnTo>
                    <a:pt x="42" y="6"/>
                  </a:lnTo>
                  <a:lnTo>
                    <a:pt x="34" y="2"/>
                  </a:lnTo>
                  <a:lnTo>
                    <a:pt x="26"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38">
              <a:extLst>
                <a:ext uri="{FF2B5EF4-FFF2-40B4-BE49-F238E27FC236}">
                  <a16:creationId xmlns:a16="http://schemas.microsoft.com/office/drawing/2014/main" id="{8EDB7E37-EF6E-4794-97D1-21F6AC84639B}"/>
                </a:ext>
              </a:extLst>
            </p:cNvPr>
            <p:cNvSpPr>
              <a:spLocks/>
            </p:cNvSpPr>
            <p:nvPr userDrawn="1"/>
          </p:nvSpPr>
          <p:spPr bwMode="auto">
            <a:xfrm>
              <a:off x="449263" y="3421063"/>
              <a:ext cx="28575" cy="111125"/>
            </a:xfrm>
            <a:custGeom>
              <a:avLst/>
              <a:gdLst>
                <a:gd name="T0" fmla="*/ 14 w 18"/>
                <a:gd name="T1" fmla="*/ 0 h 70"/>
                <a:gd name="T2" fmla="*/ 14 w 18"/>
                <a:gd name="T3" fmla="*/ 0 h 70"/>
                <a:gd name="T4" fmla="*/ 8 w 18"/>
                <a:gd name="T5" fmla="*/ 2 h 70"/>
                <a:gd name="T6" fmla="*/ 6 w 18"/>
                <a:gd name="T7" fmla="*/ 6 h 70"/>
                <a:gd name="T8" fmla="*/ 0 w 18"/>
                <a:gd name="T9" fmla="*/ 64 h 70"/>
                <a:gd name="T10" fmla="*/ 0 w 18"/>
                <a:gd name="T11" fmla="*/ 64 h 70"/>
                <a:gd name="T12" fmla="*/ 2 w 18"/>
                <a:gd name="T13" fmla="*/ 68 h 70"/>
                <a:gd name="T14" fmla="*/ 6 w 18"/>
                <a:gd name="T15" fmla="*/ 70 h 70"/>
                <a:gd name="T16" fmla="*/ 6 w 18"/>
                <a:gd name="T17" fmla="*/ 70 h 70"/>
                <a:gd name="T18" fmla="*/ 6 w 18"/>
                <a:gd name="T19" fmla="*/ 70 h 70"/>
                <a:gd name="T20" fmla="*/ 6 w 18"/>
                <a:gd name="T21" fmla="*/ 70 h 70"/>
                <a:gd name="T22" fmla="*/ 10 w 18"/>
                <a:gd name="T23" fmla="*/ 68 h 70"/>
                <a:gd name="T24" fmla="*/ 12 w 18"/>
                <a:gd name="T25" fmla="*/ 64 h 70"/>
                <a:gd name="T26" fmla="*/ 18 w 18"/>
                <a:gd name="T27" fmla="*/ 8 h 70"/>
                <a:gd name="T28" fmla="*/ 18 w 18"/>
                <a:gd name="T29" fmla="*/ 8 h 70"/>
                <a:gd name="T30" fmla="*/ 16 w 18"/>
                <a:gd name="T31" fmla="*/ 2 h 70"/>
                <a:gd name="T32" fmla="*/ 14 w 18"/>
                <a:gd name="T33" fmla="*/ 0 h 70"/>
                <a:gd name="T34" fmla="*/ 14 w 18"/>
                <a:gd name="T35"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70">
                  <a:moveTo>
                    <a:pt x="14" y="0"/>
                  </a:moveTo>
                  <a:lnTo>
                    <a:pt x="14" y="0"/>
                  </a:lnTo>
                  <a:lnTo>
                    <a:pt x="8" y="2"/>
                  </a:lnTo>
                  <a:lnTo>
                    <a:pt x="6" y="6"/>
                  </a:lnTo>
                  <a:lnTo>
                    <a:pt x="0" y="64"/>
                  </a:lnTo>
                  <a:lnTo>
                    <a:pt x="0" y="64"/>
                  </a:lnTo>
                  <a:lnTo>
                    <a:pt x="2" y="68"/>
                  </a:lnTo>
                  <a:lnTo>
                    <a:pt x="6" y="70"/>
                  </a:lnTo>
                  <a:lnTo>
                    <a:pt x="6" y="70"/>
                  </a:lnTo>
                  <a:lnTo>
                    <a:pt x="6" y="70"/>
                  </a:lnTo>
                  <a:lnTo>
                    <a:pt x="6" y="70"/>
                  </a:lnTo>
                  <a:lnTo>
                    <a:pt x="10" y="68"/>
                  </a:lnTo>
                  <a:lnTo>
                    <a:pt x="12" y="64"/>
                  </a:lnTo>
                  <a:lnTo>
                    <a:pt x="18" y="8"/>
                  </a:lnTo>
                  <a:lnTo>
                    <a:pt x="18" y="8"/>
                  </a:lnTo>
                  <a:lnTo>
                    <a:pt x="16" y="2"/>
                  </a:lnTo>
                  <a:lnTo>
                    <a:pt x="14" y="0"/>
                  </a:lnTo>
                  <a:lnTo>
                    <a:pt x="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9">
              <a:extLst>
                <a:ext uri="{FF2B5EF4-FFF2-40B4-BE49-F238E27FC236}">
                  <a16:creationId xmlns:a16="http://schemas.microsoft.com/office/drawing/2014/main" id="{3DBE84FC-4C44-4F80-8F5F-B1E8A910B689}"/>
                </a:ext>
              </a:extLst>
            </p:cNvPr>
            <p:cNvSpPr>
              <a:spLocks noEditPoints="1"/>
            </p:cNvSpPr>
            <p:nvPr userDrawn="1"/>
          </p:nvSpPr>
          <p:spPr bwMode="auto">
            <a:xfrm>
              <a:off x="398463" y="3027363"/>
              <a:ext cx="384175" cy="504825"/>
            </a:xfrm>
            <a:custGeom>
              <a:avLst/>
              <a:gdLst>
                <a:gd name="T0" fmla="*/ 206 w 242"/>
                <a:gd name="T1" fmla="*/ 2 h 318"/>
                <a:gd name="T2" fmla="*/ 166 w 242"/>
                <a:gd name="T3" fmla="*/ 178 h 318"/>
                <a:gd name="T4" fmla="*/ 128 w 242"/>
                <a:gd name="T5" fmla="*/ 174 h 318"/>
                <a:gd name="T6" fmla="*/ 152 w 242"/>
                <a:gd name="T7" fmla="*/ 142 h 318"/>
                <a:gd name="T8" fmla="*/ 146 w 242"/>
                <a:gd name="T9" fmla="*/ 110 h 318"/>
                <a:gd name="T10" fmla="*/ 118 w 242"/>
                <a:gd name="T11" fmla="*/ 70 h 318"/>
                <a:gd name="T12" fmla="*/ 78 w 242"/>
                <a:gd name="T13" fmla="*/ 74 h 318"/>
                <a:gd name="T14" fmla="*/ 58 w 242"/>
                <a:gd name="T15" fmla="*/ 120 h 318"/>
                <a:gd name="T16" fmla="*/ 54 w 242"/>
                <a:gd name="T17" fmla="*/ 146 h 318"/>
                <a:gd name="T18" fmla="*/ 74 w 242"/>
                <a:gd name="T19" fmla="*/ 182 h 318"/>
                <a:gd name="T20" fmla="*/ 16 w 242"/>
                <a:gd name="T21" fmla="*/ 206 h 318"/>
                <a:gd name="T22" fmla="*/ 6 w 242"/>
                <a:gd name="T23" fmla="*/ 318 h 318"/>
                <a:gd name="T24" fmla="*/ 24 w 242"/>
                <a:gd name="T25" fmla="*/ 220 h 318"/>
                <a:gd name="T26" fmla="*/ 82 w 242"/>
                <a:gd name="T27" fmla="*/ 202 h 318"/>
                <a:gd name="T28" fmla="*/ 122 w 242"/>
                <a:gd name="T29" fmla="*/ 202 h 318"/>
                <a:gd name="T30" fmla="*/ 162 w 242"/>
                <a:gd name="T31" fmla="*/ 196 h 318"/>
                <a:gd name="T32" fmla="*/ 210 w 242"/>
                <a:gd name="T33" fmla="*/ 14 h 318"/>
                <a:gd name="T34" fmla="*/ 228 w 242"/>
                <a:gd name="T35" fmla="*/ 14 h 318"/>
                <a:gd name="T36" fmla="*/ 212 w 242"/>
                <a:gd name="T37" fmla="*/ 22 h 318"/>
                <a:gd name="T38" fmla="*/ 218 w 242"/>
                <a:gd name="T39" fmla="*/ 40 h 318"/>
                <a:gd name="T40" fmla="*/ 216 w 242"/>
                <a:gd name="T41" fmla="*/ 42 h 318"/>
                <a:gd name="T42" fmla="*/ 208 w 242"/>
                <a:gd name="T43" fmla="*/ 116 h 318"/>
                <a:gd name="T44" fmla="*/ 206 w 242"/>
                <a:gd name="T45" fmla="*/ 174 h 318"/>
                <a:gd name="T46" fmla="*/ 180 w 242"/>
                <a:gd name="T47" fmla="*/ 236 h 318"/>
                <a:gd name="T48" fmla="*/ 176 w 242"/>
                <a:gd name="T49" fmla="*/ 240 h 318"/>
                <a:gd name="T50" fmla="*/ 150 w 242"/>
                <a:gd name="T51" fmla="*/ 236 h 318"/>
                <a:gd name="T52" fmla="*/ 136 w 242"/>
                <a:gd name="T53" fmla="*/ 232 h 318"/>
                <a:gd name="T54" fmla="*/ 160 w 242"/>
                <a:gd name="T55" fmla="*/ 260 h 318"/>
                <a:gd name="T56" fmla="*/ 170 w 242"/>
                <a:gd name="T57" fmla="*/ 312 h 318"/>
                <a:gd name="T58" fmla="*/ 176 w 242"/>
                <a:gd name="T59" fmla="*/ 318 h 318"/>
                <a:gd name="T60" fmla="*/ 186 w 242"/>
                <a:gd name="T61" fmla="*/ 248 h 318"/>
                <a:gd name="T62" fmla="*/ 208 w 242"/>
                <a:gd name="T63" fmla="*/ 212 h 318"/>
                <a:gd name="T64" fmla="*/ 220 w 242"/>
                <a:gd name="T65" fmla="*/ 116 h 318"/>
                <a:gd name="T66" fmla="*/ 238 w 242"/>
                <a:gd name="T67" fmla="*/ 28 h 318"/>
                <a:gd name="T68" fmla="*/ 240 w 242"/>
                <a:gd name="T69" fmla="*/ 26 h 318"/>
                <a:gd name="T70" fmla="*/ 230 w 242"/>
                <a:gd name="T71" fmla="*/ 4 h 318"/>
                <a:gd name="T72" fmla="*/ 88 w 242"/>
                <a:gd name="T73" fmla="*/ 172 h 318"/>
                <a:gd name="T74" fmla="*/ 72 w 242"/>
                <a:gd name="T75" fmla="*/ 146 h 318"/>
                <a:gd name="T76" fmla="*/ 64 w 242"/>
                <a:gd name="T77" fmla="*/ 136 h 318"/>
                <a:gd name="T78" fmla="*/ 66 w 242"/>
                <a:gd name="T79" fmla="*/ 128 h 318"/>
                <a:gd name="T80" fmla="*/ 70 w 242"/>
                <a:gd name="T81" fmla="*/ 126 h 318"/>
                <a:gd name="T82" fmla="*/ 70 w 242"/>
                <a:gd name="T83" fmla="*/ 124 h 318"/>
                <a:gd name="T84" fmla="*/ 74 w 242"/>
                <a:gd name="T85" fmla="*/ 98 h 318"/>
                <a:gd name="T86" fmla="*/ 102 w 242"/>
                <a:gd name="T87" fmla="*/ 78 h 318"/>
                <a:gd name="T88" fmla="*/ 132 w 242"/>
                <a:gd name="T89" fmla="*/ 104 h 318"/>
                <a:gd name="T90" fmla="*/ 134 w 242"/>
                <a:gd name="T91" fmla="*/ 124 h 318"/>
                <a:gd name="T92" fmla="*/ 134 w 242"/>
                <a:gd name="T93" fmla="*/ 126 h 318"/>
                <a:gd name="T94" fmla="*/ 138 w 242"/>
                <a:gd name="T95" fmla="*/ 128 h 318"/>
                <a:gd name="T96" fmla="*/ 140 w 242"/>
                <a:gd name="T97" fmla="*/ 140 h 318"/>
                <a:gd name="T98" fmla="*/ 128 w 242"/>
                <a:gd name="T99" fmla="*/ 158 h 318"/>
                <a:gd name="T100" fmla="*/ 118 w 242"/>
                <a:gd name="T101" fmla="*/ 170 h 318"/>
                <a:gd name="T102" fmla="*/ 118 w 242"/>
                <a:gd name="T103" fmla="*/ 186 h 318"/>
                <a:gd name="T104" fmla="*/ 114 w 242"/>
                <a:gd name="T105" fmla="*/ 19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2" h="318">
                  <a:moveTo>
                    <a:pt x="230" y="4"/>
                  </a:moveTo>
                  <a:lnTo>
                    <a:pt x="218" y="0"/>
                  </a:lnTo>
                  <a:lnTo>
                    <a:pt x="218" y="0"/>
                  </a:lnTo>
                  <a:lnTo>
                    <a:pt x="212" y="0"/>
                  </a:lnTo>
                  <a:lnTo>
                    <a:pt x="206" y="2"/>
                  </a:lnTo>
                  <a:lnTo>
                    <a:pt x="206" y="2"/>
                  </a:lnTo>
                  <a:lnTo>
                    <a:pt x="202" y="6"/>
                  </a:lnTo>
                  <a:lnTo>
                    <a:pt x="200" y="12"/>
                  </a:lnTo>
                  <a:lnTo>
                    <a:pt x="184" y="98"/>
                  </a:lnTo>
                  <a:lnTo>
                    <a:pt x="168" y="174"/>
                  </a:lnTo>
                  <a:lnTo>
                    <a:pt x="168" y="174"/>
                  </a:lnTo>
                  <a:lnTo>
                    <a:pt x="166" y="178"/>
                  </a:lnTo>
                  <a:lnTo>
                    <a:pt x="162" y="182"/>
                  </a:lnTo>
                  <a:lnTo>
                    <a:pt x="156" y="186"/>
                  </a:lnTo>
                  <a:lnTo>
                    <a:pt x="150" y="186"/>
                  </a:lnTo>
                  <a:lnTo>
                    <a:pt x="130" y="182"/>
                  </a:lnTo>
                  <a:lnTo>
                    <a:pt x="128" y="174"/>
                  </a:lnTo>
                  <a:lnTo>
                    <a:pt x="128" y="174"/>
                  </a:lnTo>
                  <a:lnTo>
                    <a:pt x="138" y="164"/>
                  </a:lnTo>
                  <a:lnTo>
                    <a:pt x="144" y="152"/>
                  </a:lnTo>
                  <a:lnTo>
                    <a:pt x="144" y="152"/>
                  </a:lnTo>
                  <a:lnTo>
                    <a:pt x="146" y="150"/>
                  </a:lnTo>
                  <a:lnTo>
                    <a:pt x="150" y="146"/>
                  </a:lnTo>
                  <a:lnTo>
                    <a:pt x="152" y="142"/>
                  </a:lnTo>
                  <a:lnTo>
                    <a:pt x="152" y="136"/>
                  </a:lnTo>
                  <a:lnTo>
                    <a:pt x="152" y="136"/>
                  </a:lnTo>
                  <a:lnTo>
                    <a:pt x="150" y="126"/>
                  </a:lnTo>
                  <a:lnTo>
                    <a:pt x="146" y="120"/>
                  </a:lnTo>
                  <a:lnTo>
                    <a:pt x="146" y="120"/>
                  </a:lnTo>
                  <a:lnTo>
                    <a:pt x="146" y="110"/>
                  </a:lnTo>
                  <a:lnTo>
                    <a:pt x="142" y="100"/>
                  </a:lnTo>
                  <a:lnTo>
                    <a:pt x="142" y="100"/>
                  </a:lnTo>
                  <a:lnTo>
                    <a:pt x="138" y="90"/>
                  </a:lnTo>
                  <a:lnTo>
                    <a:pt x="132" y="80"/>
                  </a:lnTo>
                  <a:lnTo>
                    <a:pt x="126" y="74"/>
                  </a:lnTo>
                  <a:lnTo>
                    <a:pt x="118" y="70"/>
                  </a:lnTo>
                  <a:lnTo>
                    <a:pt x="112" y="68"/>
                  </a:lnTo>
                  <a:lnTo>
                    <a:pt x="102" y="66"/>
                  </a:lnTo>
                  <a:lnTo>
                    <a:pt x="102" y="66"/>
                  </a:lnTo>
                  <a:lnTo>
                    <a:pt x="94" y="68"/>
                  </a:lnTo>
                  <a:lnTo>
                    <a:pt x="86" y="70"/>
                  </a:lnTo>
                  <a:lnTo>
                    <a:pt x="78" y="74"/>
                  </a:lnTo>
                  <a:lnTo>
                    <a:pt x="74" y="80"/>
                  </a:lnTo>
                  <a:lnTo>
                    <a:pt x="66" y="90"/>
                  </a:lnTo>
                  <a:lnTo>
                    <a:pt x="62" y="100"/>
                  </a:lnTo>
                  <a:lnTo>
                    <a:pt x="62" y="100"/>
                  </a:lnTo>
                  <a:lnTo>
                    <a:pt x="60" y="110"/>
                  </a:lnTo>
                  <a:lnTo>
                    <a:pt x="58" y="120"/>
                  </a:lnTo>
                  <a:lnTo>
                    <a:pt x="58" y="120"/>
                  </a:lnTo>
                  <a:lnTo>
                    <a:pt x="54" y="126"/>
                  </a:lnTo>
                  <a:lnTo>
                    <a:pt x="52" y="136"/>
                  </a:lnTo>
                  <a:lnTo>
                    <a:pt x="52" y="136"/>
                  </a:lnTo>
                  <a:lnTo>
                    <a:pt x="52" y="142"/>
                  </a:lnTo>
                  <a:lnTo>
                    <a:pt x="54" y="146"/>
                  </a:lnTo>
                  <a:lnTo>
                    <a:pt x="58" y="150"/>
                  </a:lnTo>
                  <a:lnTo>
                    <a:pt x="62" y="152"/>
                  </a:lnTo>
                  <a:lnTo>
                    <a:pt x="62" y="152"/>
                  </a:lnTo>
                  <a:lnTo>
                    <a:pt x="66" y="164"/>
                  </a:lnTo>
                  <a:lnTo>
                    <a:pt x="76" y="174"/>
                  </a:lnTo>
                  <a:lnTo>
                    <a:pt x="74" y="182"/>
                  </a:lnTo>
                  <a:lnTo>
                    <a:pt x="38" y="190"/>
                  </a:lnTo>
                  <a:lnTo>
                    <a:pt x="38" y="190"/>
                  </a:lnTo>
                  <a:lnTo>
                    <a:pt x="32" y="192"/>
                  </a:lnTo>
                  <a:lnTo>
                    <a:pt x="24" y="196"/>
                  </a:lnTo>
                  <a:lnTo>
                    <a:pt x="24" y="196"/>
                  </a:lnTo>
                  <a:lnTo>
                    <a:pt x="16" y="206"/>
                  </a:lnTo>
                  <a:lnTo>
                    <a:pt x="12" y="218"/>
                  </a:lnTo>
                  <a:lnTo>
                    <a:pt x="0" y="312"/>
                  </a:lnTo>
                  <a:lnTo>
                    <a:pt x="0" y="312"/>
                  </a:lnTo>
                  <a:lnTo>
                    <a:pt x="2" y="316"/>
                  </a:lnTo>
                  <a:lnTo>
                    <a:pt x="6" y="318"/>
                  </a:lnTo>
                  <a:lnTo>
                    <a:pt x="6" y="318"/>
                  </a:lnTo>
                  <a:lnTo>
                    <a:pt x="6" y="318"/>
                  </a:lnTo>
                  <a:lnTo>
                    <a:pt x="6" y="318"/>
                  </a:lnTo>
                  <a:lnTo>
                    <a:pt x="10" y="316"/>
                  </a:lnTo>
                  <a:lnTo>
                    <a:pt x="12" y="312"/>
                  </a:lnTo>
                  <a:lnTo>
                    <a:pt x="24" y="220"/>
                  </a:lnTo>
                  <a:lnTo>
                    <a:pt x="24" y="220"/>
                  </a:lnTo>
                  <a:lnTo>
                    <a:pt x="26" y="212"/>
                  </a:lnTo>
                  <a:lnTo>
                    <a:pt x="32" y="206"/>
                  </a:lnTo>
                  <a:lnTo>
                    <a:pt x="32" y="206"/>
                  </a:lnTo>
                  <a:lnTo>
                    <a:pt x="40" y="200"/>
                  </a:lnTo>
                  <a:lnTo>
                    <a:pt x="74" y="194"/>
                  </a:lnTo>
                  <a:lnTo>
                    <a:pt x="82" y="202"/>
                  </a:lnTo>
                  <a:lnTo>
                    <a:pt x="82" y="202"/>
                  </a:lnTo>
                  <a:lnTo>
                    <a:pt x="92" y="208"/>
                  </a:lnTo>
                  <a:lnTo>
                    <a:pt x="102" y="210"/>
                  </a:lnTo>
                  <a:lnTo>
                    <a:pt x="102" y="210"/>
                  </a:lnTo>
                  <a:lnTo>
                    <a:pt x="112" y="208"/>
                  </a:lnTo>
                  <a:lnTo>
                    <a:pt x="122" y="202"/>
                  </a:lnTo>
                  <a:lnTo>
                    <a:pt x="132" y="194"/>
                  </a:lnTo>
                  <a:lnTo>
                    <a:pt x="148" y="196"/>
                  </a:lnTo>
                  <a:lnTo>
                    <a:pt x="148" y="196"/>
                  </a:lnTo>
                  <a:lnTo>
                    <a:pt x="152" y="198"/>
                  </a:lnTo>
                  <a:lnTo>
                    <a:pt x="152" y="198"/>
                  </a:lnTo>
                  <a:lnTo>
                    <a:pt x="162" y="196"/>
                  </a:lnTo>
                  <a:lnTo>
                    <a:pt x="170" y="192"/>
                  </a:lnTo>
                  <a:lnTo>
                    <a:pt x="176" y="184"/>
                  </a:lnTo>
                  <a:lnTo>
                    <a:pt x="180" y="176"/>
                  </a:lnTo>
                  <a:lnTo>
                    <a:pt x="196" y="100"/>
                  </a:lnTo>
                  <a:lnTo>
                    <a:pt x="208" y="32"/>
                  </a:lnTo>
                  <a:lnTo>
                    <a:pt x="210" y="14"/>
                  </a:lnTo>
                  <a:lnTo>
                    <a:pt x="210" y="14"/>
                  </a:lnTo>
                  <a:lnTo>
                    <a:pt x="212" y="12"/>
                  </a:lnTo>
                  <a:lnTo>
                    <a:pt x="212" y="12"/>
                  </a:lnTo>
                  <a:lnTo>
                    <a:pt x="214" y="12"/>
                  </a:lnTo>
                  <a:lnTo>
                    <a:pt x="228" y="14"/>
                  </a:lnTo>
                  <a:lnTo>
                    <a:pt x="228" y="14"/>
                  </a:lnTo>
                  <a:lnTo>
                    <a:pt x="230" y="16"/>
                  </a:lnTo>
                  <a:lnTo>
                    <a:pt x="230" y="18"/>
                  </a:lnTo>
                  <a:lnTo>
                    <a:pt x="220" y="16"/>
                  </a:lnTo>
                  <a:lnTo>
                    <a:pt x="220" y="16"/>
                  </a:lnTo>
                  <a:lnTo>
                    <a:pt x="216" y="18"/>
                  </a:lnTo>
                  <a:lnTo>
                    <a:pt x="212" y="22"/>
                  </a:lnTo>
                  <a:lnTo>
                    <a:pt x="212" y="22"/>
                  </a:lnTo>
                  <a:lnTo>
                    <a:pt x="214" y="26"/>
                  </a:lnTo>
                  <a:lnTo>
                    <a:pt x="218" y="28"/>
                  </a:lnTo>
                  <a:lnTo>
                    <a:pt x="224" y="30"/>
                  </a:lnTo>
                  <a:lnTo>
                    <a:pt x="218" y="40"/>
                  </a:lnTo>
                  <a:lnTo>
                    <a:pt x="218" y="40"/>
                  </a:lnTo>
                  <a:lnTo>
                    <a:pt x="216" y="40"/>
                  </a:lnTo>
                  <a:lnTo>
                    <a:pt x="216" y="40"/>
                  </a:lnTo>
                  <a:lnTo>
                    <a:pt x="216" y="42"/>
                  </a:lnTo>
                  <a:lnTo>
                    <a:pt x="216" y="42"/>
                  </a:lnTo>
                  <a:lnTo>
                    <a:pt x="216" y="42"/>
                  </a:lnTo>
                  <a:lnTo>
                    <a:pt x="216" y="42"/>
                  </a:lnTo>
                  <a:lnTo>
                    <a:pt x="216" y="44"/>
                  </a:lnTo>
                  <a:lnTo>
                    <a:pt x="216" y="44"/>
                  </a:lnTo>
                  <a:lnTo>
                    <a:pt x="216" y="60"/>
                  </a:lnTo>
                  <a:lnTo>
                    <a:pt x="216" y="76"/>
                  </a:lnTo>
                  <a:lnTo>
                    <a:pt x="212" y="100"/>
                  </a:lnTo>
                  <a:lnTo>
                    <a:pt x="208" y="116"/>
                  </a:lnTo>
                  <a:lnTo>
                    <a:pt x="206" y="122"/>
                  </a:lnTo>
                  <a:lnTo>
                    <a:pt x="206" y="122"/>
                  </a:lnTo>
                  <a:lnTo>
                    <a:pt x="204" y="124"/>
                  </a:lnTo>
                  <a:lnTo>
                    <a:pt x="204" y="124"/>
                  </a:lnTo>
                  <a:lnTo>
                    <a:pt x="206" y="152"/>
                  </a:lnTo>
                  <a:lnTo>
                    <a:pt x="206" y="174"/>
                  </a:lnTo>
                  <a:lnTo>
                    <a:pt x="202" y="192"/>
                  </a:lnTo>
                  <a:lnTo>
                    <a:pt x="196" y="208"/>
                  </a:lnTo>
                  <a:lnTo>
                    <a:pt x="190" y="220"/>
                  </a:lnTo>
                  <a:lnTo>
                    <a:pt x="186" y="230"/>
                  </a:lnTo>
                  <a:lnTo>
                    <a:pt x="180" y="236"/>
                  </a:lnTo>
                  <a:lnTo>
                    <a:pt x="180" y="236"/>
                  </a:lnTo>
                  <a:lnTo>
                    <a:pt x="180" y="236"/>
                  </a:lnTo>
                  <a:lnTo>
                    <a:pt x="180" y="236"/>
                  </a:lnTo>
                  <a:lnTo>
                    <a:pt x="180" y="236"/>
                  </a:lnTo>
                  <a:lnTo>
                    <a:pt x="180" y="236"/>
                  </a:lnTo>
                  <a:lnTo>
                    <a:pt x="176" y="240"/>
                  </a:lnTo>
                  <a:lnTo>
                    <a:pt x="176" y="240"/>
                  </a:lnTo>
                  <a:lnTo>
                    <a:pt x="172" y="248"/>
                  </a:lnTo>
                  <a:lnTo>
                    <a:pt x="172" y="248"/>
                  </a:lnTo>
                  <a:lnTo>
                    <a:pt x="166" y="248"/>
                  </a:lnTo>
                  <a:lnTo>
                    <a:pt x="162" y="248"/>
                  </a:lnTo>
                  <a:lnTo>
                    <a:pt x="154" y="242"/>
                  </a:lnTo>
                  <a:lnTo>
                    <a:pt x="150" y="236"/>
                  </a:lnTo>
                  <a:lnTo>
                    <a:pt x="148" y="232"/>
                  </a:lnTo>
                  <a:lnTo>
                    <a:pt x="148" y="232"/>
                  </a:lnTo>
                  <a:lnTo>
                    <a:pt x="144" y="230"/>
                  </a:lnTo>
                  <a:lnTo>
                    <a:pt x="140" y="230"/>
                  </a:lnTo>
                  <a:lnTo>
                    <a:pt x="140" y="230"/>
                  </a:lnTo>
                  <a:lnTo>
                    <a:pt x="136" y="232"/>
                  </a:lnTo>
                  <a:lnTo>
                    <a:pt x="136" y="236"/>
                  </a:lnTo>
                  <a:lnTo>
                    <a:pt x="136" y="236"/>
                  </a:lnTo>
                  <a:lnTo>
                    <a:pt x="140" y="244"/>
                  </a:lnTo>
                  <a:lnTo>
                    <a:pt x="146" y="252"/>
                  </a:lnTo>
                  <a:lnTo>
                    <a:pt x="156" y="258"/>
                  </a:lnTo>
                  <a:lnTo>
                    <a:pt x="160" y="260"/>
                  </a:lnTo>
                  <a:lnTo>
                    <a:pt x="166" y="260"/>
                  </a:lnTo>
                  <a:lnTo>
                    <a:pt x="166" y="260"/>
                  </a:lnTo>
                  <a:lnTo>
                    <a:pt x="168" y="260"/>
                  </a:lnTo>
                  <a:lnTo>
                    <a:pt x="168" y="260"/>
                  </a:lnTo>
                  <a:lnTo>
                    <a:pt x="166" y="270"/>
                  </a:lnTo>
                  <a:lnTo>
                    <a:pt x="170" y="312"/>
                  </a:lnTo>
                  <a:lnTo>
                    <a:pt x="170" y="312"/>
                  </a:lnTo>
                  <a:lnTo>
                    <a:pt x="172" y="316"/>
                  </a:lnTo>
                  <a:lnTo>
                    <a:pt x="176" y="318"/>
                  </a:lnTo>
                  <a:lnTo>
                    <a:pt x="176" y="318"/>
                  </a:lnTo>
                  <a:lnTo>
                    <a:pt x="176" y="318"/>
                  </a:lnTo>
                  <a:lnTo>
                    <a:pt x="176" y="318"/>
                  </a:lnTo>
                  <a:lnTo>
                    <a:pt x="180" y="316"/>
                  </a:lnTo>
                  <a:lnTo>
                    <a:pt x="182" y="312"/>
                  </a:lnTo>
                  <a:lnTo>
                    <a:pt x="178" y="268"/>
                  </a:lnTo>
                  <a:lnTo>
                    <a:pt x="178" y="268"/>
                  </a:lnTo>
                  <a:lnTo>
                    <a:pt x="180" y="258"/>
                  </a:lnTo>
                  <a:lnTo>
                    <a:pt x="186" y="248"/>
                  </a:lnTo>
                  <a:lnTo>
                    <a:pt x="186" y="248"/>
                  </a:lnTo>
                  <a:lnTo>
                    <a:pt x="188" y="244"/>
                  </a:lnTo>
                  <a:lnTo>
                    <a:pt x="188" y="244"/>
                  </a:lnTo>
                  <a:lnTo>
                    <a:pt x="196" y="234"/>
                  </a:lnTo>
                  <a:lnTo>
                    <a:pt x="202" y="224"/>
                  </a:lnTo>
                  <a:lnTo>
                    <a:pt x="208" y="212"/>
                  </a:lnTo>
                  <a:lnTo>
                    <a:pt x="212" y="196"/>
                  </a:lnTo>
                  <a:lnTo>
                    <a:pt x="216" y="176"/>
                  </a:lnTo>
                  <a:lnTo>
                    <a:pt x="218" y="152"/>
                  </a:lnTo>
                  <a:lnTo>
                    <a:pt x="216" y="124"/>
                  </a:lnTo>
                  <a:lnTo>
                    <a:pt x="216" y="124"/>
                  </a:lnTo>
                  <a:lnTo>
                    <a:pt x="220" y="116"/>
                  </a:lnTo>
                  <a:lnTo>
                    <a:pt x="224" y="98"/>
                  </a:lnTo>
                  <a:lnTo>
                    <a:pt x="228" y="74"/>
                  </a:lnTo>
                  <a:lnTo>
                    <a:pt x="228" y="44"/>
                  </a:lnTo>
                  <a:lnTo>
                    <a:pt x="238" y="28"/>
                  </a:lnTo>
                  <a:lnTo>
                    <a:pt x="238" y="28"/>
                  </a:lnTo>
                  <a:lnTo>
                    <a:pt x="238" y="28"/>
                  </a:lnTo>
                  <a:lnTo>
                    <a:pt x="238" y="28"/>
                  </a:lnTo>
                  <a:lnTo>
                    <a:pt x="240" y="26"/>
                  </a:lnTo>
                  <a:lnTo>
                    <a:pt x="240" y="26"/>
                  </a:lnTo>
                  <a:lnTo>
                    <a:pt x="240" y="26"/>
                  </a:lnTo>
                  <a:lnTo>
                    <a:pt x="240" y="26"/>
                  </a:lnTo>
                  <a:lnTo>
                    <a:pt x="240" y="26"/>
                  </a:lnTo>
                  <a:lnTo>
                    <a:pt x="242" y="18"/>
                  </a:lnTo>
                  <a:lnTo>
                    <a:pt x="242" y="18"/>
                  </a:lnTo>
                  <a:lnTo>
                    <a:pt x="240" y="12"/>
                  </a:lnTo>
                  <a:lnTo>
                    <a:pt x="238" y="8"/>
                  </a:lnTo>
                  <a:lnTo>
                    <a:pt x="236" y="6"/>
                  </a:lnTo>
                  <a:lnTo>
                    <a:pt x="230" y="4"/>
                  </a:lnTo>
                  <a:lnTo>
                    <a:pt x="230" y="4"/>
                  </a:lnTo>
                  <a:close/>
                  <a:moveTo>
                    <a:pt x="90" y="194"/>
                  </a:moveTo>
                  <a:lnTo>
                    <a:pt x="84" y="188"/>
                  </a:lnTo>
                  <a:lnTo>
                    <a:pt x="84" y="188"/>
                  </a:lnTo>
                  <a:lnTo>
                    <a:pt x="86" y="184"/>
                  </a:lnTo>
                  <a:lnTo>
                    <a:pt x="88" y="172"/>
                  </a:lnTo>
                  <a:lnTo>
                    <a:pt x="88" y="172"/>
                  </a:lnTo>
                  <a:lnTo>
                    <a:pt x="86" y="170"/>
                  </a:lnTo>
                  <a:lnTo>
                    <a:pt x="86" y="168"/>
                  </a:lnTo>
                  <a:lnTo>
                    <a:pt x="86" y="168"/>
                  </a:lnTo>
                  <a:lnTo>
                    <a:pt x="76" y="158"/>
                  </a:lnTo>
                  <a:lnTo>
                    <a:pt x="72" y="146"/>
                  </a:lnTo>
                  <a:lnTo>
                    <a:pt x="72" y="146"/>
                  </a:lnTo>
                  <a:lnTo>
                    <a:pt x="70" y="144"/>
                  </a:lnTo>
                  <a:lnTo>
                    <a:pt x="66" y="142"/>
                  </a:lnTo>
                  <a:lnTo>
                    <a:pt x="66" y="142"/>
                  </a:lnTo>
                  <a:lnTo>
                    <a:pt x="64" y="140"/>
                  </a:lnTo>
                  <a:lnTo>
                    <a:pt x="64" y="136"/>
                  </a:lnTo>
                  <a:lnTo>
                    <a:pt x="64" y="136"/>
                  </a:lnTo>
                  <a:lnTo>
                    <a:pt x="64" y="130"/>
                  </a:lnTo>
                  <a:lnTo>
                    <a:pt x="66" y="128"/>
                  </a:lnTo>
                  <a:lnTo>
                    <a:pt x="66" y="128"/>
                  </a:lnTo>
                  <a:lnTo>
                    <a:pt x="66" y="128"/>
                  </a:lnTo>
                  <a:lnTo>
                    <a:pt x="66" y="128"/>
                  </a:lnTo>
                  <a:lnTo>
                    <a:pt x="68" y="128"/>
                  </a:lnTo>
                  <a:lnTo>
                    <a:pt x="68" y="128"/>
                  </a:lnTo>
                  <a:lnTo>
                    <a:pt x="68" y="128"/>
                  </a:lnTo>
                  <a:lnTo>
                    <a:pt x="68" y="128"/>
                  </a:lnTo>
                  <a:lnTo>
                    <a:pt x="70" y="126"/>
                  </a:lnTo>
                  <a:lnTo>
                    <a:pt x="70" y="126"/>
                  </a:lnTo>
                  <a:lnTo>
                    <a:pt x="70" y="126"/>
                  </a:lnTo>
                  <a:lnTo>
                    <a:pt x="70" y="126"/>
                  </a:lnTo>
                  <a:lnTo>
                    <a:pt x="70" y="124"/>
                  </a:lnTo>
                  <a:lnTo>
                    <a:pt x="70" y="124"/>
                  </a:lnTo>
                  <a:lnTo>
                    <a:pt x="70" y="124"/>
                  </a:lnTo>
                  <a:lnTo>
                    <a:pt x="70" y="124"/>
                  </a:lnTo>
                  <a:lnTo>
                    <a:pt x="70" y="122"/>
                  </a:lnTo>
                  <a:lnTo>
                    <a:pt x="70" y="122"/>
                  </a:lnTo>
                  <a:lnTo>
                    <a:pt x="70" y="116"/>
                  </a:lnTo>
                  <a:lnTo>
                    <a:pt x="72" y="102"/>
                  </a:lnTo>
                  <a:lnTo>
                    <a:pt x="72" y="102"/>
                  </a:lnTo>
                  <a:lnTo>
                    <a:pt x="74" y="98"/>
                  </a:lnTo>
                  <a:lnTo>
                    <a:pt x="78" y="90"/>
                  </a:lnTo>
                  <a:lnTo>
                    <a:pt x="82" y="86"/>
                  </a:lnTo>
                  <a:lnTo>
                    <a:pt x="88" y="82"/>
                  </a:lnTo>
                  <a:lnTo>
                    <a:pt x="94" y="80"/>
                  </a:lnTo>
                  <a:lnTo>
                    <a:pt x="102" y="78"/>
                  </a:lnTo>
                  <a:lnTo>
                    <a:pt x="102" y="78"/>
                  </a:lnTo>
                  <a:lnTo>
                    <a:pt x="110" y="80"/>
                  </a:lnTo>
                  <a:lnTo>
                    <a:pt x="116" y="82"/>
                  </a:lnTo>
                  <a:lnTo>
                    <a:pt x="122" y="86"/>
                  </a:lnTo>
                  <a:lnTo>
                    <a:pt x="126" y="90"/>
                  </a:lnTo>
                  <a:lnTo>
                    <a:pt x="130" y="98"/>
                  </a:lnTo>
                  <a:lnTo>
                    <a:pt x="132" y="104"/>
                  </a:lnTo>
                  <a:lnTo>
                    <a:pt x="132" y="104"/>
                  </a:lnTo>
                  <a:lnTo>
                    <a:pt x="134" y="116"/>
                  </a:lnTo>
                  <a:lnTo>
                    <a:pt x="134" y="122"/>
                  </a:lnTo>
                  <a:lnTo>
                    <a:pt x="134" y="122"/>
                  </a:lnTo>
                  <a:lnTo>
                    <a:pt x="134" y="124"/>
                  </a:lnTo>
                  <a:lnTo>
                    <a:pt x="134" y="124"/>
                  </a:lnTo>
                  <a:lnTo>
                    <a:pt x="134" y="124"/>
                  </a:lnTo>
                  <a:lnTo>
                    <a:pt x="134" y="124"/>
                  </a:lnTo>
                  <a:lnTo>
                    <a:pt x="134" y="126"/>
                  </a:lnTo>
                  <a:lnTo>
                    <a:pt x="134" y="126"/>
                  </a:lnTo>
                  <a:lnTo>
                    <a:pt x="134" y="126"/>
                  </a:lnTo>
                  <a:lnTo>
                    <a:pt x="134" y="126"/>
                  </a:lnTo>
                  <a:lnTo>
                    <a:pt x="136" y="128"/>
                  </a:lnTo>
                  <a:lnTo>
                    <a:pt x="136" y="128"/>
                  </a:lnTo>
                  <a:lnTo>
                    <a:pt x="136" y="128"/>
                  </a:lnTo>
                  <a:lnTo>
                    <a:pt x="136" y="128"/>
                  </a:lnTo>
                  <a:lnTo>
                    <a:pt x="138" y="128"/>
                  </a:lnTo>
                  <a:lnTo>
                    <a:pt x="138" y="128"/>
                  </a:lnTo>
                  <a:lnTo>
                    <a:pt x="138" y="128"/>
                  </a:lnTo>
                  <a:lnTo>
                    <a:pt x="138" y="128"/>
                  </a:lnTo>
                  <a:lnTo>
                    <a:pt x="140" y="130"/>
                  </a:lnTo>
                  <a:lnTo>
                    <a:pt x="140" y="136"/>
                  </a:lnTo>
                  <a:lnTo>
                    <a:pt x="140" y="136"/>
                  </a:lnTo>
                  <a:lnTo>
                    <a:pt x="140" y="140"/>
                  </a:lnTo>
                  <a:lnTo>
                    <a:pt x="138" y="142"/>
                  </a:lnTo>
                  <a:lnTo>
                    <a:pt x="138" y="142"/>
                  </a:lnTo>
                  <a:lnTo>
                    <a:pt x="134" y="144"/>
                  </a:lnTo>
                  <a:lnTo>
                    <a:pt x="132" y="146"/>
                  </a:lnTo>
                  <a:lnTo>
                    <a:pt x="132" y="146"/>
                  </a:lnTo>
                  <a:lnTo>
                    <a:pt x="128" y="158"/>
                  </a:lnTo>
                  <a:lnTo>
                    <a:pt x="120" y="168"/>
                  </a:lnTo>
                  <a:lnTo>
                    <a:pt x="120" y="168"/>
                  </a:lnTo>
                  <a:lnTo>
                    <a:pt x="118" y="168"/>
                  </a:lnTo>
                  <a:lnTo>
                    <a:pt x="118" y="168"/>
                  </a:lnTo>
                  <a:lnTo>
                    <a:pt x="118" y="170"/>
                  </a:lnTo>
                  <a:lnTo>
                    <a:pt x="118" y="170"/>
                  </a:lnTo>
                  <a:lnTo>
                    <a:pt x="118" y="170"/>
                  </a:lnTo>
                  <a:lnTo>
                    <a:pt x="118" y="170"/>
                  </a:lnTo>
                  <a:lnTo>
                    <a:pt x="116" y="172"/>
                  </a:lnTo>
                  <a:lnTo>
                    <a:pt x="118" y="184"/>
                  </a:lnTo>
                  <a:lnTo>
                    <a:pt x="118" y="184"/>
                  </a:lnTo>
                  <a:lnTo>
                    <a:pt x="118" y="186"/>
                  </a:lnTo>
                  <a:lnTo>
                    <a:pt x="118" y="186"/>
                  </a:lnTo>
                  <a:lnTo>
                    <a:pt x="118" y="186"/>
                  </a:lnTo>
                  <a:lnTo>
                    <a:pt x="118" y="186"/>
                  </a:lnTo>
                  <a:lnTo>
                    <a:pt x="120" y="188"/>
                  </a:lnTo>
                  <a:lnTo>
                    <a:pt x="114" y="194"/>
                  </a:lnTo>
                  <a:lnTo>
                    <a:pt x="114" y="194"/>
                  </a:lnTo>
                  <a:lnTo>
                    <a:pt x="108" y="196"/>
                  </a:lnTo>
                  <a:lnTo>
                    <a:pt x="102" y="198"/>
                  </a:lnTo>
                  <a:lnTo>
                    <a:pt x="96" y="196"/>
                  </a:lnTo>
                  <a:lnTo>
                    <a:pt x="90" y="194"/>
                  </a:lnTo>
                  <a:lnTo>
                    <a:pt x="90" y="1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40">
              <a:extLst>
                <a:ext uri="{FF2B5EF4-FFF2-40B4-BE49-F238E27FC236}">
                  <a16:creationId xmlns:a16="http://schemas.microsoft.com/office/drawing/2014/main" id="{CB8721DC-4AA7-4A40-A8AB-F6A0C0DD180B}"/>
                </a:ext>
              </a:extLst>
            </p:cNvPr>
            <p:cNvSpPr>
              <a:spLocks/>
            </p:cNvSpPr>
            <p:nvPr userDrawn="1"/>
          </p:nvSpPr>
          <p:spPr bwMode="auto">
            <a:xfrm>
              <a:off x="627063" y="3049588"/>
              <a:ext cx="66675" cy="95250"/>
            </a:xfrm>
            <a:custGeom>
              <a:avLst/>
              <a:gdLst>
                <a:gd name="T0" fmla="*/ 8 w 42"/>
                <a:gd name="T1" fmla="*/ 22 h 60"/>
                <a:gd name="T2" fmla="*/ 14 w 42"/>
                <a:gd name="T3" fmla="*/ 18 h 60"/>
                <a:gd name="T4" fmla="*/ 6 w 42"/>
                <a:gd name="T5" fmla="*/ 52 h 60"/>
                <a:gd name="T6" fmla="*/ 6 w 42"/>
                <a:gd name="T7" fmla="*/ 52 h 60"/>
                <a:gd name="T8" fmla="*/ 6 w 42"/>
                <a:gd name="T9" fmla="*/ 56 h 60"/>
                <a:gd name="T10" fmla="*/ 10 w 42"/>
                <a:gd name="T11" fmla="*/ 58 h 60"/>
                <a:gd name="T12" fmla="*/ 10 w 42"/>
                <a:gd name="T13" fmla="*/ 58 h 60"/>
                <a:gd name="T14" fmla="*/ 12 w 42"/>
                <a:gd name="T15" fmla="*/ 60 h 60"/>
                <a:gd name="T16" fmla="*/ 12 w 42"/>
                <a:gd name="T17" fmla="*/ 60 h 60"/>
                <a:gd name="T18" fmla="*/ 16 w 42"/>
                <a:gd name="T19" fmla="*/ 58 h 60"/>
                <a:gd name="T20" fmla="*/ 18 w 42"/>
                <a:gd name="T21" fmla="*/ 54 h 60"/>
                <a:gd name="T22" fmla="*/ 26 w 42"/>
                <a:gd name="T23" fmla="*/ 20 h 60"/>
                <a:gd name="T24" fmla="*/ 30 w 42"/>
                <a:gd name="T25" fmla="*/ 26 h 60"/>
                <a:gd name="T26" fmla="*/ 30 w 42"/>
                <a:gd name="T27" fmla="*/ 26 h 60"/>
                <a:gd name="T28" fmla="*/ 32 w 42"/>
                <a:gd name="T29" fmla="*/ 28 h 60"/>
                <a:gd name="T30" fmla="*/ 36 w 42"/>
                <a:gd name="T31" fmla="*/ 30 h 60"/>
                <a:gd name="T32" fmla="*/ 36 w 42"/>
                <a:gd name="T33" fmla="*/ 30 h 60"/>
                <a:gd name="T34" fmla="*/ 38 w 42"/>
                <a:gd name="T35" fmla="*/ 28 h 60"/>
                <a:gd name="T36" fmla="*/ 38 w 42"/>
                <a:gd name="T37" fmla="*/ 28 h 60"/>
                <a:gd name="T38" fmla="*/ 42 w 42"/>
                <a:gd name="T39" fmla="*/ 24 h 60"/>
                <a:gd name="T40" fmla="*/ 40 w 42"/>
                <a:gd name="T41" fmla="*/ 20 h 60"/>
                <a:gd name="T42" fmla="*/ 28 w 42"/>
                <a:gd name="T43" fmla="*/ 2 h 60"/>
                <a:gd name="T44" fmla="*/ 28 w 42"/>
                <a:gd name="T45" fmla="*/ 2 h 60"/>
                <a:gd name="T46" fmla="*/ 24 w 42"/>
                <a:gd name="T47" fmla="*/ 0 h 60"/>
                <a:gd name="T48" fmla="*/ 20 w 42"/>
                <a:gd name="T49" fmla="*/ 0 h 60"/>
                <a:gd name="T50" fmla="*/ 2 w 42"/>
                <a:gd name="T51" fmla="*/ 12 h 60"/>
                <a:gd name="T52" fmla="*/ 2 w 42"/>
                <a:gd name="T53" fmla="*/ 12 h 60"/>
                <a:gd name="T54" fmla="*/ 0 w 42"/>
                <a:gd name="T55" fmla="*/ 16 h 60"/>
                <a:gd name="T56" fmla="*/ 0 w 42"/>
                <a:gd name="T57" fmla="*/ 20 h 60"/>
                <a:gd name="T58" fmla="*/ 0 w 42"/>
                <a:gd name="T59" fmla="*/ 20 h 60"/>
                <a:gd name="T60" fmla="*/ 4 w 42"/>
                <a:gd name="T61" fmla="*/ 22 h 60"/>
                <a:gd name="T62" fmla="*/ 8 w 42"/>
                <a:gd name="T63" fmla="*/ 22 h 60"/>
                <a:gd name="T64" fmla="*/ 8 w 42"/>
                <a:gd name="T65" fmla="*/ 2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 h="60">
                  <a:moveTo>
                    <a:pt x="8" y="22"/>
                  </a:moveTo>
                  <a:lnTo>
                    <a:pt x="14" y="18"/>
                  </a:lnTo>
                  <a:lnTo>
                    <a:pt x="6" y="52"/>
                  </a:lnTo>
                  <a:lnTo>
                    <a:pt x="6" y="52"/>
                  </a:lnTo>
                  <a:lnTo>
                    <a:pt x="6" y="56"/>
                  </a:lnTo>
                  <a:lnTo>
                    <a:pt x="10" y="58"/>
                  </a:lnTo>
                  <a:lnTo>
                    <a:pt x="10" y="58"/>
                  </a:lnTo>
                  <a:lnTo>
                    <a:pt x="12" y="60"/>
                  </a:lnTo>
                  <a:lnTo>
                    <a:pt x="12" y="60"/>
                  </a:lnTo>
                  <a:lnTo>
                    <a:pt x="16" y="58"/>
                  </a:lnTo>
                  <a:lnTo>
                    <a:pt x="18" y="54"/>
                  </a:lnTo>
                  <a:lnTo>
                    <a:pt x="26" y="20"/>
                  </a:lnTo>
                  <a:lnTo>
                    <a:pt x="30" y="26"/>
                  </a:lnTo>
                  <a:lnTo>
                    <a:pt x="30" y="26"/>
                  </a:lnTo>
                  <a:lnTo>
                    <a:pt x="32" y="28"/>
                  </a:lnTo>
                  <a:lnTo>
                    <a:pt x="36" y="30"/>
                  </a:lnTo>
                  <a:lnTo>
                    <a:pt x="36" y="30"/>
                  </a:lnTo>
                  <a:lnTo>
                    <a:pt x="38" y="28"/>
                  </a:lnTo>
                  <a:lnTo>
                    <a:pt x="38" y="28"/>
                  </a:lnTo>
                  <a:lnTo>
                    <a:pt x="42" y="24"/>
                  </a:lnTo>
                  <a:lnTo>
                    <a:pt x="40" y="20"/>
                  </a:lnTo>
                  <a:lnTo>
                    <a:pt x="28" y="2"/>
                  </a:lnTo>
                  <a:lnTo>
                    <a:pt x="28" y="2"/>
                  </a:lnTo>
                  <a:lnTo>
                    <a:pt x="24" y="0"/>
                  </a:lnTo>
                  <a:lnTo>
                    <a:pt x="20" y="0"/>
                  </a:lnTo>
                  <a:lnTo>
                    <a:pt x="2" y="12"/>
                  </a:lnTo>
                  <a:lnTo>
                    <a:pt x="2" y="12"/>
                  </a:lnTo>
                  <a:lnTo>
                    <a:pt x="0" y="16"/>
                  </a:lnTo>
                  <a:lnTo>
                    <a:pt x="0" y="20"/>
                  </a:lnTo>
                  <a:lnTo>
                    <a:pt x="0" y="20"/>
                  </a:lnTo>
                  <a:lnTo>
                    <a:pt x="4" y="22"/>
                  </a:lnTo>
                  <a:lnTo>
                    <a:pt x="8" y="22"/>
                  </a:lnTo>
                  <a:lnTo>
                    <a:pt x="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1">
              <a:extLst>
                <a:ext uri="{FF2B5EF4-FFF2-40B4-BE49-F238E27FC236}">
                  <a16:creationId xmlns:a16="http://schemas.microsoft.com/office/drawing/2014/main" id="{05FD5DDB-653B-438D-BDE2-8F6B5CF7862A}"/>
                </a:ext>
              </a:extLst>
            </p:cNvPr>
            <p:cNvSpPr>
              <a:spLocks/>
            </p:cNvSpPr>
            <p:nvPr userDrawn="1"/>
          </p:nvSpPr>
          <p:spPr bwMode="auto">
            <a:xfrm>
              <a:off x="328613" y="3408363"/>
              <a:ext cx="66675" cy="66675"/>
            </a:xfrm>
            <a:custGeom>
              <a:avLst/>
              <a:gdLst>
                <a:gd name="T0" fmla="*/ 32 w 42"/>
                <a:gd name="T1" fmla="*/ 4 h 42"/>
                <a:gd name="T2" fmla="*/ 22 w 42"/>
                <a:gd name="T3" fmla="*/ 12 h 42"/>
                <a:gd name="T4" fmla="*/ 14 w 42"/>
                <a:gd name="T5" fmla="*/ 2 h 42"/>
                <a:gd name="T6" fmla="*/ 14 w 42"/>
                <a:gd name="T7" fmla="*/ 2 h 42"/>
                <a:gd name="T8" fmla="*/ 10 w 42"/>
                <a:gd name="T9" fmla="*/ 0 h 42"/>
                <a:gd name="T10" fmla="*/ 6 w 42"/>
                <a:gd name="T11" fmla="*/ 0 h 42"/>
                <a:gd name="T12" fmla="*/ 6 w 42"/>
                <a:gd name="T13" fmla="*/ 0 h 42"/>
                <a:gd name="T14" fmla="*/ 4 w 42"/>
                <a:gd name="T15" fmla="*/ 4 h 42"/>
                <a:gd name="T16" fmla="*/ 4 w 42"/>
                <a:gd name="T17" fmla="*/ 8 h 42"/>
                <a:gd name="T18" fmla="*/ 12 w 42"/>
                <a:gd name="T19" fmla="*/ 20 h 42"/>
                <a:gd name="T20" fmla="*/ 2 w 42"/>
                <a:gd name="T21" fmla="*/ 28 h 42"/>
                <a:gd name="T22" fmla="*/ 2 w 42"/>
                <a:gd name="T23" fmla="*/ 28 h 42"/>
                <a:gd name="T24" fmla="*/ 0 w 42"/>
                <a:gd name="T25" fmla="*/ 30 h 42"/>
                <a:gd name="T26" fmla="*/ 0 w 42"/>
                <a:gd name="T27" fmla="*/ 36 h 42"/>
                <a:gd name="T28" fmla="*/ 0 w 42"/>
                <a:gd name="T29" fmla="*/ 36 h 42"/>
                <a:gd name="T30" fmla="*/ 2 w 42"/>
                <a:gd name="T31" fmla="*/ 38 h 42"/>
                <a:gd name="T32" fmla="*/ 6 w 42"/>
                <a:gd name="T33" fmla="*/ 38 h 42"/>
                <a:gd name="T34" fmla="*/ 6 w 42"/>
                <a:gd name="T35" fmla="*/ 38 h 42"/>
                <a:gd name="T36" fmla="*/ 8 w 42"/>
                <a:gd name="T37" fmla="*/ 36 h 42"/>
                <a:gd name="T38" fmla="*/ 20 w 42"/>
                <a:gd name="T39" fmla="*/ 28 h 42"/>
                <a:gd name="T40" fmla="*/ 28 w 42"/>
                <a:gd name="T41" fmla="*/ 40 h 42"/>
                <a:gd name="T42" fmla="*/ 28 w 42"/>
                <a:gd name="T43" fmla="*/ 40 h 42"/>
                <a:gd name="T44" fmla="*/ 30 w 42"/>
                <a:gd name="T45" fmla="*/ 42 h 42"/>
                <a:gd name="T46" fmla="*/ 32 w 42"/>
                <a:gd name="T47" fmla="*/ 42 h 42"/>
                <a:gd name="T48" fmla="*/ 32 w 42"/>
                <a:gd name="T49" fmla="*/ 42 h 42"/>
                <a:gd name="T50" fmla="*/ 36 w 42"/>
                <a:gd name="T51" fmla="*/ 40 h 42"/>
                <a:gd name="T52" fmla="*/ 36 w 42"/>
                <a:gd name="T53" fmla="*/ 40 h 42"/>
                <a:gd name="T54" fmla="*/ 38 w 42"/>
                <a:gd name="T55" fmla="*/ 36 h 42"/>
                <a:gd name="T56" fmla="*/ 36 w 42"/>
                <a:gd name="T57" fmla="*/ 32 h 42"/>
                <a:gd name="T58" fmla="*/ 28 w 42"/>
                <a:gd name="T59" fmla="*/ 22 h 42"/>
                <a:gd name="T60" fmla="*/ 40 w 42"/>
                <a:gd name="T61" fmla="*/ 14 h 42"/>
                <a:gd name="T62" fmla="*/ 40 w 42"/>
                <a:gd name="T63" fmla="*/ 14 h 42"/>
                <a:gd name="T64" fmla="*/ 42 w 42"/>
                <a:gd name="T65" fmla="*/ 10 h 42"/>
                <a:gd name="T66" fmla="*/ 40 w 42"/>
                <a:gd name="T67" fmla="*/ 6 h 42"/>
                <a:gd name="T68" fmla="*/ 40 w 42"/>
                <a:gd name="T69" fmla="*/ 6 h 42"/>
                <a:gd name="T70" fmla="*/ 36 w 42"/>
                <a:gd name="T71" fmla="*/ 4 h 42"/>
                <a:gd name="T72" fmla="*/ 32 w 42"/>
                <a:gd name="T73" fmla="*/ 4 h 42"/>
                <a:gd name="T74" fmla="*/ 32 w 42"/>
                <a:gd name="T75"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 h="42">
                  <a:moveTo>
                    <a:pt x="32" y="4"/>
                  </a:moveTo>
                  <a:lnTo>
                    <a:pt x="22" y="12"/>
                  </a:lnTo>
                  <a:lnTo>
                    <a:pt x="14" y="2"/>
                  </a:lnTo>
                  <a:lnTo>
                    <a:pt x="14" y="2"/>
                  </a:lnTo>
                  <a:lnTo>
                    <a:pt x="10" y="0"/>
                  </a:lnTo>
                  <a:lnTo>
                    <a:pt x="6" y="0"/>
                  </a:lnTo>
                  <a:lnTo>
                    <a:pt x="6" y="0"/>
                  </a:lnTo>
                  <a:lnTo>
                    <a:pt x="4" y="4"/>
                  </a:lnTo>
                  <a:lnTo>
                    <a:pt x="4" y="8"/>
                  </a:lnTo>
                  <a:lnTo>
                    <a:pt x="12" y="20"/>
                  </a:lnTo>
                  <a:lnTo>
                    <a:pt x="2" y="28"/>
                  </a:lnTo>
                  <a:lnTo>
                    <a:pt x="2" y="28"/>
                  </a:lnTo>
                  <a:lnTo>
                    <a:pt x="0" y="30"/>
                  </a:lnTo>
                  <a:lnTo>
                    <a:pt x="0" y="36"/>
                  </a:lnTo>
                  <a:lnTo>
                    <a:pt x="0" y="36"/>
                  </a:lnTo>
                  <a:lnTo>
                    <a:pt x="2" y="38"/>
                  </a:lnTo>
                  <a:lnTo>
                    <a:pt x="6" y="38"/>
                  </a:lnTo>
                  <a:lnTo>
                    <a:pt x="6" y="38"/>
                  </a:lnTo>
                  <a:lnTo>
                    <a:pt x="8" y="36"/>
                  </a:lnTo>
                  <a:lnTo>
                    <a:pt x="20" y="28"/>
                  </a:lnTo>
                  <a:lnTo>
                    <a:pt x="28" y="40"/>
                  </a:lnTo>
                  <a:lnTo>
                    <a:pt x="28" y="40"/>
                  </a:lnTo>
                  <a:lnTo>
                    <a:pt x="30" y="42"/>
                  </a:lnTo>
                  <a:lnTo>
                    <a:pt x="32" y="42"/>
                  </a:lnTo>
                  <a:lnTo>
                    <a:pt x="32" y="42"/>
                  </a:lnTo>
                  <a:lnTo>
                    <a:pt x="36" y="40"/>
                  </a:lnTo>
                  <a:lnTo>
                    <a:pt x="36" y="40"/>
                  </a:lnTo>
                  <a:lnTo>
                    <a:pt x="38" y="36"/>
                  </a:lnTo>
                  <a:lnTo>
                    <a:pt x="36" y="32"/>
                  </a:lnTo>
                  <a:lnTo>
                    <a:pt x="28" y="22"/>
                  </a:lnTo>
                  <a:lnTo>
                    <a:pt x="40" y="14"/>
                  </a:lnTo>
                  <a:lnTo>
                    <a:pt x="40" y="14"/>
                  </a:lnTo>
                  <a:lnTo>
                    <a:pt x="42" y="10"/>
                  </a:lnTo>
                  <a:lnTo>
                    <a:pt x="40" y="6"/>
                  </a:lnTo>
                  <a:lnTo>
                    <a:pt x="40" y="6"/>
                  </a:lnTo>
                  <a:lnTo>
                    <a:pt x="36" y="4"/>
                  </a:lnTo>
                  <a:lnTo>
                    <a:pt x="32" y="4"/>
                  </a:lnTo>
                  <a:lnTo>
                    <a:pt x="32"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48">
            <a:extLst>
              <a:ext uri="{FF2B5EF4-FFF2-40B4-BE49-F238E27FC236}">
                <a16:creationId xmlns:a16="http://schemas.microsoft.com/office/drawing/2014/main" id="{9741AA06-EB78-45AB-A5E3-474A18693BE7}"/>
              </a:ext>
            </a:extLst>
          </p:cNvPr>
          <p:cNvGrpSpPr/>
          <p:nvPr userDrawn="1"/>
        </p:nvGrpSpPr>
        <p:grpSpPr>
          <a:xfrm>
            <a:off x="309563" y="3754438"/>
            <a:ext cx="514350" cy="422275"/>
            <a:chOff x="309563" y="3754438"/>
            <a:chExt cx="514350" cy="422275"/>
          </a:xfrm>
        </p:grpSpPr>
        <p:sp>
          <p:nvSpPr>
            <p:cNvPr id="50" name="Freeform 42">
              <a:extLst>
                <a:ext uri="{FF2B5EF4-FFF2-40B4-BE49-F238E27FC236}">
                  <a16:creationId xmlns:a16="http://schemas.microsoft.com/office/drawing/2014/main" id="{4019C68B-22BC-4F5F-9C6C-0AFFBF93DB72}"/>
                </a:ext>
              </a:extLst>
            </p:cNvPr>
            <p:cNvSpPr>
              <a:spLocks/>
            </p:cNvSpPr>
            <p:nvPr userDrawn="1"/>
          </p:nvSpPr>
          <p:spPr bwMode="auto">
            <a:xfrm>
              <a:off x="493713" y="3916363"/>
              <a:ext cx="168275" cy="69850"/>
            </a:xfrm>
            <a:custGeom>
              <a:avLst/>
              <a:gdLst>
                <a:gd name="T0" fmla="*/ 28 w 106"/>
                <a:gd name="T1" fmla="*/ 0 h 44"/>
                <a:gd name="T2" fmla="*/ 0 w 106"/>
                <a:gd name="T3" fmla="*/ 0 h 44"/>
                <a:gd name="T4" fmla="*/ 0 w 106"/>
                <a:gd name="T5" fmla="*/ 0 h 44"/>
                <a:gd name="T6" fmla="*/ 4 w 106"/>
                <a:gd name="T7" fmla="*/ 12 h 44"/>
                <a:gd name="T8" fmla="*/ 14 w 106"/>
                <a:gd name="T9" fmla="*/ 22 h 44"/>
                <a:gd name="T10" fmla="*/ 14 w 106"/>
                <a:gd name="T11" fmla="*/ 22 h 44"/>
                <a:gd name="T12" fmla="*/ 26 w 106"/>
                <a:gd name="T13" fmla="*/ 32 h 44"/>
                <a:gd name="T14" fmla="*/ 40 w 106"/>
                <a:gd name="T15" fmla="*/ 40 h 44"/>
                <a:gd name="T16" fmla="*/ 58 w 106"/>
                <a:gd name="T17" fmla="*/ 44 h 44"/>
                <a:gd name="T18" fmla="*/ 78 w 106"/>
                <a:gd name="T19" fmla="*/ 44 h 44"/>
                <a:gd name="T20" fmla="*/ 106 w 106"/>
                <a:gd name="T21" fmla="*/ 44 h 44"/>
                <a:gd name="T22" fmla="*/ 106 w 106"/>
                <a:gd name="T23" fmla="*/ 44 h 44"/>
                <a:gd name="T24" fmla="*/ 86 w 106"/>
                <a:gd name="T25" fmla="*/ 44 h 44"/>
                <a:gd name="T26" fmla="*/ 68 w 106"/>
                <a:gd name="T27" fmla="*/ 40 h 44"/>
                <a:gd name="T28" fmla="*/ 54 w 106"/>
                <a:gd name="T29" fmla="*/ 32 h 44"/>
                <a:gd name="T30" fmla="*/ 42 w 106"/>
                <a:gd name="T31" fmla="*/ 22 h 44"/>
                <a:gd name="T32" fmla="*/ 42 w 106"/>
                <a:gd name="T33" fmla="*/ 22 h 44"/>
                <a:gd name="T34" fmla="*/ 32 w 106"/>
                <a:gd name="T35" fmla="*/ 12 h 44"/>
                <a:gd name="T36" fmla="*/ 28 w 106"/>
                <a:gd name="T3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6" h="44">
                  <a:moveTo>
                    <a:pt x="28" y="0"/>
                  </a:moveTo>
                  <a:lnTo>
                    <a:pt x="0" y="0"/>
                  </a:lnTo>
                  <a:lnTo>
                    <a:pt x="0" y="0"/>
                  </a:lnTo>
                  <a:lnTo>
                    <a:pt x="4" y="12"/>
                  </a:lnTo>
                  <a:lnTo>
                    <a:pt x="14" y="22"/>
                  </a:lnTo>
                  <a:lnTo>
                    <a:pt x="14" y="22"/>
                  </a:lnTo>
                  <a:lnTo>
                    <a:pt x="26" y="32"/>
                  </a:lnTo>
                  <a:lnTo>
                    <a:pt x="40" y="40"/>
                  </a:lnTo>
                  <a:lnTo>
                    <a:pt x="58" y="44"/>
                  </a:lnTo>
                  <a:lnTo>
                    <a:pt x="78" y="44"/>
                  </a:lnTo>
                  <a:lnTo>
                    <a:pt x="106" y="44"/>
                  </a:lnTo>
                  <a:lnTo>
                    <a:pt x="106" y="44"/>
                  </a:lnTo>
                  <a:lnTo>
                    <a:pt x="86" y="44"/>
                  </a:lnTo>
                  <a:lnTo>
                    <a:pt x="68" y="40"/>
                  </a:lnTo>
                  <a:lnTo>
                    <a:pt x="54" y="32"/>
                  </a:lnTo>
                  <a:lnTo>
                    <a:pt x="42" y="22"/>
                  </a:lnTo>
                  <a:lnTo>
                    <a:pt x="42" y="22"/>
                  </a:lnTo>
                  <a:lnTo>
                    <a:pt x="32" y="12"/>
                  </a:lnTo>
                  <a:lnTo>
                    <a:pt x="28"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43">
              <a:extLst>
                <a:ext uri="{FF2B5EF4-FFF2-40B4-BE49-F238E27FC236}">
                  <a16:creationId xmlns:a16="http://schemas.microsoft.com/office/drawing/2014/main" id="{CE3BC3E1-20A8-4F1D-8609-9C9DB1BC1A42}"/>
                </a:ext>
              </a:extLst>
            </p:cNvPr>
            <p:cNvSpPr>
              <a:spLocks/>
            </p:cNvSpPr>
            <p:nvPr userDrawn="1"/>
          </p:nvSpPr>
          <p:spPr bwMode="auto">
            <a:xfrm>
              <a:off x="493713" y="3916363"/>
              <a:ext cx="168275" cy="69850"/>
            </a:xfrm>
            <a:custGeom>
              <a:avLst/>
              <a:gdLst>
                <a:gd name="T0" fmla="*/ 28 w 106"/>
                <a:gd name="T1" fmla="*/ 0 h 44"/>
                <a:gd name="T2" fmla="*/ 0 w 106"/>
                <a:gd name="T3" fmla="*/ 0 h 44"/>
                <a:gd name="T4" fmla="*/ 0 w 106"/>
                <a:gd name="T5" fmla="*/ 0 h 44"/>
                <a:gd name="T6" fmla="*/ 4 w 106"/>
                <a:gd name="T7" fmla="*/ 12 h 44"/>
                <a:gd name="T8" fmla="*/ 14 w 106"/>
                <a:gd name="T9" fmla="*/ 22 h 44"/>
                <a:gd name="T10" fmla="*/ 14 w 106"/>
                <a:gd name="T11" fmla="*/ 22 h 44"/>
                <a:gd name="T12" fmla="*/ 26 w 106"/>
                <a:gd name="T13" fmla="*/ 32 h 44"/>
                <a:gd name="T14" fmla="*/ 40 w 106"/>
                <a:gd name="T15" fmla="*/ 40 h 44"/>
                <a:gd name="T16" fmla="*/ 58 w 106"/>
                <a:gd name="T17" fmla="*/ 44 h 44"/>
                <a:gd name="T18" fmla="*/ 78 w 106"/>
                <a:gd name="T19" fmla="*/ 44 h 44"/>
                <a:gd name="T20" fmla="*/ 106 w 106"/>
                <a:gd name="T21" fmla="*/ 44 h 44"/>
                <a:gd name="T22" fmla="*/ 106 w 106"/>
                <a:gd name="T23" fmla="*/ 44 h 44"/>
                <a:gd name="T24" fmla="*/ 86 w 106"/>
                <a:gd name="T25" fmla="*/ 44 h 44"/>
                <a:gd name="T26" fmla="*/ 68 w 106"/>
                <a:gd name="T27" fmla="*/ 40 h 44"/>
                <a:gd name="T28" fmla="*/ 54 w 106"/>
                <a:gd name="T29" fmla="*/ 32 h 44"/>
                <a:gd name="T30" fmla="*/ 42 w 106"/>
                <a:gd name="T31" fmla="*/ 22 h 44"/>
                <a:gd name="T32" fmla="*/ 42 w 106"/>
                <a:gd name="T33" fmla="*/ 22 h 44"/>
                <a:gd name="T34" fmla="*/ 32 w 106"/>
                <a:gd name="T35" fmla="*/ 12 h 44"/>
                <a:gd name="T36" fmla="*/ 28 w 106"/>
                <a:gd name="T3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6" h="44">
                  <a:moveTo>
                    <a:pt x="28" y="0"/>
                  </a:moveTo>
                  <a:lnTo>
                    <a:pt x="0" y="0"/>
                  </a:lnTo>
                  <a:lnTo>
                    <a:pt x="0" y="0"/>
                  </a:lnTo>
                  <a:lnTo>
                    <a:pt x="4" y="12"/>
                  </a:lnTo>
                  <a:lnTo>
                    <a:pt x="14" y="22"/>
                  </a:lnTo>
                  <a:lnTo>
                    <a:pt x="14" y="22"/>
                  </a:lnTo>
                  <a:lnTo>
                    <a:pt x="26" y="32"/>
                  </a:lnTo>
                  <a:lnTo>
                    <a:pt x="40" y="40"/>
                  </a:lnTo>
                  <a:lnTo>
                    <a:pt x="58" y="44"/>
                  </a:lnTo>
                  <a:lnTo>
                    <a:pt x="78" y="44"/>
                  </a:lnTo>
                  <a:lnTo>
                    <a:pt x="106" y="44"/>
                  </a:lnTo>
                  <a:lnTo>
                    <a:pt x="106" y="44"/>
                  </a:lnTo>
                  <a:lnTo>
                    <a:pt x="86" y="44"/>
                  </a:lnTo>
                  <a:lnTo>
                    <a:pt x="68" y="40"/>
                  </a:lnTo>
                  <a:lnTo>
                    <a:pt x="54" y="32"/>
                  </a:lnTo>
                  <a:lnTo>
                    <a:pt x="42" y="22"/>
                  </a:lnTo>
                  <a:lnTo>
                    <a:pt x="42" y="22"/>
                  </a:lnTo>
                  <a:lnTo>
                    <a:pt x="32" y="12"/>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4">
              <a:extLst>
                <a:ext uri="{FF2B5EF4-FFF2-40B4-BE49-F238E27FC236}">
                  <a16:creationId xmlns:a16="http://schemas.microsoft.com/office/drawing/2014/main" id="{E3C51F80-DAB5-41DE-BCC7-C75A8A948D0B}"/>
                </a:ext>
              </a:extLst>
            </p:cNvPr>
            <p:cNvSpPr>
              <a:spLocks/>
            </p:cNvSpPr>
            <p:nvPr userDrawn="1"/>
          </p:nvSpPr>
          <p:spPr bwMode="auto">
            <a:xfrm>
              <a:off x="484188" y="3754438"/>
              <a:ext cx="269875" cy="15875"/>
            </a:xfrm>
            <a:custGeom>
              <a:avLst/>
              <a:gdLst>
                <a:gd name="T0" fmla="*/ 4 w 170"/>
                <a:gd name="T1" fmla="*/ 10 h 10"/>
                <a:gd name="T2" fmla="*/ 84 w 170"/>
                <a:gd name="T3" fmla="*/ 10 h 10"/>
                <a:gd name="T4" fmla="*/ 84 w 170"/>
                <a:gd name="T5" fmla="*/ 10 h 10"/>
                <a:gd name="T6" fmla="*/ 84 w 170"/>
                <a:gd name="T7" fmla="*/ 10 h 10"/>
                <a:gd name="T8" fmla="*/ 166 w 170"/>
                <a:gd name="T9" fmla="*/ 10 h 10"/>
                <a:gd name="T10" fmla="*/ 166 w 170"/>
                <a:gd name="T11" fmla="*/ 10 h 10"/>
                <a:gd name="T12" fmla="*/ 166 w 170"/>
                <a:gd name="T13" fmla="*/ 10 h 10"/>
                <a:gd name="T14" fmla="*/ 168 w 170"/>
                <a:gd name="T15" fmla="*/ 8 h 10"/>
                <a:gd name="T16" fmla="*/ 170 w 170"/>
                <a:gd name="T17" fmla="*/ 4 h 10"/>
                <a:gd name="T18" fmla="*/ 170 w 170"/>
                <a:gd name="T19" fmla="*/ 4 h 10"/>
                <a:gd name="T20" fmla="*/ 168 w 170"/>
                <a:gd name="T21" fmla="*/ 0 h 10"/>
                <a:gd name="T22" fmla="*/ 166 w 170"/>
                <a:gd name="T23" fmla="*/ 0 h 10"/>
                <a:gd name="T24" fmla="*/ 84 w 170"/>
                <a:gd name="T25" fmla="*/ 0 h 10"/>
                <a:gd name="T26" fmla="*/ 84 w 170"/>
                <a:gd name="T27" fmla="*/ 0 h 10"/>
                <a:gd name="T28" fmla="*/ 84 w 170"/>
                <a:gd name="T29" fmla="*/ 0 h 10"/>
                <a:gd name="T30" fmla="*/ 4 w 170"/>
                <a:gd name="T31" fmla="*/ 0 h 10"/>
                <a:gd name="T32" fmla="*/ 4 w 170"/>
                <a:gd name="T33" fmla="*/ 0 h 10"/>
                <a:gd name="T34" fmla="*/ 4 w 170"/>
                <a:gd name="T35" fmla="*/ 0 h 10"/>
                <a:gd name="T36" fmla="*/ 0 w 170"/>
                <a:gd name="T37" fmla="*/ 0 h 10"/>
                <a:gd name="T38" fmla="*/ 0 w 170"/>
                <a:gd name="T39" fmla="*/ 4 h 10"/>
                <a:gd name="T40" fmla="*/ 0 w 170"/>
                <a:gd name="T41" fmla="*/ 4 h 10"/>
                <a:gd name="T42" fmla="*/ 0 w 170"/>
                <a:gd name="T43" fmla="*/ 8 h 10"/>
                <a:gd name="T44" fmla="*/ 4 w 170"/>
                <a:gd name="T45" fmla="*/ 10 h 10"/>
                <a:gd name="T46" fmla="*/ 4 w 170"/>
                <a:gd name="T4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0">
                  <a:moveTo>
                    <a:pt x="4" y="10"/>
                  </a:moveTo>
                  <a:lnTo>
                    <a:pt x="84" y="10"/>
                  </a:lnTo>
                  <a:lnTo>
                    <a:pt x="84" y="10"/>
                  </a:lnTo>
                  <a:lnTo>
                    <a:pt x="84" y="10"/>
                  </a:lnTo>
                  <a:lnTo>
                    <a:pt x="166" y="10"/>
                  </a:lnTo>
                  <a:lnTo>
                    <a:pt x="166" y="10"/>
                  </a:lnTo>
                  <a:lnTo>
                    <a:pt x="166" y="10"/>
                  </a:lnTo>
                  <a:lnTo>
                    <a:pt x="168" y="8"/>
                  </a:lnTo>
                  <a:lnTo>
                    <a:pt x="170" y="4"/>
                  </a:lnTo>
                  <a:lnTo>
                    <a:pt x="170" y="4"/>
                  </a:lnTo>
                  <a:lnTo>
                    <a:pt x="168" y="0"/>
                  </a:lnTo>
                  <a:lnTo>
                    <a:pt x="166" y="0"/>
                  </a:lnTo>
                  <a:lnTo>
                    <a:pt x="84" y="0"/>
                  </a:lnTo>
                  <a:lnTo>
                    <a:pt x="84" y="0"/>
                  </a:lnTo>
                  <a:lnTo>
                    <a:pt x="84" y="0"/>
                  </a:lnTo>
                  <a:lnTo>
                    <a:pt x="4" y="0"/>
                  </a:lnTo>
                  <a:lnTo>
                    <a:pt x="4" y="0"/>
                  </a:lnTo>
                  <a:lnTo>
                    <a:pt x="4" y="0"/>
                  </a:lnTo>
                  <a:lnTo>
                    <a:pt x="0" y="0"/>
                  </a:lnTo>
                  <a:lnTo>
                    <a:pt x="0" y="4"/>
                  </a:lnTo>
                  <a:lnTo>
                    <a:pt x="0" y="4"/>
                  </a:lnTo>
                  <a:lnTo>
                    <a:pt x="0" y="8"/>
                  </a:lnTo>
                  <a:lnTo>
                    <a:pt x="4"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5">
              <a:extLst>
                <a:ext uri="{FF2B5EF4-FFF2-40B4-BE49-F238E27FC236}">
                  <a16:creationId xmlns:a16="http://schemas.microsoft.com/office/drawing/2014/main" id="{E588B569-DF03-4BF6-8231-C25C4B87BD13}"/>
                </a:ext>
              </a:extLst>
            </p:cNvPr>
            <p:cNvSpPr>
              <a:spLocks noEditPoints="1"/>
            </p:cNvSpPr>
            <p:nvPr userDrawn="1"/>
          </p:nvSpPr>
          <p:spPr bwMode="auto">
            <a:xfrm>
              <a:off x="309563" y="3760788"/>
              <a:ext cx="514350" cy="301625"/>
            </a:xfrm>
            <a:custGeom>
              <a:avLst/>
              <a:gdLst>
                <a:gd name="T0" fmla="*/ 288 w 324"/>
                <a:gd name="T1" fmla="*/ 88 h 190"/>
                <a:gd name="T2" fmla="*/ 248 w 324"/>
                <a:gd name="T3" fmla="*/ 70 h 190"/>
                <a:gd name="T4" fmla="*/ 220 w 324"/>
                <a:gd name="T5" fmla="*/ 48 h 190"/>
                <a:gd name="T6" fmla="*/ 200 w 324"/>
                <a:gd name="T7" fmla="*/ 40 h 190"/>
                <a:gd name="T8" fmla="*/ 194 w 324"/>
                <a:gd name="T9" fmla="*/ 8 h 190"/>
                <a:gd name="T10" fmla="*/ 190 w 324"/>
                <a:gd name="T11" fmla="*/ 40 h 190"/>
                <a:gd name="T12" fmla="*/ 180 w 324"/>
                <a:gd name="T13" fmla="*/ 42 h 190"/>
                <a:gd name="T14" fmla="*/ 152 w 324"/>
                <a:gd name="T15" fmla="*/ 70 h 190"/>
                <a:gd name="T16" fmla="*/ 44 w 324"/>
                <a:gd name="T17" fmla="*/ 62 h 190"/>
                <a:gd name="T18" fmla="*/ 36 w 324"/>
                <a:gd name="T19" fmla="*/ 64 h 190"/>
                <a:gd name="T20" fmla="*/ 50 w 324"/>
                <a:gd name="T21" fmla="*/ 78 h 190"/>
                <a:gd name="T22" fmla="*/ 256 w 324"/>
                <a:gd name="T23" fmla="*/ 82 h 190"/>
                <a:gd name="T24" fmla="*/ 278 w 324"/>
                <a:gd name="T25" fmla="*/ 94 h 190"/>
                <a:gd name="T26" fmla="*/ 256 w 324"/>
                <a:gd name="T27" fmla="*/ 102 h 190"/>
                <a:gd name="T28" fmla="*/ 260 w 324"/>
                <a:gd name="T29" fmla="*/ 112 h 190"/>
                <a:gd name="T30" fmla="*/ 294 w 324"/>
                <a:gd name="T31" fmla="*/ 112 h 190"/>
                <a:gd name="T32" fmla="*/ 314 w 324"/>
                <a:gd name="T33" fmla="*/ 132 h 190"/>
                <a:gd name="T34" fmla="*/ 308 w 324"/>
                <a:gd name="T35" fmla="*/ 146 h 190"/>
                <a:gd name="T36" fmla="*/ 194 w 324"/>
                <a:gd name="T37" fmla="*/ 152 h 190"/>
                <a:gd name="T38" fmla="*/ 148 w 324"/>
                <a:gd name="T39" fmla="*/ 142 h 190"/>
                <a:gd name="T40" fmla="*/ 110 w 324"/>
                <a:gd name="T41" fmla="*/ 106 h 190"/>
                <a:gd name="T42" fmla="*/ 106 w 324"/>
                <a:gd name="T43" fmla="*/ 96 h 190"/>
                <a:gd name="T44" fmla="*/ 104 w 324"/>
                <a:gd name="T45" fmla="*/ 94 h 190"/>
                <a:gd name="T46" fmla="*/ 102 w 324"/>
                <a:gd name="T47" fmla="*/ 94 h 190"/>
                <a:gd name="T48" fmla="*/ 100 w 324"/>
                <a:gd name="T49" fmla="*/ 92 h 190"/>
                <a:gd name="T50" fmla="*/ 60 w 324"/>
                <a:gd name="T51" fmla="*/ 92 h 190"/>
                <a:gd name="T52" fmla="*/ 32 w 324"/>
                <a:gd name="T53" fmla="*/ 82 h 190"/>
                <a:gd name="T54" fmla="*/ 12 w 324"/>
                <a:gd name="T55" fmla="*/ 50 h 190"/>
                <a:gd name="T56" fmla="*/ 12 w 324"/>
                <a:gd name="T57" fmla="*/ 18 h 190"/>
                <a:gd name="T58" fmla="*/ 32 w 324"/>
                <a:gd name="T59" fmla="*/ 10 h 190"/>
                <a:gd name="T60" fmla="*/ 42 w 324"/>
                <a:gd name="T61" fmla="*/ 14 h 190"/>
                <a:gd name="T62" fmla="*/ 46 w 324"/>
                <a:gd name="T63" fmla="*/ 28 h 190"/>
                <a:gd name="T64" fmla="*/ 36 w 324"/>
                <a:gd name="T65" fmla="*/ 34 h 190"/>
                <a:gd name="T66" fmla="*/ 28 w 324"/>
                <a:gd name="T67" fmla="*/ 28 h 190"/>
                <a:gd name="T68" fmla="*/ 22 w 324"/>
                <a:gd name="T69" fmla="*/ 22 h 190"/>
                <a:gd name="T70" fmla="*/ 18 w 324"/>
                <a:gd name="T71" fmla="*/ 28 h 190"/>
                <a:gd name="T72" fmla="*/ 28 w 324"/>
                <a:gd name="T73" fmla="*/ 44 h 190"/>
                <a:gd name="T74" fmla="*/ 44 w 324"/>
                <a:gd name="T75" fmla="*/ 44 h 190"/>
                <a:gd name="T76" fmla="*/ 56 w 324"/>
                <a:gd name="T77" fmla="*/ 24 h 190"/>
                <a:gd name="T78" fmla="*/ 42 w 324"/>
                <a:gd name="T79" fmla="*/ 2 h 190"/>
                <a:gd name="T80" fmla="*/ 14 w 324"/>
                <a:gd name="T81" fmla="*/ 2 h 190"/>
                <a:gd name="T82" fmla="*/ 0 w 324"/>
                <a:gd name="T83" fmla="*/ 40 h 190"/>
                <a:gd name="T84" fmla="*/ 10 w 324"/>
                <a:gd name="T85" fmla="*/ 74 h 190"/>
                <a:gd name="T86" fmla="*/ 48 w 324"/>
                <a:gd name="T87" fmla="*/ 102 h 190"/>
                <a:gd name="T88" fmla="*/ 96 w 324"/>
                <a:gd name="T89" fmla="*/ 104 h 190"/>
                <a:gd name="T90" fmla="*/ 120 w 324"/>
                <a:gd name="T91" fmla="*/ 138 h 190"/>
                <a:gd name="T92" fmla="*/ 194 w 324"/>
                <a:gd name="T93" fmla="*/ 162 h 190"/>
                <a:gd name="T94" fmla="*/ 206 w 324"/>
                <a:gd name="T95" fmla="*/ 190 h 190"/>
                <a:gd name="T96" fmla="*/ 214 w 324"/>
                <a:gd name="T97" fmla="*/ 190 h 190"/>
                <a:gd name="T98" fmla="*/ 232 w 324"/>
                <a:gd name="T99" fmla="*/ 186 h 190"/>
                <a:gd name="T100" fmla="*/ 238 w 324"/>
                <a:gd name="T101" fmla="*/ 190 h 190"/>
                <a:gd name="T102" fmla="*/ 244 w 324"/>
                <a:gd name="T103" fmla="*/ 162 h 190"/>
                <a:gd name="T104" fmla="*/ 306 w 324"/>
                <a:gd name="T105" fmla="*/ 160 h 190"/>
                <a:gd name="T106" fmla="*/ 324 w 324"/>
                <a:gd name="T107" fmla="*/ 132 h 190"/>
                <a:gd name="T108" fmla="*/ 308 w 324"/>
                <a:gd name="T109" fmla="*/ 104 h 190"/>
                <a:gd name="T110" fmla="*/ 174 w 324"/>
                <a:gd name="T111" fmla="*/ 58 h 190"/>
                <a:gd name="T112" fmla="*/ 202 w 324"/>
                <a:gd name="T113" fmla="*/ 52 h 190"/>
                <a:gd name="T114" fmla="*/ 224 w 324"/>
                <a:gd name="T115" fmla="*/ 7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4" h="190">
                  <a:moveTo>
                    <a:pt x="298" y="102"/>
                  </a:moveTo>
                  <a:lnTo>
                    <a:pt x="298" y="102"/>
                  </a:lnTo>
                  <a:lnTo>
                    <a:pt x="288" y="88"/>
                  </a:lnTo>
                  <a:lnTo>
                    <a:pt x="288" y="88"/>
                  </a:lnTo>
                  <a:lnTo>
                    <a:pt x="278" y="80"/>
                  </a:lnTo>
                  <a:lnTo>
                    <a:pt x="270" y="74"/>
                  </a:lnTo>
                  <a:lnTo>
                    <a:pt x="258" y="70"/>
                  </a:lnTo>
                  <a:lnTo>
                    <a:pt x="248" y="70"/>
                  </a:lnTo>
                  <a:lnTo>
                    <a:pt x="236" y="70"/>
                  </a:lnTo>
                  <a:lnTo>
                    <a:pt x="224" y="52"/>
                  </a:lnTo>
                  <a:lnTo>
                    <a:pt x="224" y="52"/>
                  </a:lnTo>
                  <a:lnTo>
                    <a:pt x="220" y="48"/>
                  </a:lnTo>
                  <a:lnTo>
                    <a:pt x="214" y="44"/>
                  </a:lnTo>
                  <a:lnTo>
                    <a:pt x="208" y="42"/>
                  </a:lnTo>
                  <a:lnTo>
                    <a:pt x="202" y="40"/>
                  </a:lnTo>
                  <a:lnTo>
                    <a:pt x="200" y="40"/>
                  </a:lnTo>
                  <a:lnTo>
                    <a:pt x="200" y="14"/>
                  </a:lnTo>
                  <a:lnTo>
                    <a:pt x="200" y="14"/>
                  </a:lnTo>
                  <a:lnTo>
                    <a:pt x="198" y="10"/>
                  </a:lnTo>
                  <a:lnTo>
                    <a:pt x="194" y="8"/>
                  </a:lnTo>
                  <a:lnTo>
                    <a:pt x="194" y="8"/>
                  </a:lnTo>
                  <a:lnTo>
                    <a:pt x="192" y="10"/>
                  </a:lnTo>
                  <a:lnTo>
                    <a:pt x="190" y="14"/>
                  </a:lnTo>
                  <a:lnTo>
                    <a:pt x="190" y="40"/>
                  </a:lnTo>
                  <a:lnTo>
                    <a:pt x="188" y="40"/>
                  </a:lnTo>
                  <a:lnTo>
                    <a:pt x="188" y="40"/>
                  </a:lnTo>
                  <a:lnTo>
                    <a:pt x="188" y="40"/>
                  </a:lnTo>
                  <a:lnTo>
                    <a:pt x="180" y="42"/>
                  </a:lnTo>
                  <a:lnTo>
                    <a:pt x="174" y="44"/>
                  </a:lnTo>
                  <a:lnTo>
                    <a:pt x="170" y="48"/>
                  </a:lnTo>
                  <a:lnTo>
                    <a:pt x="164" y="52"/>
                  </a:lnTo>
                  <a:lnTo>
                    <a:pt x="152" y="70"/>
                  </a:lnTo>
                  <a:lnTo>
                    <a:pt x="64" y="70"/>
                  </a:lnTo>
                  <a:lnTo>
                    <a:pt x="64" y="70"/>
                  </a:lnTo>
                  <a:lnTo>
                    <a:pt x="52" y="68"/>
                  </a:lnTo>
                  <a:lnTo>
                    <a:pt x="44" y="62"/>
                  </a:lnTo>
                  <a:lnTo>
                    <a:pt x="44" y="62"/>
                  </a:lnTo>
                  <a:lnTo>
                    <a:pt x="40" y="62"/>
                  </a:lnTo>
                  <a:lnTo>
                    <a:pt x="36" y="64"/>
                  </a:lnTo>
                  <a:lnTo>
                    <a:pt x="36" y="64"/>
                  </a:lnTo>
                  <a:lnTo>
                    <a:pt x="34" y="68"/>
                  </a:lnTo>
                  <a:lnTo>
                    <a:pt x="36" y="72"/>
                  </a:lnTo>
                  <a:lnTo>
                    <a:pt x="36" y="72"/>
                  </a:lnTo>
                  <a:lnTo>
                    <a:pt x="50" y="78"/>
                  </a:lnTo>
                  <a:lnTo>
                    <a:pt x="64" y="80"/>
                  </a:lnTo>
                  <a:lnTo>
                    <a:pt x="248" y="80"/>
                  </a:lnTo>
                  <a:lnTo>
                    <a:pt x="248" y="80"/>
                  </a:lnTo>
                  <a:lnTo>
                    <a:pt x="256" y="82"/>
                  </a:lnTo>
                  <a:lnTo>
                    <a:pt x="264" y="84"/>
                  </a:lnTo>
                  <a:lnTo>
                    <a:pt x="272" y="88"/>
                  </a:lnTo>
                  <a:lnTo>
                    <a:pt x="278" y="94"/>
                  </a:lnTo>
                  <a:lnTo>
                    <a:pt x="278" y="94"/>
                  </a:lnTo>
                  <a:lnTo>
                    <a:pt x="284" y="102"/>
                  </a:lnTo>
                  <a:lnTo>
                    <a:pt x="260" y="102"/>
                  </a:lnTo>
                  <a:lnTo>
                    <a:pt x="260" y="102"/>
                  </a:lnTo>
                  <a:lnTo>
                    <a:pt x="256" y="102"/>
                  </a:lnTo>
                  <a:lnTo>
                    <a:pt x="254" y="106"/>
                  </a:lnTo>
                  <a:lnTo>
                    <a:pt x="254" y="106"/>
                  </a:lnTo>
                  <a:lnTo>
                    <a:pt x="256" y="110"/>
                  </a:lnTo>
                  <a:lnTo>
                    <a:pt x="260" y="112"/>
                  </a:lnTo>
                  <a:lnTo>
                    <a:pt x="294" y="112"/>
                  </a:lnTo>
                  <a:lnTo>
                    <a:pt x="294" y="112"/>
                  </a:lnTo>
                  <a:lnTo>
                    <a:pt x="294" y="112"/>
                  </a:lnTo>
                  <a:lnTo>
                    <a:pt x="294" y="112"/>
                  </a:lnTo>
                  <a:lnTo>
                    <a:pt x="302" y="114"/>
                  </a:lnTo>
                  <a:lnTo>
                    <a:pt x="308" y="118"/>
                  </a:lnTo>
                  <a:lnTo>
                    <a:pt x="312" y="124"/>
                  </a:lnTo>
                  <a:lnTo>
                    <a:pt x="314" y="132"/>
                  </a:lnTo>
                  <a:lnTo>
                    <a:pt x="314" y="132"/>
                  </a:lnTo>
                  <a:lnTo>
                    <a:pt x="312" y="140"/>
                  </a:lnTo>
                  <a:lnTo>
                    <a:pt x="308" y="146"/>
                  </a:lnTo>
                  <a:lnTo>
                    <a:pt x="308" y="146"/>
                  </a:lnTo>
                  <a:lnTo>
                    <a:pt x="302" y="150"/>
                  </a:lnTo>
                  <a:lnTo>
                    <a:pt x="294" y="152"/>
                  </a:lnTo>
                  <a:lnTo>
                    <a:pt x="294" y="152"/>
                  </a:lnTo>
                  <a:lnTo>
                    <a:pt x="194" y="152"/>
                  </a:lnTo>
                  <a:lnTo>
                    <a:pt x="194" y="152"/>
                  </a:lnTo>
                  <a:lnTo>
                    <a:pt x="182" y="150"/>
                  </a:lnTo>
                  <a:lnTo>
                    <a:pt x="170" y="148"/>
                  </a:lnTo>
                  <a:lnTo>
                    <a:pt x="148" y="142"/>
                  </a:lnTo>
                  <a:lnTo>
                    <a:pt x="134" y="134"/>
                  </a:lnTo>
                  <a:lnTo>
                    <a:pt x="122" y="124"/>
                  </a:lnTo>
                  <a:lnTo>
                    <a:pt x="114" y="114"/>
                  </a:lnTo>
                  <a:lnTo>
                    <a:pt x="110" y="106"/>
                  </a:lnTo>
                  <a:lnTo>
                    <a:pt x="106" y="96"/>
                  </a:lnTo>
                  <a:lnTo>
                    <a:pt x="106" y="96"/>
                  </a:lnTo>
                  <a:lnTo>
                    <a:pt x="106" y="96"/>
                  </a:lnTo>
                  <a:lnTo>
                    <a:pt x="106" y="96"/>
                  </a:lnTo>
                  <a:lnTo>
                    <a:pt x="106" y="96"/>
                  </a:lnTo>
                  <a:lnTo>
                    <a:pt x="106" y="96"/>
                  </a:lnTo>
                  <a:lnTo>
                    <a:pt x="104" y="94"/>
                  </a:lnTo>
                  <a:lnTo>
                    <a:pt x="104" y="94"/>
                  </a:lnTo>
                  <a:lnTo>
                    <a:pt x="104" y="94"/>
                  </a:lnTo>
                  <a:lnTo>
                    <a:pt x="104" y="94"/>
                  </a:lnTo>
                  <a:lnTo>
                    <a:pt x="102" y="94"/>
                  </a:lnTo>
                  <a:lnTo>
                    <a:pt x="102" y="94"/>
                  </a:lnTo>
                  <a:lnTo>
                    <a:pt x="102" y="92"/>
                  </a:lnTo>
                  <a:lnTo>
                    <a:pt x="102" y="92"/>
                  </a:lnTo>
                  <a:lnTo>
                    <a:pt x="100" y="92"/>
                  </a:lnTo>
                  <a:lnTo>
                    <a:pt x="100" y="92"/>
                  </a:lnTo>
                  <a:lnTo>
                    <a:pt x="100" y="92"/>
                  </a:lnTo>
                  <a:lnTo>
                    <a:pt x="64" y="92"/>
                  </a:lnTo>
                  <a:lnTo>
                    <a:pt x="64" y="92"/>
                  </a:lnTo>
                  <a:lnTo>
                    <a:pt x="60" y="92"/>
                  </a:lnTo>
                  <a:lnTo>
                    <a:pt x="60" y="92"/>
                  </a:lnTo>
                  <a:lnTo>
                    <a:pt x="50" y="90"/>
                  </a:lnTo>
                  <a:lnTo>
                    <a:pt x="42" y="88"/>
                  </a:lnTo>
                  <a:lnTo>
                    <a:pt x="32" y="82"/>
                  </a:lnTo>
                  <a:lnTo>
                    <a:pt x="26" y="76"/>
                  </a:lnTo>
                  <a:lnTo>
                    <a:pt x="20" y="68"/>
                  </a:lnTo>
                  <a:lnTo>
                    <a:pt x="14" y="60"/>
                  </a:lnTo>
                  <a:lnTo>
                    <a:pt x="12" y="50"/>
                  </a:lnTo>
                  <a:lnTo>
                    <a:pt x="10" y="40"/>
                  </a:lnTo>
                  <a:lnTo>
                    <a:pt x="10" y="24"/>
                  </a:lnTo>
                  <a:lnTo>
                    <a:pt x="10" y="24"/>
                  </a:lnTo>
                  <a:lnTo>
                    <a:pt x="12" y="18"/>
                  </a:lnTo>
                  <a:lnTo>
                    <a:pt x="14" y="14"/>
                  </a:lnTo>
                  <a:lnTo>
                    <a:pt x="18" y="12"/>
                  </a:lnTo>
                  <a:lnTo>
                    <a:pt x="22" y="10"/>
                  </a:lnTo>
                  <a:lnTo>
                    <a:pt x="32" y="10"/>
                  </a:lnTo>
                  <a:lnTo>
                    <a:pt x="32" y="10"/>
                  </a:lnTo>
                  <a:lnTo>
                    <a:pt x="38" y="12"/>
                  </a:lnTo>
                  <a:lnTo>
                    <a:pt x="42" y="14"/>
                  </a:lnTo>
                  <a:lnTo>
                    <a:pt x="42" y="14"/>
                  </a:lnTo>
                  <a:lnTo>
                    <a:pt x="46" y="18"/>
                  </a:lnTo>
                  <a:lnTo>
                    <a:pt x="46" y="24"/>
                  </a:lnTo>
                  <a:lnTo>
                    <a:pt x="46" y="24"/>
                  </a:lnTo>
                  <a:lnTo>
                    <a:pt x="46" y="28"/>
                  </a:lnTo>
                  <a:lnTo>
                    <a:pt x="44" y="32"/>
                  </a:lnTo>
                  <a:lnTo>
                    <a:pt x="40" y="34"/>
                  </a:lnTo>
                  <a:lnTo>
                    <a:pt x="36" y="34"/>
                  </a:lnTo>
                  <a:lnTo>
                    <a:pt x="36" y="34"/>
                  </a:lnTo>
                  <a:lnTo>
                    <a:pt x="36" y="34"/>
                  </a:lnTo>
                  <a:lnTo>
                    <a:pt x="30" y="32"/>
                  </a:lnTo>
                  <a:lnTo>
                    <a:pt x="30" y="32"/>
                  </a:lnTo>
                  <a:lnTo>
                    <a:pt x="28" y="28"/>
                  </a:lnTo>
                  <a:lnTo>
                    <a:pt x="28" y="28"/>
                  </a:lnTo>
                  <a:lnTo>
                    <a:pt x="26" y="24"/>
                  </a:lnTo>
                  <a:lnTo>
                    <a:pt x="22" y="22"/>
                  </a:lnTo>
                  <a:lnTo>
                    <a:pt x="22" y="22"/>
                  </a:lnTo>
                  <a:lnTo>
                    <a:pt x="22" y="22"/>
                  </a:lnTo>
                  <a:lnTo>
                    <a:pt x="20" y="24"/>
                  </a:lnTo>
                  <a:lnTo>
                    <a:pt x="18" y="28"/>
                  </a:lnTo>
                  <a:lnTo>
                    <a:pt x="18" y="28"/>
                  </a:lnTo>
                  <a:lnTo>
                    <a:pt x="18" y="34"/>
                  </a:lnTo>
                  <a:lnTo>
                    <a:pt x="22" y="40"/>
                  </a:lnTo>
                  <a:lnTo>
                    <a:pt x="22" y="40"/>
                  </a:lnTo>
                  <a:lnTo>
                    <a:pt x="28" y="44"/>
                  </a:lnTo>
                  <a:lnTo>
                    <a:pt x="36" y="46"/>
                  </a:lnTo>
                  <a:lnTo>
                    <a:pt x="36" y="46"/>
                  </a:lnTo>
                  <a:lnTo>
                    <a:pt x="36" y="46"/>
                  </a:lnTo>
                  <a:lnTo>
                    <a:pt x="44" y="44"/>
                  </a:lnTo>
                  <a:lnTo>
                    <a:pt x="50" y="40"/>
                  </a:lnTo>
                  <a:lnTo>
                    <a:pt x="56" y="32"/>
                  </a:lnTo>
                  <a:lnTo>
                    <a:pt x="56" y="24"/>
                  </a:lnTo>
                  <a:lnTo>
                    <a:pt x="56" y="24"/>
                  </a:lnTo>
                  <a:lnTo>
                    <a:pt x="54" y="14"/>
                  </a:lnTo>
                  <a:lnTo>
                    <a:pt x="50" y="6"/>
                  </a:lnTo>
                  <a:lnTo>
                    <a:pt x="50" y="6"/>
                  </a:lnTo>
                  <a:lnTo>
                    <a:pt x="42" y="2"/>
                  </a:lnTo>
                  <a:lnTo>
                    <a:pt x="32" y="0"/>
                  </a:lnTo>
                  <a:lnTo>
                    <a:pt x="22" y="0"/>
                  </a:lnTo>
                  <a:lnTo>
                    <a:pt x="22" y="0"/>
                  </a:lnTo>
                  <a:lnTo>
                    <a:pt x="14" y="2"/>
                  </a:lnTo>
                  <a:lnTo>
                    <a:pt x="6" y="6"/>
                  </a:lnTo>
                  <a:lnTo>
                    <a:pt x="2" y="14"/>
                  </a:lnTo>
                  <a:lnTo>
                    <a:pt x="0" y="24"/>
                  </a:lnTo>
                  <a:lnTo>
                    <a:pt x="0" y="40"/>
                  </a:lnTo>
                  <a:lnTo>
                    <a:pt x="0" y="40"/>
                  </a:lnTo>
                  <a:lnTo>
                    <a:pt x="2" y="52"/>
                  </a:lnTo>
                  <a:lnTo>
                    <a:pt x="4" y="64"/>
                  </a:lnTo>
                  <a:lnTo>
                    <a:pt x="10" y="74"/>
                  </a:lnTo>
                  <a:lnTo>
                    <a:pt x="18" y="84"/>
                  </a:lnTo>
                  <a:lnTo>
                    <a:pt x="26" y="92"/>
                  </a:lnTo>
                  <a:lnTo>
                    <a:pt x="36" y="98"/>
                  </a:lnTo>
                  <a:lnTo>
                    <a:pt x="48" y="102"/>
                  </a:lnTo>
                  <a:lnTo>
                    <a:pt x="60" y="102"/>
                  </a:lnTo>
                  <a:lnTo>
                    <a:pt x="60" y="102"/>
                  </a:lnTo>
                  <a:lnTo>
                    <a:pt x="64" y="102"/>
                  </a:lnTo>
                  <a:lnTo>
                    <a:pt x="96" y="104"/>
                  </a:lnTo>
                  <a:lnTo>
                    <a:pt x="96" y="104"/>
                  </a:lnTo>
                  <a:lnTo>
                    <a:pt x="104" y="118"/>
                  </a:lnTo>
                  <a:lnTo>
                    <a:pt x="110" y="128"/>
                  </a:lnTo>
                  <a:lnTo>
                    <a:pt x="120" y="138"/>
                  </a:lnTo>
                  <a:lnTo>
                    <a:pt x="134" y="146"/>
                  </a:lnTo>
                  <a:lnTo>
                    <a:pt x="150" y="154"/>
                  </a:lnTo>
                  <a:lnTo>
                    <a:pt x="170" y="160"/>
                  </a:lnTo>
                  <a:lnTo>
                    <a:pt x="194" y="162"/>
                  </a:lnTo>
                  <a:lnTo>
                    <a:pt x="204" y="162"/>
                  </a:lnTo>
                  <a:lnTo>
                    <a:pt x="204" y="186"/>
                  </a:lnTo>
                  <a:lnTo>
                    <a:pt x="204" y="186"/>
                  </a:lnTo>
                  <a:lnTo>
                    <a:pt x="206" y="190"/>
                  </a:lnTo>
                  <a:lnTo>
                    <a:pt x="210" y="190"/>
                  </a:lnTo>
                  <a:lnTo>
                    <a:pt x="210" y="190"/>
                  </a:lnTo>
                  <a:lnTo>
                    <a:pt x="210" y="190"/>
                  </a:lnTo>
                  <a:lnTo>
                    <a:pt x="214" y="190"/>
                  </a:lnTo>
                  <a:lnTo>
                    <a:pt x="216" y="186"/>
                  </a:lnTo>
                  <a:lnTo>
                    <a:pt x="216" y="162"/>
                  </a:lnTo>
                  <a:lnTo>
                    <a:pt x="232" y="162"/>
                  </a:lnTo>
                  <a:lnTo>
                    <a:pt x="232" y="186"/>
                  </a:lnTo>
                  <a:lnTo>
                    <a:pt x="232" y="186"/>
                  </a:lnTo>
                  <a:lnTo>
                    <a:pt x="234" y="190"/>
                  </a:lnTo>
                  <a:lnTo>
                    <a:pt x="238" y="190"/>
                  </a:lnTo>
                  <a:lnTo>
                    <a:pt x="238" y="190"/>
                  </a:lnTo>
                  <a:lnTo>
                    <a:pt x="238" y="190"/>
                  </a:lnTo>
                  <a:lnTo>
                    <a:pt x="242" y="190"/>
                  </a:lnTo>
                  <a:lnTo>
                    <a:pt x="244" y="186"/>
                  </a:lnTo>
                  <a:lnTo>
                    <a:pt x="244" y="162"/>
                  </a:lnTo>
                  <a:lnTo>
                    <a:pt x="294" y="162"/>
                  </a:lnTo>
                  <a:lnTo>
                    <a:pt x="294" y="162"/>
                  </a:lnTo>
                  <a:lnTo>
                    <a:pt x="294" y="162"/>
                  </a:lnTo>
                  <a:lnTo>
                    <a:pt x="306" y="160"/>
                  </a:lnTo>
                  <a:lnTo>
                    <a:pt x="316" y="154"/>
                  </a:lnTo>
                  <a:lnTo>
                    <a:pt x="316" y="154"/>
                  </a:lnTo>
                  <a:lnTo>
                    <a:pt x="322" y="144"/>
                  </a:lnTo>
                  <a:lnTo>
                    <a:pt x="324" y="132"/>
                  </a:lnTo>
                  <a:lnTo>
                    <a:pt x="324" y="132"/>
                  </a:lnTo>
                  <a:lnTo>
                    <a:pt x="322" y="120"/>
                  </a:lnTo>
                  <a:lnTo>
                    <a:pt x="316" y="112"/>
                  </a:lnTo>
                  <a:lnTo>
                    <a:pt x="308" y="104"/>
                  </a:lnTo>
                  <a:lnTo>
                    <a:pt x="298" y="102"/>
                  </a:lnTo>
                  <a:lnTo>
                    <a:pt x="298" y="102"/>
                  </a:lnTo>
                  <a:close/>
                  <a:moveTo>
                    <a:pt x="174" y="58"/>
                  </a:moveTo>
                  <a:lnTo>
                    <a:pt x="174" y="58"/>
                  </a:lnTo>
                  <a:lnTo>
                    <a:pt x="180" y="54"/>
                  </a:lnTo>
                  <a:lnTo>
                    <a:pt x="188" y="52"/>
                  </a:lnTo>
                  <a:lnTo>
                    <a:pt x="188" y="52"/>
                  </a:lnTo>
                  <a:lnTo>
                    <a:pt x="202" y="52"/>
                  </a:lnTo>
                  <a:lnTo>
                    <a:pt x="202" y="52"/>
                  </a:lnTo>
                  <a:lnTo>
                    <a:pt x="210" y="54"/>
                  </a:lnTo>
                  <a:lnTo>
                    <a:pt x="216" y="58"/>
                  </a:lnTo>
                  <a:lnTo>
                    <a:pt x="224" y="70"/>
                  </a:lnTo>
                  <a:lnTo>
                    <a:pt x="166" y="70"/>
                  </a:lnTo>
                  <a:lnTo>
                    <a:pt x="174"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6">
              <a:extLst>
                <a:ext uri="{FF2B5EF4-FFF2-40B4-BE49-F238E27FC236}">
                  <a16:creationId xmlns:a16="http://schemas.microsoft.com/office/drawing/2014/main" id="{D5C233B7-1807-48FE-BFE5-78A73791F9F2}"/>
                </a:ext>
              </a:extLst>
            </p:cNvPr>
            <p:cNvSpPr>
              <a:spLocks/>
            </p:cNvSpPr>
            <p:nvPr userDrawn="1"/>
          </p:nvSpPr>
          <p:spPr bwMode="auto">
            <a:xfrm>
              <a:off x="515938" y="4052888"/>
              <a:ext cx="292100" cy="31750"/>
            </a:xfrm>
            <a:custGeom>
              <a:avLst/>
              <a:gdLst>
                <a:gd name="T0" fmla="*/ 176 w 184"/>
                <a:gd name="T1" fmla="*/ 2 h 20"/>
                <a:gd name="T2" fmla="*/ 176 w 184"/>
                <a:gd name="T3" fmla="*/ 2 h 20"/>
                <a:gd name="T4" fmla="*/ 166 w 184"/>
                <a:gd name="T5" fmla="*/ 8 h 20"/>
                <a:gd name="T6" fmla="*/ 154 w 184"/>
                <a:gd name="T7" fmla="*/ 10 h 20"/>
                <a:gd name="T8" fmla="*/ 154 w 184"/>
                <a:gd name="T9" fmla="*/ 10 h 20"/>
                <a:gd name="T10" fmla="*/ 6 w 184"/>
                <a:gd name="T11" fmla="*/ 10 h 20"/>
                <a:gd name="T12" fmla="*/ 6 w 184"/>
                <a:gd name="T13" fmla="*/ 10 h 20"/>
                <a:gd name="T14" fmla="*/ 2 w 184"/>
                <a:gd name="T15" fmla="*/ 12 h 20"/>
                <a:gd name="T16" fmla="*/ 0 w 184"/>
                <a:gd name="T17" fmla="*/ 16 h 20"/>
                <a:gd name="T18" fmla="*/ 0 w 184"/>
                <a:gd name="T19" fmla="*/ 16 h 20"/>
                <a:gd name="T20" fmla="*/ 2 w 184"/>
                <a:gd name="T21" fmla="*/ 18 h 20"/>
                <a:gd name="T22" fmla="*/ 6 w 184"/>
                <a:gd name="T23" fmla="*/ 20 h 20"/>
                <a:gd name="T24" fmla="*/ 154 w 184"/>
                <a:gd name="T25" fmla="*/ 20 h 20"/>
                <a:gd name="T26" fmla="*/ 154 w 184"/>
                <a:gd name="T27" fmla="*/ 20 h 20"/>
                <a:gd name="T28" fmla="*/ 154 w 184"/>
                <a:gd name="T29" fmla="*/ 20 h 20"/>
                <a:gd name="T30" fmla="*/ 162 w 184"/>
                <a:gd name="T31" fmla="*/ 20 h 20"/>
                <a:gd name="T32" fmla="*/ 170 w 184"/>
                <a:gd name="T33" fmla="*/ 18 h 20"/>
                <a:gd name="T34" fmla="*/ 176 w 184"/>
                <a:gd name="T35" fmla="*/ 14 h 20"/>
                <a:gd name="T36" fmla="*/ 182 w 184"/>
                <a:gd name="T37" fmla="*/ 8 h 20"/>
                <a:gd name="T38" fmla="*/ 182 w 184"/>
                <a:gd name="T39" fmla="*/ 8 h 20"/>
                <a:gd name="T40" fmla="*/ 184 w 184"/>
                <a:gd name="T41" fmla="*/ 4 h 20"/>
                <a:gd name="T42" fmla="*/ 182 w 184"/>
                <a:gd name="T43" fmla="*/ 2 h 20"/>
                <a:gd name="T44" fmla="*/ 182 w 184"/>
                <a:gd name="T45" fmla="*/ 2 h 20"/>
                <a:gd name="T46" fmla="*/ 180 w 184"/>
                <a:gd name="T47" fmla="*/ 0 h 20"/>
                <a:gd name="T48" fmla="*/ 176 w 184"/>
                <a:gd name="T49" fmla="*/ 2 h 20"/>
                <a:gd name="T50" fmla="*/ 176 w 184"/>
                <a:gd name="T51"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4" h="20">
                  <a:moveTo>
                    <a:pt x="176" y="2"/>
                  </a:moveTo>
                  <a:lnTo>
                    <a:pt x="176" y="2"/>
                  </a:lnTo>
                  <a:lnTo>
                    <a:pt x="166" y="8"/>
                  </a:lnTo>
                  <a:lnTo>
                    <a:pt x="154" y="10"/>
                  </a:lnTo>
                  <a:lnTo>
                    <a:pt x="154" y="10"/>
                  </a:lnTo>
                  <a:lnTo>
                    <a:pt x="6" y="10"/>
                  </a:lnTo>
                  <a:lnTo>
                    <a:pt x="6" y="10"/>
                  </a:lnTo>
                  <a:lnTo>
                    <a:pt x="2" y="12"/>
                  </a:lnTo>
                  <a:lnTo>
                    <a:pt x="0" y="16"/>
                  </a:lnTo>
                  <a:lnTo>
                    <a:pt x="0" y="16"/>
                  </a:lnTo>
                  <a:lnTo>
                    <a:pt x="2" y="18"/>
                  </a:lnTo>
                  <a:lnTo>
                    <a:pt x="6" y="20"/>
                  </a:lnTo>
                  <a:lnTo>
                    <a:pt x="154" y="20"/>
                  </a:lnTo>
                  <a:lnTo>
                    <a:pt x="154" y="20"/>
                  </a:lnTo>
                  <a:lnTo>
                    <a:pt x="154" y="20"/>
                  </a:lnTo>
                  <a:lnTo>
                    <a:pt x="162" y="20"/>
                  </a:lnTo>
                  <a:lnTo>
                    <a:pt x="170" y="18"/>
                  </a:lnTo>
                  <a:lnTo>
                    <a:pt x="176" y="14"/>
                  </a:lnTo>
                  <a:lnTo>
                    <a:pt x="182" y="8"/>
                  </a:lnTo>
                  <a:lnTo>
                    <a:pt x="182" y="8"/>
                  </a:lnTo>
                  <a:lnTo>
                    <a:pt x="184" y="4"/>
                  </a:lnTo>
                  <a:lnTo>
                    <a:pt x="182" y="2"/>
                  </a:lnTo>
                  <a:lnTo>
                    <a:pt x="182" y="2"/>
                  </a:lnTo>
                  <a:lnTo>
                    <a:pt x="180" y="0"/>
                  </a:lnTo>
                  <a:lnTo>
                    <a:pt x="176" y="2"/>
                  </a:lnTo>
                  <a:lnTo>
                    <a:pt x="17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47">
              <a:extLst>
                <a:ext uri="{FF2B5EF4-FFF2-40B4-BE49-F238E27FC236}">
                  <a16:creationId xmlns:a16="http://schemas.microsoft.com/office/drawing/2014/main" id="{86B9DFA2-1B8C-4B95-AFDB-A7800B1736CB}"/>
                </a:ext>
              </a:extLst>
            </p:cNvPr>
            <p:cNvSpPr>
              <a:spLocks/>
            </p:cNvSpPr>
            <p:nvPr userDrawn="1"/>
          </p:nvSpPr>
          <p:spPr bwMode="auto">
            <a:xfrm>
              <a:off x="515938" y="4100513"/>
              <a:ext cx="136525" cy="15875"/>
            </a:xfrm>
            <a:custGeom>
              <a:avLst/>
              <a:gdLst>
                <a:gd name="T0" fmla="*/ 80 w 86"/>
                <a:gd name="T1" fmla="*/ 0 h 10"/>
                <a:gd name="T2" fmla="*/ 6 w 86"/>
                <a:gd name="T3" fmla="*/ 0 h 10"/>
                <a:gd name="T4" fmla="*/ 6 w 86"/>
                <a:gd name="T5" fmla="*/ 0 h 10"/>
                <a:gd name="T6" fmla="*/ 6 w 86"/>
                <a:gd name="T7" fmla="*/ 0 h 10"/>
                <a:gd name="T8" fmla="*/ 2 w 86"/>
                <a:gd name="T9" fmla="*/ 0 h 10"/>
                <a:gd name="T10" fmla="*/ 0 w 86"/>
                <a:gd name="T11" fmla="*/ 4 h 10"/>
                <a:gd name="T12" fmla="*/ 0 w 86"/>
                <a:gd name="T13" fmla="*/ 4 h 10"/>
                <a:gd name="T14" fmla="*/ 2 w 86"/>
                <a:gd name="T15" fmla="*/ 8 h 10"/>
                <a:gd name="T16" fmla="*/ 6 w 86"/>
                <a:gd name="T17" fmla="*/ 10 h 10"/>
                <a:gd name="T18" fmla="*/ 80 w 86"/>
                <a:gd name="T19" fmla="*/ 10 h 10"/>
                <a:gd name="T20" fmla="*/ 80 w 86"/>
                <a:gd name="T21" fmla="*/ 10 h 10"/>
                <a:gd name="T22" fmla="*/ 80 w 86"/>
                <a:gd name="T23" fmla="*/ 10 h 10"/>
                <a:gd name="T24" fmla="*/ 84 w 86"/>
                <a:gd name="T25" fmla="*/ 8 h 10"/>
                <a:gd name="T26" fmla="*/ 86 w 86"/>
                <a:gd name="T27" fmla="*/ 4 h 10"/>
                <a:gd name="T28" fmla="*/ 86 w 86"/>
                <a:gd name="T29" fmla="*/ 4 h 10"/>
                <a:gd name="T30" fmla="*/ 84 w 86"/>
                <a:gd name="T31" fmla="*/ 0 h 10"/>
                <a:gd name="T32" fmla="*/ 80 w 86"/>
                <a:gd name="T33" fmla="*/ 0 h 10"/>
                <a:gd name="T34" fmla="*/ 80 w 86"/>
                <a:gd name="T35"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6" h="10">
                  <a:moveTo>
                    <a:pt x="80" y="0"/>
                  </a:moveTo>
                  <a:lnTo>
                    <a:pt x="6" y="0"/>
                  </a:lnTo>
                  <a:lnTo>
                    <a:pt x="6" y="0"/>
                  </a:lnTo>
                  <a:lnTo>
                    <a:pt x="6" y="0"/>
                  </a:lnTo>
                  <a:lnTo>
                    <a:pt x="2" y="0"/>
                  </a:lnTo>
                  <a:lnTo>
                    <a:pt x="0" y="4"/>
                  </a:lnTo>
                  <a:lnTo>
                    <a:pt x="0" y="4"/>
                  </a:lnTo>
                  <a:lnTo>
                    <a:pt x="2" y="8"/>
                  </a:lnTo>
                  <a:lnTo>
                    <a:pt x="6" y="10"/>
                  </a:lnTo>
                  <a:lnTo>
                    <a:pt x="80" y="10"/>
                  </a:lnTo>
                  <a:lnTo>
                    <a:pt x="80" y="10"/>
                  </a:lnTo>
                  <a:lnTo>
                    <a:pt x="80" y="10"/>
                  </a:lnTo>
                  <a:lnTo>
                    <a:pt x="84" y="8"/>
                  </a:lnTo>
                  <a:lnTo>
                    <a:pt x="86" y="4"/>
                  </a:lnTo>
                  <a:lnTo>
                    <a:pt x="86" y="4"/>
                  </a:lnTo>
                  <a:lnTo>
                    <a:pt x="84" y="0"/>
                  </a:lnTo>
                  <a:lnTo>
                    <a:pt x="80" y="0"/>
                  </a:lnTo>
                  <a:lnTo>
                    <a:pt x="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48">
              <a:extLst>
                <a:ext uri="{FF2B5EF4-FFF2-40B4-BE49-F238E27FC236}">
                  <a16:creationId xmlns:a16="http://schemas.microsoft.com/office/drawing/2014/main" id="{9121A0AE-D4CF-4254-B8BB-3D6326CB95E6}"/>
                </a:ext>
              </a:extLst>
            </p:cNvPr>
            <p:cNvSpPr>
              <a:spLocks/>
            </p:cNvSpPr>
            <p:nvPr userDrawn="1"/>
          </p:nvSpPr>
          <p:spPr bwMode="auto">
            <a:xfrm>
              <a:off x="373063" y="4046538"/>
              <a:ext cx="92075" cy="92075"/>
            </a:xfrm>
            <a:custGeom>
              <a:avLst/>
              <a:gdLst>
                <a:gd name="T0" fmla="*/ 52 w 58"/>
                <a:gd name="T1" fmla="*/ 24 h 58"/>
                <a:gd name="T2" fmla="*/ 34 w 58"/>
                <a:gd name="T3" fmla="*/ 24 h 58"/>
                <a:gd name="T4" fmla="*/ 34 w 58"/>
                <a:gd name="T5" fmla="*/ 6 h 58"/>
                <a:gd name="T6" fmla="*/ 34 w 58"/>
                <a:gd name="T7" fmla="*/ 6 h 58"/>
                <a:gd name="T8" fmla="*/ 32 w 58"/>
                <a:gd name="T9" fmla="*/ 2 h 58"/>
                <a:gd name="T10" fmla="*/ 28 w 58"/>
                <a:gd name="T11" fmla="*/ 0 h 58"/>
                <a:gd name="T12" fmla="*/ 28 w 58"/>
                <a:gd name="T13" fmla="*/ 0 h 58"/>
                <a:gd name="T14" fmla="*/ 28 w 58"/>
                <a:gd name="T15" fmla="*/ 0 h 58"/>
                <a:gd name="T16" fmla="*/ 24 w 58"/>
                <a:gd name="T17" fmla="*/ 2 h 58"/>
                <a:gd name="T18" fmla="*/ 22 w 58"/>
                <a:gd name="T19" fmla="*/ 6 h 58"/>
                <a:gd name="T20" fmla="*/ 22 w 58"/>
                <a:gd name="T21" fmla="*/ 24 h 58"/>
                <a:gd name="T22" fmla="*/ 4 w 58"/>
                <a:gd name="T23" fmla="*/ 24 h 58"/>
                <a:gd name="T24" fmla="*/ 4 w 58"/>
                <a:gd name="T25" fmla="*/ 24 h 58"/>
                <a:gd name="T26" fmla="*/ 0 w 58"/>
                <a:gd name="T27" fmla="*/ 24 h 58"/>
                <a:gd name="T28" fmla="*/ 0 w 58"/>
                <a:gd name="T29" fmla="*/ 28 h 58"/>
                <a:gd name="T30" fmla="*/ 0 w 58"/>
                <a:gd name="T31" fmla="*/ 28 h 58"/>
                <a:gd name="T32" fmla="*/ 0 w 58"/>
                <a:gd name="T33" fmla="*/ 32 h 58"/>
                <a:gd name="T34" fmla="*/ 4 w 58"/>
                <a:gd name="T35" fmla="*/ 34 h 58"/>
                <a:gd name="T36" fmla="*/ 22 w 58"/>
                <a:gd name="T37" fmla="*/ 34 h 58"/>
                <a:gd name="T38" fmla="*/ 22 w 58"/>
                <a:gd name="T39" fmla="*/ 52 h 58"/>
                <a:gd name="T40" fmla="*/ 22 w 58"/>
                <a:gd name="T41" fmla="*/ 52 h 58"/>
                <a:gd name="T42" fmla="*/ 24 w 58"/>
                <a:gd name="T43" fmla="*/ 56 h 58"/>
                <a:gd name="T44" fmla="*/ 28 w 58"/>
                <a:gd name="T45" fmla="*/ 58 h 58"/>
                <a:gd name="T46" fmla="*/ 28 w 58"/>
                <a:gd name="T47" fmla="*/ 58 h 58"/>
                <a:gd name="T48" fmla="*/ 28 w 58"/>
                <a:gd name="T49" fmla="*/ 58 h 58"/>
                <a:gd name="T50" fmla="*/ 32 w 58"/>
                <a:gd name="T51" fmla="*/ 56 h 58"/>
                <a:gd name="T52" fmla="*/ 34 w 58"/>
                <a:gd name="T53" fmla="*/ 52 h 58"/>
                <a:gd name="T54" fmla="*/ 34 w 58"/>
                <a:gd name="T55" fmla="*/ 34 h 58"/>
                <a:gd name="T56" fmla="*/ 52 w 58"/>
                <a:gd name="T57" fmla="*/ 34 h 58"/>
                <a:gd name="T58" fmla="*/ 52 w 58"/>
                <a:gd name="T59" fmla="*/ 34 h 58"/>
                <a:gd name="T60" fmla="*/ 52 w 58"/>
                <a:gd name="T61" fmla="*/ 34 h 58"/>
                <a:gd name="T62" fmla="*/ 56 w 58"/>
                <a:gd name="T63" fmla="*/ 32 h 58"/>
                <a:gd name="T64" fmla="*/ 58 w 58"/>
                <a:gd name="T65" fmla="*/ 28 h 58"/>
                <a:gd name="T66" fmla="*/ 58 w 58"/>
                <a:gd name="T67" fmla="*/ 28 h 58"/>
                <a:gd name="T68" fmla="*/ 56 w 58"/>
                <a:gd name="T69" fmla="*/ 24 h 58"/>
                <a:gd name="T70" fmla="*/ 52 w 58"/>
                <a:gd name="T71" fmla="*/ 24 h 58"/>
                <a:gd name="T72" fmla="*/ 52 w 58"/>
                <a:gd name="T7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8" h="58">
                  <a:moveTo>
                    <a:pt x="52" y="24"/>
                  </a:moveTo>
                  <a:lnTo>
                    <a:pt x="34" y="24"/>
                  </a:lnTo>
                  <a:lnTo>
                    <a:pt x="34" y="6"/>
                  </a:lnTo>
                  <a:lnTo>
                    <a:pt x="34" y="6"/>
                  </a:lnTo>
                  <a:lnTo>
                    <a:pt x="32" y="2"/>
                  </a:lnTo>
                  <a:lnTo>
                    <a:pt x="28" y="0"/>
                  </a:lnTo>
                  <a:lnTo>
                    <a:pt x="28" y="0"/>
                  </a:lnTo>
                  <a:lnTo>
                    <a:pt x="28" y="0"/>
                  </a:lnTo>
                  <a:lnTo>
                    <a:pt x="24" y="2"/>
                  </a:lnTo>
                  <a:lnTo>
                    <a:pt x="22" y="6"/>
                  </a:lnTo>
                  <a:lnTo>
                    <a:pt x="22" y="24"/>
                  </a:lnTo>
                  <a:lnTo>
                    <a:pt x="4" y="24"/>
                  </a:lnTo>
                  <a:lnTo>
                    <a:pt x="4" y="24"/>
                  </a:lnTo>
                  <a:lnTo>
                    <a:pt x="0" y="24"/>
                  </a:lnTo>
                  <a:lnTo>
                    <a:pt x="0" y="28"/>
                  </a:lnTo>
                  <a:lnTo>
                    <a:pt x="0" y="28"/>
                  </a:lnTo>
                  <a:lnTo>
                    <a:pt x="0" y="32"/>
                  </a:lnTo>
                  <a:lnTo>
                    <a:pt x="4" y="34"/>
                  </a:lnTo>
                  <a:lnTo>
                    <a:pt x="22" y="34"/>
                  </a:lnTo>
                  <a:lnTo>
                    <a:pt x="22" y="52"/>
                  </a:lnTo>
                  <a:lnTo>
                    <a:pt x="22" y="52"/>
                  </a:lnTo>
                  <a:lnTo>
                    <a:pt x="24" y="56"/>
                  </a:lnTo>
                  <a:lnTo>
                    <a:pt x="28" y="58"/>
                  </a:lnTo>
                  <a:lnTo>
                    <a:pt x="28" y="58"/>
                  </a:lnTo>
                  <a:lnTo>
                    <a:pt x="28" y="58"/>
                  </a:lnTo>
                  <a:lnTo>
                    <a:pt x="32" y="56"/>
                  </a:lnTo>
                  <a:lnTo>
                    <a:pt x="34" y="52"/>
                  </a:lnTo>
                  <a:lnTo>
                    <a:pt x="34" y="34"/>
                  </a:lnTo>
                  <a:lnTo>
                    <a:pt x="52" y="34"/>
                  </a:lnTo>
                  <a:lnTo>
                    <a:pt x="52" y="34"/>
                  </a:lnTo>
                  <a:lnTo>
                    <a:pt x="52" y="34"/>
                  </a:lnTo>
                  <a:lnTo>
                    <a:pt x="56" y="32"/>
                  </a:lnTo>
                  <a:lnTo>
                    <a:pt x="58" y="28"/>
                  </a:lnTo>
                  <a:lnTo>
                    <a:pt x="58" y="28"/>
                  </a:lnTo>
                  <a:lnTo>
                    <a:pt x="56" y="24"/>
                  </a:lnTo>
                  <a:lnTo>
                    <a:pt x="52" y="24"/>
                  </a:lnTo>
                  <a:lnTo>
                    <a:pt x="5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49">
              <a:extLst>
                <a:ext uri="{FF2B5EF4-FFF2-40B4-BE49-F238E27FC236}">
                  <a16:creationId xmlns:a16="http://schemas.microsoft.com/office/drawing/2014/main" id="{6CAA0D61-6289-451F-85AE-0A1BD38145F6}"/>
                </a:ext>
              </a:extLst>
            </p:cNvPr>
            <p:cNvSpPr>
              <a:spLocks noEditPoints="1"/>
            </p:cNvSpPr>
            <p:nvPr userDrawn="1"/>
          </p:nvSpPr>
          <p:spPr bwMode="auto">
            <a:xfrm>
              <a:off x="331788" y="4008438"/>
              <a:ext cx="171450" cy="168275"/>
            </a:xfrm>
            <a:custGeom>
              <a:avLst/>
              <a:gdLst>
                <a:gd name="T0" fmla="*/ 54 w 108"/>
                <a:gd name="T1" fmla="*/ 0 h 106"/>
                <a:gd name="T2" fmla="*/ 44 w 108"/>
                <a:gd name="T3" fmla="*/ 0 h 106"/>
                <a:gd name="T4" fmla="*/ 24 w 108"/>
                <a:gd name="T5" fmla="*/ 8 h 106"/>
                <a:gd name="T6" fmla="*/ 10 w 108"/>
                <a:gd name="T7" fmla="*/ 22 h 106"/>
                <a:gd name="T8" fmla="*/ 2 w 108"/>
                <a:gd name="T9" fmla="*/ 42 h 106"/>
                <a:gd name="T10" fmla="*/ 0 w 108"/>
                <a:gd name="T11" fmla="*/ 52 h 106"/>
                <a:gd name="T12" fmla="*/ 4 w 108"/>
                <a:gd name="T13" fmla="*/ 74 h 106"/>
                <a:gd name="T14" fmla="*/ 16 w 108"/>
                <a:gd name="T15" fmla="*/ 90 h 106"/>
                <a:gd name="T16" fmla="*/ 34 w 108"/>
                <a:gd name="T17" fmla="*/ 102 h 106"/>
                <a:gd name="T18" fmla="*/ 54 w 108"/>
                <a:gd name="T19" fmla="*/ 106 h 106"/>
                <a:gd name="T20" fmla="*/ 54 w 108"/>
                <a:gd name="T21" fmla="*/ 106 h 106"/>
                <a:gd name="T22" fmla="*/ 76 w 108"/>
                <a:gd name="T23" fmla="*/ 102 h 106"/>
                <a:gd name="T24" fmla="*/ 92 w 108"/>
                <a:gd name="T25" fmla="*/ 90 h 106"/>
                <a:gd name="T26" fmla="*/ 104 w 108"/>
                <a:gd name="T27" fmla="*/ 74 h 106"/>
                <a:gd name="T28" fmla="*/ 108 w 108"/>
                <a:gd name="T29" fmla="*/ 52 h 106"/>
                <a:gd name="T30" fmla="*/ 106 w 108"/>
                <a:gd name="T31" fmla="*/ 42 h 106"/>
                <a:gd name="T32" fmla="*/ 98 w 108"/>
                <a:gd name="T33" fmla="*/ 24 h 106"/>
                <a:gd name="T34" fmla="*/ 92 w 108"/>
                <a:gd name="T35" fmla="*/ 16 h 106"/>
                <a:gd name="T36" fmla="*/ 74 w 108"/>
                <a:gd name="T37" fmla="*/ 4 h 106"/>
                <a:gd name="T38" fmla="*/ 54 w 108"/>
                <a:gd name="T39" fmla="*/ 0 h 106"/>
                <a:gd name="T40" fmla="*/ 54 w 108"/>
                <a:gd name="T41" fmla="*/ 96 h 106"/>
                <a:gd name="T42" fmla="*/ 54 w 108"/>
                <a:gd name="T43" fmla="*/ 96 h 106"/>
                <a:gd name="T44" fmla="*/ 38 w 108"/>
                <a:gd name="T45" fmla="*/ 92 h 106"/>
                <a:gd name="T46" fmla="*/ 24 w 108"/>
                <a:gd name="T47" fmla="*/ 82 h 106"/>
                <a:gd name="T48" fmla="*/ 18 w 108"/>
                <a:gd name="T49" fmla="*/ 76 h 106"/>
                <a:gd name="T50" fmla="*/ 12 w 108"/>
                <a:gd name="T51" fmla="*/ 62 h 106"/>
                <a:gd name="T52" fmla="*/ 12 w 108"/>
                <a:gd name="T53" fmla="*/ 52 h 106"/>
                <a:gd name="T54" fmla="*/ 14 w 108"/>
                <a:gd name="T55" fmla="*/ 36 h 106"/>
                <a:gd name="T56" fmla="*/ 24 w 108"/>
                <a:gd name="T57" fmla="*/ 22 h 106"/>
                <a:gd name="T58" fmla="*/ 38 w 108"/>
                <a:gd name="T59" fmla="*/ 14 h 106"/>
                <a:gd name="T60" fmla="*/ 54 w 108"/>
                <a:gd name="T61" fmla="*/ 10 h 106"/>
                <a:gd name="T62" fmla="*/ 54 w 108"/>
                <a:gd name="T63" fmla="*/ 10 h 106"/>
                <a:gd name="T64" fmla="*/ 70 w 108"/>
                <a:gd name="T65" fmla="*/ 14 h 106"/>
                <a:gd name="T66" fmla="*/ 84 w 108"/>
                <a:gd name="T67" fmla="*/ 22 h 106"/>
                <a:gd name="T68" fmla="*/ 94 w 108"/>
                <a:gd name="T69" fmla="*/ 36 h 106"/>
                <a:gd name="T70" fmla="*/ 98 w 108"/>
                <a:gd name="T71" fmla="*/ 52 h 106"/>
                <a:gd name="T72" fmla="*/ 96 w 108"/>
                <a:gd name="T73" fmla="*/ 62 h 106"/>
                <a:gd name="T74" fmla="*/ 90 w 108"/>
                <a:gd name="T75" fmla="*/ 76 h 106"/>
                <a:gd name="T76" fmla="*/ 78 w 108"/>
                <a:gd name="T77" fmla="*/ 88 h 106"/>
                <a:gd name="T78" fmla="*/ 62 w 108"/>
                <a:gd name="T79" fmla="*/ 94 h 106"/>
                <a:gd name="T80" fmla="*/ 54 w 108"/>
                <a:gd name="T81" fmla="*/ 9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 h="106">
                  <a:moveTo>
                    <a:pt x="54" y="0"/>
                  </a:moveTo>
                  <a:lnTo>
                    <a:pt x="54" y="0"/>
                  </a:lnTo>
                  <a:lnTo>
                    <a:pt x="54" y="0"/>
                  </a:lnTo>
                  <a:lnTo>
                    <a:pt x="44" y="0"/>
                  </a:lnTo>
                  <a:lnTo>
                    <a:pt x="34" y="4"/>
                  </a:lnTo>
                  <a:lnTo>
                    <a:pt x="24" y="8"/>
                  </a:lnTo>
                  <a:lnTo>
                    <a:pt x="16" y="14"/>
                  </a:lnTo>
                  <a:lnTo>
                    <a:pt x="10" y="22"/>
                  </a:lnTo>
                  <a:lnTo>
                    <a:pt x="4" y="32"/>
                  </a:lnTo>
                  <a:lnTo>
                    <a:pt x="2" y="42"/>
                  </a:lnTo>
                  <a:lnTo>
                    <a:pt x="0" y="52"/>
                  </a:lnTo>
                  <a:lnTo>
                    <a:pt x="0" y="52"/>
                  </a:lnTo>
                  <a:lnTo>
                    <a:pt x="2" y="64"/>
                  </a:lnTo>
                  <a:lnTo>
                    <a:pt x="4" y="74"/>
                  </a:lnTo>
                  <a:lnTo>
                    <a:pt x="10" y="82"/>
                  </a:lnTo>
                  <a:lnTo>
                    <a:pt x="16" y="90"/>
                  </a:lnTo>
                  <a:lnTo>
                    <a:pt x="24" y="96"/>
                  </a:lnTo>
                  <a:lnTo>
                    <a:pt x="34" y="102"/>
                  </a:lnTo>
                  <a:lnTo>
                    <a:pt x="44" y="104"/>
                  </a:lnTo>
                  <a:lnTo>
                    <a:pt x="54" y="106"/>
                  </a:lnTo>
                  <a:lnTo>
                    <a:pt x="54" y="106"/>
                  </a:lnTo>
                  <a:lnTo>
                    <a:pt x="54" y="106"/>
                  </a:lnTo>
                  <a:lnTo>
                    <a:pt x="66" y="104"/>
                  </a:lnTo>
                  <a:lnTo>
                    <a:pt x="76" y="102"/>
                  </a:lnTo>
                  <a:lnTo>
                    <a:pt x="84" y="96"/>
                  </a:lnTo>
                  <a:lnTo>
                    <a:pt x="92" y="90"/>
                  </a:lnTo>
                  <a:lnTo>
                    <a:pt x="98" y="82"/>
                  </a:lnTo>
                  <a:lnTo>
                    <a:pt x="104" y="74"/>
                  </a:lnTo>
                  <a:lnTo>
                    <a:pt x="106" y="64"/>
                  </a:lnTo>
                  <a:lnTo>
                    <a:pt x="108" y="52"/>
                  </a:lnTo>
                  <a:lnTo>
                    <a:pt x="108" y="52"/>
                  </a:lnTo>
                  <a:lnTo>
                    <a:pt x="106" y="42"/>
                  </a:lnTo>
                  <a:lnTo>
                    <a:pt x="104" y="32"/>
                  </a:lnTo>
                  <a:lnTo>
                    <a:pt x="98" y="24"/>
                  </a:lnTo>
                  <a:lnTo>
                    <a:pt x="92" y="16"/>
                  </a:lnTo>
                  <a:lnTo>
                    <a:pt x="92" y="16"/>
                  </a:lnTo>
                  <a:lnTo>
                    <a:pt x="84" y="8"/>
                  </a:lnTo>
                  <a:lnTo>
                    <a:pt x="74" y="4"/>
                  </a:lnTo>
                  <a:lnTo>
                    <a:pt x="64" y="0"/>
                  </a:lnTo>
                  <a:lnTo>
                    <a:pt x="54" y="0"/>
                  </a:lnTo>
                  <a:lnTo>
                    <a:pt x="54" y="0"/>
                  </a:lnTo>
                  <a:close/>
                  <a:moveTo>
                    <a:pt x="54" y="96"/>
                  </a:moveTo>
                  <a:lnTo>
                    <a:pt x="54" y="96"/>
                  </a:lnTo>
                  <a:lnTo>
                    <a:pt x="54" y="96"/>
                  </a:lnTo>
                  <a:lnTo>
                    <a:pt x="46" y="94"/>
                  </a:lnTo>
                  <a:lnTo>
                    <a:pt x="38" y="92"/>
                  </a:lnTo>
                  <a:lnTo>
                    <a:pt x="30" y="88"/>
                  </a:lnTo>
                  <a:lnTo>
                    <a:pt x="24" y="82"/>
                  </a:lnTo>
                  <a:lnTo>
                    <a:pt x="24" y="82"/>
                  </a:lnTo>
                  <a:lnTo>
                    <a:pt x="18" y="76"/>
                  </a:lnTo>
                  <a:lnTo>
                    <a:pt x="14" y="70"/>
                  </a:lnTo>
                  <a:lnTo>
                    <a:pt x="12" y="62"/>
                  </a:lnTo>
                  <a:lnTo>
                    <a:pt x="12" y="52"/>
                  </a:lnTo>
                  <a:lnTo>
                    <a:pt x="12" y="52"/>
                  </a:lnTo>
                  <a:lnTo>
                    <a:pt x="12" y="44"/>
                  </a:lnTo>
                  <a:lnTo>
                    <a:pt x="14" y="36"/>
                  </a:lnTo>
                  <a:lnTo>
                    <a:pt x="18" y="28"/>
                  </a:lnTo>
                  <a:lnTo>
                    <a:pt x="24" y="22"/>
                  </a:lnTo>
                  <a:lnTo>
                    <a:pt x="30" y="18"/>
                  </a:lnTo>
                  <a:lnTo>
                    <a:pt x="38" y="14"/>
                  </a:lnTo>
                  <a:lnTo>
                    <a:pt x="46" y="10"/>
                  </a:lnTo>
                  <a:lnTo>
                    <a:pt x="54" y="10"/>
                  </a:lnTo>
                  <a:lnTo>
                    <a:pt x="54" y="10"/>
                  </a:lnTo>
                  <a:lnTo>
                    <a:pt x="54" y="10"/>
                  </a:lnTo>
                  <a:lnTo>
                    <a:pt x="62" y="10"/>
                  </a:lnTo>
                  <a:lnTo>
                    <a:pt x="70" y="14"/>
                  </a:lnTo>
                  <a:lnTo>
                    <a:pt x="78" y="18"/>
                  </a:lnTo>
                  <a:lnTo>
                    <a:pt x="84" y="22"/>
                  </a:lnTo>
                  <a:lnTo>
                    <a:pt x="90" y="28"/>
                  </a:lnTo>
                  <a:lnTo>
                    <a:pt x="94" y="36"/>
                  </a:lnTo>
                  <a:lnTo>
                    <a:pt x="96" y="44"/>
                  </a:lnTo>
                  <a:lnTo>
                    <a:pt x="98" y="52"/>
                  </a:lnTo>
                  <a:lnTo>
                    <a:pt x="98" y="52"/>
                  </a:lnTo>
                  <a:lnTo>
                    <a:pt x="96" y="62"/>
                  </a:lnTo>
                  <a:lnTo>
                    <a:pt x="94" y="70"/>
                  </a:lnTo>
                  <a:lnTo>
                    <a:pt x="90" y="76"/>
                  </a:lnTo>
                  <a:lnTo>
                    <a:pt x="84" y="82"/>
                  </a:lnTo>
                  <a:lnTo>
                    <a:pt x="78" y="88"/>
                  </a:lnTo>
                  <a:lnTo>
                    <a:pt x="70" y="92"/>
                  </a:lnTo>
                  <a:lnTo>
                    <a:pt x="62" y="94"/>
                  </a:lnTo>
                  <a:lnTo>
                    <a:pt x="54" y="96"/>
                  </a:lnTo>
                  <a:lnTo>
                    <a:pt x="54"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57">
            <a:extLst>
              <a:ext uri="{FF2B5EF4-FFF2-40B4-BE49-F238E27FC236}">
                <a16:creationId xmlns:a16="http://schemas.microsoft.com/office/drawing/2014/main" id="{8EBE0EE0-CC72-4A1E-BFB6-6B7D37ED986C}"/>
              </a:ext>
            </a:extLst>
          </p:cNvPr>
          <p:cNvGrpSpPr/>
          <p:nvPr userDrawn="1"/>
        </p:nvGrpSpPr>
        <p:grpSpPr>
          <a:xfrm>
            <a:off x="1357313" y="469900"/>
            <a:ext cx="431800" cy="438150"/>
            <a:chOff x="1357313" y="469900"/>
            <a:chExt cx="431800" cy="438150"/>
          </a:xfrm>
        </p:grpSpPr>
        <p:sp>
          <p:nvSpPr>
            <p:cNvPr id="59" name="Freeform 50">
              <a:extLst>
                <a:ext uri="{FF2B5EF4-FFF2-40B4-BE49-F238E27FC236}">
                  <a16:creationId xmlns:a16="http://schemas.microsoft.com/office/drawing/2014/main" id="{453CD022-E081-4B30-BE93-0394CBC1F456}"/>
                </a:ext>
              </a:extLst>
            </p:cNvPr>
            <p:cNvSpPr>
              <a:spLocks/>
            </p:cNvSpPr>
            <p:nvPr userDrawn="1"/>
          </p:nvSpPr>
          <p:spPr bwMode="auto">
            <a:xfrm>
              <a:off x="1357313" y="469900"/>
              <a:ext cx="295275" cy="438150"/>
            </a:xfrm>
            <a:custGeom>
              <a:avLst/>
              <a:gdLst>
                <a:gd name="T0" fmla="*/ 140 w 186"/>
                <a:gd name="T1" fmla="*/ 90 h 276"/>
                <a:gd name="T2" fmla="*/ 182 w 186"/>
                <a:gd name="T3" fmla="*/ 84 h 276"/>
                <a:gd name="T4" fmla="*/ 176 w 186"/>
                <a:gd name="T5" fmla="*/ 74 h 276"/>
                <a:gd name="T6" fmla="*/ 128 w 186"/>
                <a:gd name="T7" fmla="*/ 80 h 276"/>
                <a:gd name="T8" fmla="*/ 132 w 186"/>
                <a:gd name="T9" fmla="*/ 122 h 276"/>
                <a:gd name="T10" fmla="*/ 156 w 186"/>
                <a:gd name="T11" fmla="*/ 140 h 276"/>
                <a:gd name="T12" fmla="*/ 172 w 186"/>
                <a:gd name="T13" fmla="*/ 190 h 276"/>
                <a:gd name="T14" fmla="*/ 164 w 186"/>
                <a:gd name="T15" fmla="*/ 240 h 276"/>
                <a:gd name="T16" fmla="*/ 142 w 186"/>
                <a:gd name="T17" fmla="*/ 264 h 276"/>
                <a:gd name="T18" fmla="*/ 88 w 186"/>
                <a:gd name="T19" fmla="*/ 242 h 276"/>
                <a:gd name="T20" fmla="*/ 46 w 186"/>
                <a:gd name="T21" fmla="*/ 200 h 276"/>
                <a:gd name="T22" fmla="*/ 40 w 186"/>
                <a:gd name="T23" fmla="*/ 172 h 276"/>
                <a:gd name="T24" fmla="*/ 58 w 186"/>
                <a:gd name="T25" fmla="*/ 126 h 276"/>
                <a:gd name="T26" fmla="*/ 86 w 186"/>
                <a:gd name="T27" fmla="*/ 110 h 276"/>
                <a:gd name="T28" fmla="*/ 82 w 186"/>
                <a:gd name="T29" fmla="*/ 144 h 276"/>
                <a:gd name="T30" fmla="*/ 94 w 186"/>
                <a:gd name="T31" fmla="*/ 188 h 276"/>
                <a:gd name="T32" fmla="*/ 106 w 186"/>
                <a:gd name="T33" fmla="*/ 184 h 276"/>
                <a:gd name="T34" fmla="*/ 94 w 186"/>
                <a:gd name="T35" fmla="*/ 144 h 276"/>
                <a:gd name="T36" fmla="*/ 108 w 186"/>
                <a:gd name="T37" fmla="*/ 106 h 276"/>
                <a:gd name="T38" fmla="*/ 114 w 186"/>
                <a:gd name="T39" fmla="*/ 90 h 276"/>
                <a:gd name="T40" fmla="*/ 110 w 186"/>
                <a:gd name="T41" fmla="*/ 76 h 276"/>
                <a:gd name="T42" fmla="*/ 102 w 186"/>
                <a:gd name="T43" fmla="*/ 70 h 276"/>
                <a:gd name="T44" fmla="*/ 136 w 186"/>
                <a:gd name="T45" fmla="*/ 66 h 276"/>
                <a:gd name="T46" fmla="*/ 136 w 186"/>
                <a:gd name="T47" fmla="*/ 66 h 276"/>
                <a:gd name="T48" fmla="*/ 182 w 186"/>
                <a:gd name="T49" fmla="*/ 60 h 276"/>
                <a:gd name="T50" fmla="*/ 176 w 186"/>
                <a:gd name="T51" fmla="*/ 50 h 276"/>
                <a:gd name="T52" fmla="*/ 138 w 186"/>
                <a:gd name="T53" fmla="*/ 40 h 276"/>
                <a:gd name="T54" fmla="*/ 116 w 186"/>
                <a:gd name="T55" fmla="*/ 6 h 276"/>
                <a:gd name="T56" fmla="*/ 104 w 186"/>
                <a:gd name="T57" fmla="*/ 6 h 276"/>
                <a:gd name="T58" fmla="*/ 110 w 186"/>
                <a:gd name="T59" fmla="*/ 28 h 276"/>
                <a:gd name="T60" fmla="*/ 130 w 186"/>
                <a:gd name="T61" fmla="*/ 54 h 276"/>
                <a:gd name="T62" fmla="*/ 110 w 186"/>
                <a:gd name="T63" fmla="*/ 50 h 276"/>
                <a:gd name="T64" fmla="*/ 100 w 186"/>
                <a:gd name="T65" fmla="*/ 42 h 276"/>
                <a:gd name="T66" fmla="*/ 90 w 186"/>
                <a:gd name="T67" fmla="*/ 68 h 276"/>
                <a:gd name="T68" fmla="*/ 102 w 186"/>
                <a:gd name="T69" fmla="*/ 88 h 276"/>
                <a:gd name="T70" fmla="*/ 74 w 186"/>
                <a:gd name="T71" fmla="*/ 100 h 276"/>
                <a:gd name="T72" fmla="*/ 86 w 186"/>
                <a:gd name="T73" fmla="*/ 38 h 276"/>
                <a:gd name="T74" fmla="*/ 96 w 186"/>
                <a:gd name="T75" fmla="*/ 6 h 276"/>
                <a:gd name="T76" fmla="*/ 84 w 186"/>
                <a:gd name="T77" fmla="*/ 6 h 276"/>
                <a:gd name="T78" fmla="*/ 66 w 186"/>
                <a:gd name="T79" fmla="*/ 50 h 276"/>
                <a:gd name="T80" fmla="*/ 60 w 186"/>
                <a:gd name="T81" fmla="*/ 38 h 276"/>
                <a:gd name="T82" fmla="*/ 50 w 186"/>
                <a:gd name="T83" fmla="*/ 32 h 276"/>
                <a:gd name="T84" fmla="*/ 54 w 186"/>
                <a:gd name="T85" fmla="*/ 68 h 276"/>
                <a:gd name="T86" fmla="*/ 62 w 186"/>
                <a:gd name="T87" fmla="*/ 108 h 276"/>
                <a:gd name="T88" fmla="*/ 42 w 186"/>
                <a:gd name="T89" fmla="*/ 126 h 276"/>
                <a:gd name="T90" fmla="*/ 20 w 186"/>
                <a:gd name="T91" fmla="*/ 146 h 276"/>
                <a:gd name="T92" fmla="*/ 16 w 186"/>
                <a:gd name="T93" fmla="*/ 104 h 276"/>
                <a:gd name="T94" fmla="*/ 32 w 186"/>
                <a:gd name="T95" fmla="*/ 80 h 276"/>
                <a:gd name="T96" fmla="*/ 38 w 186"/>
                <a:gd name="T97" fmla="*/ 36 h 276"/>
                <a:gd name="T98" fmla="*/ 26 w 186"/>
                <a:gd name="T99" fmla="*/ 38 h 276"/>
                <a:gd name="T100" fmla="*/ 20 w 186"/>
                <a:gd name="T101" fmla="*/ 74 h 276"/>
                <a:gd name="T102" fmla="*/ 6 w 186"/>
                <a:gd name="T103" fmla="*/ 98 h 276"/>
                <a:gd name="T104" fmla="*/ 14 w 186"/>
                <a:gd name="T105" fmla="*/ 158 h 276"/>
                <a:gd name="T106" fmla="*/ 36 w 186"/>
                <a:gd name="T107" fmla="*/ 206 h 276"/>
                <a:gd name="T108" fmla="*/ 82 w 186"/>
                <a:gd name="T109" fmla="*/ 252 h 276"/>
                <a:gd name="T110" fmla="*/ 132 w 186"/>
                <a:gd name="T111" fmla="*/ 276 h 276"/>
                <a:gd name="T112" fmla="*/ 162 w 186"/>
                <a:gd name="T113" fmla="*/ 268 h 276"/>
                <a:gd name="T114" fmla="*/ 182 w 186"/>
                <a:gd name="T115" fmla="*/ 226 h 276"/>
                <a:gd name="T116" fmla="*/ 182 w 186"/>
                <a:gd name="T117" fmla="*/ 158 h 276"/>
                <a:gd name="T118" fmla="*/ 144 w 186"/>
                <a:gd name="T119" fmla="*/ 116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6" h="276">
                  <a:moveTo>
                    <a:pt x="144" y="116"/>
                  </a:moveTo>
                  <a:lnTo>
                    <a:pt x="144" y="116"/>
                  </a:lnTo>
                  <a:lnTo>
                    <a:pt x="142" y="106"/>
                  </a:lnTo>
                  <a:lnTo>
                    <a:pt x="140" y="90"/>
                  </a:lnTo>
                  <a:lnTo>
                    <a:pt x="140" y="90"/>
                  </a:lnTo>
                  <a:lnTo>
                    <a:pt x="166" y="88"/>
                  </a:lnTo>
                  <a:lnTo>
                    <a:pt x="166" y="88"/>
                  </a:lnTo>
                  <a:lnTo>
                    <a:pt x="178" y="86"/>
                  </a:lnTo>
                  <a:lnTo>
                    <a:pt x="178" y="86"/>
                  </a:lnTo>
                  <a:lnTo>
                    <a:pt x="182" y="84"/>
                  </a:lnTo>
                  <a:lnTo>
                    <a:pt x="182" y="80"/>
                  </a:lnTo>
                  <a:lnTo>
                    <a:pt x="182" y="80"/>
                  </a:lnTo>
                  <a:lnTo>
                    <a:pt x="180" y="76"/>
                  </a:lnTo>
                  <a:lnTo>
                    <a:pt x="176" y="74"/>
                  </a:lnTo>
                  <a:lnTo>
                    <a:pt x="176" y="74"/>
                  </a:lnTo>
                  <a:lnTo>
                    <a:pt x="164" y="76"/>
                  </a:lnTo>
                  <a:lnTo>
                    <a:pt x="164" y="76"/>
                  </a:lnTo>
                  <a:lnTo>
                    <a:pt x="132" y="78"/>
                  </a:lnTo>
                  <a:lnTo>
                    <a:pt x="132" y="78"/>
                  </a:lnTo>
                  <a:lnTo>
                    <a:pt x="128" y="80"/>
                  </a:lnTo>
                  <a:lnTo>
                    <a:pt x="126" y="84"/>
                  </a:lnTo>
                  <a:lnTo>
                    <a:pt x="126" y="84"/>
                  </a:lnTo>
                  <a:lnTo>
                    <a:pt x="128" y="100"/>
                  </a:lnTo>
                  <a:lnTo>
                    <a:pt x="130" y="110"/>
                  </a:lnTo>
                  <a:lnTo>
                    <a:pt x="132" y="122"/>
                  </a:lnTo>
                  <a:lnTo>
                    <a:pt x="132" y="122"/>
                  </a:lnTo>
                  <a:lnTo>
                    <a:pt x="136" y="126"/>
                  </a:lnTo>
                  <a:lnTo>
                    <a:pt x="136" y="126"/>
                  </a:lnTo>
                  <a:lnTo>
                    <a:pt x="148" y="132"/>
                  </a:lnTo>
                  <a:lnTo>
                    <a:pt x="156" y="140"/>
                  </a:lnTo>
                  <a:lnTo>
                    <a:pt x="164" y="150"/>
                  </a:lnTo>
                  <a:lnTo>
                    <a:pt x="170" y="162"/>
                  </a:lnTo>
                  <a:lnTo>
                    <a:pt x="170" y="162"/>
                  </a:lnTo>
                  <a:lnTo>
                    <a:pt x="172" y="174"/>
                  </a:lnTo>
                  <a:lnTo>
                    <a:pt x="172" y="190"/>
                  </a:lnTo>
                  <a:lnTo>
                    <a:pt x="172" y="206"/>
                  </a:lnTo>
                  <a:lnTo>
                    <a:pt x="172" y="206"/>
                  </a:lnTo>
                  <a:lnTo>
                    <a:pt x="170" y="222"/>
                  </a:lnTo>
                  <a:lnTo>
                    <a:pt x="164" y="240"/>
                  </a:lnTo>
                  <a:lnTo>
                    <a:pt x="164" y="240"/>
                  </a:lnTo>
                  <a:lnTo>
                    <a:pt x="156" y="254"/>
                  </a:lnTo>
                  <a:lnTo>
                    <a:pt x="156" y="254"/>
                  </a:lnTo>
                  <a:lnTo>
                    <a:pt x="152" y="260"/>
                  </a:lnTo>
                  <a:lnTo>
                    <a:pt x="148" y="262"/>
                  </a:lnTo>
                  <a:lnTo>
                    <a:pt x="142" y="264"/>
                  </a:lnTo>
                  <a:lnTo>
                    <a:pt x="134" y="264"/>
                  </a:lnTo>
                  <a:lnTo>
                    <a:pt x="134" y="264"/>
                  </a:lnTo>
                  <a:lnTo>
                    <a:pt x="122" y="260"/>
                  </a:lnTo>
                  <a:lnTo>
                    <a:pt x="110" y="256"/>
                  </a:lnTo>
                  <a:lnTo>
                    <a:pt x="88" y="242"/>
                  </a:lnTo>
                  <a:lnTo>
                    <a:pt x="72" y="230"/>
                  </a:lnTo>
                  <a:lnTo>
                    <a:pt x="66" y="224"/>
                  </a:lnTo>
                  <a:lnTo>
                    <a:pt x="66" y="224"/>
                  </a:lnTo>
                  <a:lnTo>
                    <a:pt x="56" y="212"/>
                  </a:lnTo>
                  <a:lnTo>
                    <a:pt x="46" y="200"/>
                  </a:lnTo>
                  <a:lnTo>
                    <a:pt x="46" y="200"/>
                  </a:lnTo>
                  <a:lnTo>
                    <a:pt x="42" y="186"/>
                  </a:lnTo>
                  <a:lnTo>
                    <a:pt x="40" y="172"/>
                  </a:lnTo>
                  <a:lnTo>
                    <a:pt x="40" y="172"/>
                  </a:lnTo>
                  <a:lnTo>
                    <a:pt x="40" y="172"/>
                  </a:lnTo>
                  <a:lnTo>
                    <a:pt x="40" y="172"/>
                  </a:lnTo>
                  <a:lnTo>
                    <a:pt x="40" y="160"/>
                  </a:lnTo>
                  <a:lnTo>
                    <a:pt x="44" y="148"/>
                  </a:lnTo>
                  <a:lnTo>
                    <a:pt x="50" y="136"/>
                  </a:lnTo>
                  <a:lnTo>
                    <a:pt x="58" y="126"/>
                  </a:lnTo>
                  <a:lnTo>
                    <a:pt x="68" y="118"/>
                  </a:lnTo>
                  <a:lnTo>
                    <a:pt x="68" y="118"/>
                  </a:lnTo>
                  <a:lnTo>
                    <a:pt x="74" y="114"/>
                  </a:lnTo>
                  <a:lnTo>
                    <a:pt x="80" y="112"/>
                  </a:lnTo>
                  <a:lnTo>
                    <a:pt x="86" y="110"/>
                  </a:lnTo>
                  <a:lnTo>
                    <a:pt x="92" y="108"/>
                  </a:lnTo>
                  <a:lnTo>
                    <a:pt x="92" y="108"/>
                  </a:lnTo>
                  <a:lnTo>
                    <a:pt x="86" y="124"/>
                  </a:lnTo>
                  <a:lnTo>
                    <a:pt x="84" y="134"/>
                  </a:lnTo>
                  <a:lnTo>
                    <a:pt x="82" y="144"/>
                  </a:lnTo>
                  <a:lnTo>
                    <a:pt x="82" y="154"/>
                  </a:lnTo>
                  <a:lnTo>
                    <a:pt x="84" y="166"/>
                  </a:lnTo>
                  <a:lnTo>
                    <a:pt x="88" y="176"/>
                  </a:lnTo>
                  <a:lnTo>
                    <a:pt x="94" y="188"/>
                  </a:lnTo>
                  <a:lnTo>
                    <a:pt x="94" y="188"/>
                  </a:lnTo>
                  <a:lnTo>
                    <a:pt x="98" y="190"/>
                  </a:lnTo>
                  <a:lnTo>
                    <a:pt x="98" y="190"/>
                  </a:lnTo>
                  <a:lnTo>
                    <a:pt x="104" y="188"/>
                  </a:lnTo>
                  <a:lnTo>
                    <a:pt x="104" y="188"/>
                  </a:lnTo>
                  <a:lnTo>
                    <a:pt x="106" y="184"/>
                  </a:lnTo>
                  <a:lnTo>
                    <a:pt x="104" y="178"/>
                  </a:lnTo>
                  <a:lnTo>
                    <a:pt x="104" y="178"/>
                  </a:lnTo>
                  <a:lnTo>
                    <a:pt x="96" y="168"/>
                  </a:lnTo>
                  <a:lnTo>
                    <a:pt x="94" y="156"/>
                  </a:lnTo>
                  <a:lnTo>
                    <a:pt x="94" y="144"/>
                  </a:lnTo>
                  <a:lnTo>
                    <a:pt x="96" y="132"/>
                  </a:lnTo>
                  <a:lnTo>
                    <a:pt x="104" y="114"/>
                  </a:lnTo>
                  <a:lnTo>
                    <a:pt x="108" y="106"/>
                  </a:lnTo>
                  <a:lnTo>
                    <a:pt x="108" y="106"/>
                  </a:lnTo>
                  <a:lnTo>
                    <a:pt x="108" y="106"/>
                  </a:lnTo>
                  <a:lnTo>
                    <a:pt x="108" y="106"/>
                  </a:lnTo>
                  <a:lnTo>
                    <a:pt x="108" y="106"/>
                  </a:lnTo>
                  <a:lnTo>
                    <a:pt x="108" y="106"/>
                  </a:lnTo>
                  <a:lnTo>
                    <a:pt x="112" y="98"/>
                  </a:lnTo>
                  <a:lnTo>
                    <a:pt x="114" y="90"/>
                  </a:lnTo>
                  <a:lnTo>
                    <a:pt x="116" y="82"/>
                  </a:lnTo>
                  <a:lnTo>
                    <a:pt x="116" y="82"/>
                  </a:lnTo>
                  <a:lnTo>
                    <a:pt x="114" y="78"/>
                  </a:lnTo>
                  <a:lnTo>
                    <a:pt x="110" y="76"/>
                  </a:lnTo>
                  <a:lnTo>
                    <a:pt x="110" y="76"/>
                  </a:lnTo>
                  <a:lnTo>
                    <a:pt x="106" y="76"/>
                  </a:lnTo>
                  <a:lnTo>
                    <a:pt x="106" y="76"/>
                  </a:lnTo>
                  <a:lnTo>
                    <a:pt x="102" y="74"/>
                  </a:lnTo>
                  <a:lnTo>
                    <a:pt x="102" y="70"/>
                  </a:lnTo>
                  <a:lnTo>
                    <a:pt x="102" y="70"/>
                  </a:lnTo>
                  <a:lnTo>
                    <a:pt x="102" y="64"/>
                  </a:lnTo>
                  <a:lnTo>
                    <a:pt x="102" y="64"/>
                  </a:lnTo>
                  <a:lnTo>
                    <a:pt x="130" y="66"/>
                  </a:lnTo>
                  <a:lnTo>
                    <a:pt x="130" y="66"/>
                  </a:lnTo>
                  <a:lnTo>
                    <a:pt x="136" y="66"/>
                  </a:lnTo>
                  <a:lnTo>
                    <a:pt x="136" y="66"/>
                  </a:lnTo>
                  <a:lnTo>
                    <a:pt x="136" y="66"/>
                  </a:lnTo>
                  <a:lnTo>
                    <a:pt x="136" y="66"/>
                  </a:lnTo>
                  <a:lnTo>
                    <a:pt x="136" y="66"/>
                  </a:lnTo>
                  <a:lnTo>
                    <a:pt x="136" y="66"/>
                  </a:lnTo>
                  <a:lnTo>
                    <a:pt x="166" y="64"/>
                  </a:lnTo>
                  <a:lnTo>
                    <a:pt x="166" y="64"/>
                  </a:lnTo>
                  <a:lnTo>
                    <a:pt x="176" y="62"/>
                  </a:lnTo>
                  <a:lnTo>
                    <a:pt x="176" y="62"/>
                  </a:lnTo>
                  <a:lnTo>
                    <a:pt x="182" y="60"/>
                  </a:lnTo>
                  <a:lnTo>
                    <a:pt x="182" y="56"/>
                  </a:lnTo>
                  <a:lnTo>
                    <a:pt x="182" y="56"/>
                  </a:lnTo>
                  <a:lnTo>
                    <a:pt x="180" y="52"/>
                  </a:lnTo>
                  <a:lnTo>
                    <a:pt x="176" y="50"/>
                  </a:lnTo>
                  <a:lnTo>
                    <a:pt x="176" y="50"/>
                  </a:lnTo>
                  <a:lnTo>
                    <a:pt x="164" y="52"/>
                  </a:lnTo>
                  <a:lnTo>
                    <a:pt x="164" y="52"/>
                  </a:lnTo>
                  <a:lnTo>
                    <a:pt x="142" y="54"/>
                  </a:lnTo>
                  <a:lnTo>
                    <a:pt x="142" y="54"/>
                  </a:lnTo>
                  <a:lnTo>
                    <a:pt x="138" y="40"/>
                  </a:lnTo>
                  <a:lnTo>
                    <a:pt x="132" y="28"/>
                  </a:lnTo>
                  <a:lnTo>
                    <a:pt x="124" y="22"/>
                  </a:lnTo>
                  <a:lnTo>
                    <a:pt x="116" y="18"/>
                  </a:lnTo>
                  <a:lnTo>
                    <a:pt x="116" y="6"/>
                  </a:lnTo>
                  <a:lnTo>
                    <a:pt x="116" y="6"/>
                  </a:lnTo>
                  <a:lnTo>
                    <a:pt x="114" y="2"/>
                  </a:lnTo>
                  <a:lnTo>
                    <a:pt x="110" y="0"/>
                  </a:lnTo>
                  <a:lnTo>
                    <a:pt x="110" y="0"/>
                  </a:lnTo>
                  <a:lnTo>
                    <a:pt x="106" y="2"/>
                  </a:lnTo>
                  <a:lnTo>
                    <a:pt x="104" y="6"/>
                  </a:lnTo>
                  <a:lnTo>
                    <a:pt x="104" y="22"/>
                  </a:lnTo>
                  <a:lnTo>
                    <a:pt x="104" y="22"/>
                  </a:lnTo>
                  <a:lnTo>
                    <a:pt x="106" y="26"/>
                  </a:lnTo>
                  <a:lnTo>
                    <a:pt x="110" y="28"/>
                  </a:lnTo>
                  <a:lnTo>
                    <a:pt x="110" y="28"/>
                  </a:lnTo>
                  <a:lnTo>
                    <a:pt x="112" y="30"/>
                  </a:lnTo>
                  <a:lnTo>
                    <a:pt x="118" y="34"/>
                  </a:lnTo>
                  <a:lnTo>
                    <a:pt x="126" y="40"/>
                  </a:lnTo>
                  <a:lnTo>
                    <a:pt x="128" y="46"/>
                  </a:lnTo>
                  <a:lnTo>
                    <a:pt x="130" y="54"/>
                  </a:lnTo>
                  <a:lnTo>
                    <a:pt x="130" y="54"/>
                  </a:lnTo>
                  <a:lnTo>
                    <a:pt x="108" y="52"/>
                  </a:lnTo>
                  <a:lnTo>
                    <a:pt x="108" y="52"/>
                  </a:lnTo>
                  <a:lnTo>
                    <a:pt x="110" y="50"/>
                  </a:lnTo>
                  <a:lnTo>
                    <a:pt x="110" y="50"/>
                  </a:lnTo>
                  <a:lnTo>
                    <a:pt x="112" y="44"/>
                  </a:lnTo>
                  <a:lnTo>
                    <a:pt x="108" y="40"/>
                  </a:lnTo>
                  <a:lnTo>
                    <a:pt x="108" y="40"/>
                  </a:lnTo>
                  <a:lnTo>
                    <a:pt x="104" y="40"/>
                  </a:lnTo>
                  <a:lnTo>
                    <a:pt x="100" y="42"/>
                  </a:lnTo>
                  <a:lnTo>
                    <a:pt x="100" y="42"/>
                  </a:lnTo>
                  <a:lnTo>
                    <a:pt x="96" y="50"/>
                  </a:lnTo>
                  <a:lnTo>
                    <a:pt x="92" y="58"/>
                  </a:lnTo>
                  <a:lnTo>
                    <a:pt x="90" y="68"/>
                  </a:lnTo>
                  <a:lnTo>
                    <a:pt x="90" y="68"/>
                  </a:lnTo>
                  <a:lnTo>
                    <a:pt x="90" y="74"/>
                  </a:lnTo>
                  <a:lnTo>
                    <a:pt x="92" y="80"/>
                  </a:lnTo>
                  <a:lnTo>
                    <a:pt x="96" y="84"/>
                  </a:lnTo>
                  <a:lnTo>
                    <a:pt x="102" y="88"/>
                  </a:lnTo>
                  <a:lnTo>
                    <a:pt x="102" y="88"/>
                  </a:lnTo>
                  <a:lnTo>
                    <a:pt x="100" y="96"/>
                  </a:lnTo>
                  <a:lnTo>
                    <a:pt x="100" y="96"/>
                  </a:lnTo>
                  <a:lnTo>
                    <a:pt x="86" y="96"/>
                  </a:lnTo>
                  <a:lnTo>
                    <a:pt x="74" y="100"/>
                  </a:lnTo>
                  <a:lnTo>
                    <a:pt x="74" y="100"/>
                  </a:lnTo>
                  <a:lnTo>
                    <a:pt x="72" y="84"/>
                  </a:lnTo>
                  <a:lnTo>
                    <a:pt x="74" y="66"/>
                  </a:lnTo>
                  <a:lnTo>
                    <a:pt x="78" y="56"/>
                  </a:lnTo>
                  <a:lnTo>
                    <a:pt x="82" y="46"/>
                  </a:lnTo>
                  <a:lnTo>
                    <a:pt x="86" y="38"/>
                  </a:lnTo>
                  <a:lnTo>
                    <a:pt x="94" y="30"/>
                  </a:lnTo>
                  <a:lnTo>
                    <a:pt x="94" y="30"/>
                  </a:lnTo>
                  <a:lnTo>
                    <a:pt x="96" y="24"/>
                  </a:lnTo>
                  <a:lnTo>
                    <a:pt x="96" y="6"/>
                  </a:lnTo>
                  <a:lnTo>
                    <a:pt x="96" y="6"/>
                  </a:lnTo>
                  <a:lnTo>
                    <a:pt x="94" y="2"/>
                  </a:lnTo>
                  <a:lnTo>
                    <a:pt x="90" y="0"/>
                  </a:lnTo>
                  <a:lnTo>
                    <a:pt x="90" y="0"/>
                  </a:lnTo>
                  <a:lnTo>
                    <a:pt x="86" y="2"/>
                  </a:lnTo>
                  <a:lnTo>
                    <a:pt x="84" y="6"/>
                  </a:lnTo>
                  <a:lnTo>
                    <a:pt x="84" y="22"/>
                  </a:lnTo>
                  <a:lnTo>
                    <a:pt x="84" y="22"/>
                  </a:lnTo>
                  <a:lnTo>
                    <a:pt x="76" y="30"/>
                  </a:lnTo>
                  <a:lnTo>
                    <a:pt x="70" y="40"/>
                  </a:lnTo>
                  <a:lnTo>
                    <a:pt x="66" y="50"/>
                  </a:lnTo>
                  <a:lnTo>
                    <a:pt x="64" y="62"/>
                  </a:lnTo>
                  <a:lnTo>
                    <a:pt x="64" y="62"/>
                  </a:lnTo>
                  <a:lnTo>
                    <a:pt x="62" y="56"/>
                  </a:lnTo>
                  <a:lnTo>
                    <a:pt x="60" y="48"/>
                  </a:lnTo>
                  <a:lnTo>
                    <a:pt x="60" y="38"/>
                  </a:lnTo>
                  <a:lnTo>
                    <a:pt x="60" y="38"/>
                  </a:lnTo>
                  <a:lnTo>
                    <a:pt x="60" y="34"/>
                  </a:lnTo>
                  <a:lnTo>
                    <a:pt x="56" y="32"/>
                  </a:lnTo>
                  <a:lnTo>
                    <a:pt x="56" y="32"/>
                  </a:lnTo>
                  <a:lnTo>
                    <a:pt x="50" y="32"/>
                  </a:lnTo>
                  <a:lnTo>
                    <a:pt x="48" y="36"/>
                  </a:lnTo>
                  <a:lnTo>
                    <a:pt x="48" y="36"/>
                  </a:lnTo>
                  <a:lnTo>
                    <a:pt x="48" y="46"/>
                  </a:lnTo>
                  <a:lnTo>
                    <a:pt x="50" y="58"/>
                  </a:lnTo>
                  <a:lnTo>
                    <a:pt x="54" y="68"/>
                  </a:lnTo>
                  <a:lnTo>
                    <a:pt x="56" y="74"/>
                  </a:lnTo>
                  <a:lnTo>
                    <a:pt x="60" y="76"/>
                  </a:lnTo>
                  <a:lnTo>
                    <a:pt x="60" y="76"/>
                  </a:lnTo>
                  <a:lnTo>
                    <a:pt x="60" y="96"/>
                  </a:lnTo>
                  <a:lnTo>
                    <a:pt x="62" y="108"/>
                  </a:lnTo>
                  <a:lnTo>
                    <a:pt x="62" y="108"/>
                  </a:lnTo>
                  <a:lnTo>
                    <a:pt x="60" y="110"/>
                  </a:lnTo>
                  <a:lnTo>
                    <a:pt x="50" y="118"/>
                  </a:lnTo>
                  <a:lnTo>
                    <a:pt x="50" y="118"/>
                  </a:lnTo>
                  <a:lnTo>
                    <a:pt x="42" y="126"/>
                  </a:lnTo>
                  <a:lnTo>
                    <a:pt x="36" y="136"/>
                  </a:lnTo>
                  <a:lnTo>
                    <a:pt x="32" y="146"/>
                  </a:lnTo>
                  <a:lnTo>
                    <a:pt x="28" y="158"/>
                  </a:lnTo>
                  <a:lnTo>
                    <a:pt x="28" y="158"/>
                  </a:lnTo>
                  <a:lnTo>
                    <a:pt x="20" y="146"/>
                  </a:lnTo>
                  <a:lnTo>
                    <a:pt x="16" y="136"/>
                  </a:lnTo>
                  <a:lnTo>
                    <a:pt x="12" y="126"/>
                  </a:lnTo>
                  <a:lnTo>
                    <a:pt x="12" y="118"/>
                  </a:lnTo>
                  <a:lnTo>
                    <a:pt x="14" y="110"/>
                  </a:lnTo>
                  <a:lnTo>
                    <a:pt x="16" y="104"/>
                  </a:lnTo>
                  <a:lnTo>
                    <a:pt x="22" y="96"/>
                  </a:lnTo>
                  <a:lnTo>
                    <a:pt x="22" y="96"/>
                  </a:lnTo>
                  <a:lnTo>
                    <a:pt x="26" y="88"/>
                  </a:lnTo>
                  <a:lnTo>
                    <a:pt x="26" y="88"/>
                  </a:lnTo>
                  <a:lnTo>
                    <a:pt x="32" y="80"/>
                  </a:lnTo>
                  <a:lnTo>
                    <a:pt x="34" y="70"/>
                  </a:lnTo>
                  <a:lnTo>
                    <a:pt x="38" y="54"/>
                  </a:lnTo>
                  <a:lnTo>
                    <a:pt x="38" y="42"/>
                  </a:lnTo>
                  <a:lnTo>
                    <a:pt x="38" y="36"/>
                  </a:lnTo>
                  <a:lnTo>
                    <a:pt x="38" y="36"/>
                  </a:lnTo>
                  <a:lnTo>
                    <a:pt x="36" y="32"/>
                  </a:lnTo>
                  <a:lnTo>
                    <a:pt x="30" y="32"/>
                  </a:lnTo>
                  <a:lnTo>
                    <a:pt x="30" y="32"/>
                  </a:lnTo>
                  <a:lnTo>
                    <a:pt x="26" y="34"/>
                  </a:lnTo>
                  <a:lnTo>
                    <a:pt x="26" y="38"/>
                  </a:lnTo>
                  <a:lnTo>
                    <a:pt x="26" y="38"/>
                  </a:lnTo>
                  <a:lnTo>
                    <a:pt x="26" y="42"/>
                  </a:lnTo>
                  <a:lnTo>
                    <a:pt x="26" y="52"/>
                  </a:lnTo>
                  <a:lnTo>
                    <a:pt x="22" y="66"/>
                  </a:lnTo>
                  <a:lnTo>
                    <a:pt x="20" y="74"/>
                  </a:lnTo>
                  <a:lnTo>
                    <a:pt x="16" y="82"/>
                  </a:lnTo>
                  <a:lnTo>
                    <a:pt x="16" y="82"/>
                  </a:lnTo>
                  <a:lnTo>
                    <a:pt x="12" y="88"/>
                  </a:lnTo>
                  <a:lnTo>
                    <a:pt x="12" y="88"/>
                  </a:lnTo>
                  <a:lnTo>
                    <a:pt x="6" y="98"/>
                  </a:lnTo>
                  <a:lnTo>
                    <a:pt x="2" y="108"/>
                  </a:lnTo>
                  <a:lnTo>
                    <a:pt x="0" y="118"/>
                  </a:lnTo>
                  <a:lnTo>
                    <a:pt x="0" y="130"/>
                  </a:lnTo>
                  <a:lnTo>
                    <a:pt x="4" y="144"/>
                  </a:lnTo>
                  <a:lnTo>
                    <a:pt x="14" y="158"/>
                  </a:lnTo>
                  <a:lnTo>
                    <a:pt x="28" y="174"/>
                  </a:lnTo>
                  <a:lnTo>
                    <a:pt x="28" y="174"/>
                  </a:lnTo>
                  <a:lnTo>
                    <a:pt x="30" y="190"/>
                  </a:lnTo>
                  <a:lnTo>
                    <a:pt x="36" y="206"/>
                  </a:lnTo>
                  <a:lnTo>
                    <a:pt x="36" y="206"/>
                  </a:lnTo>
                  <a:lnTo>
                    <a:pt x="46" y="220"/>
                  </a:lnTo>
                  <a:lnTo>
                    <a:pt x="58" y="234"/>
                  </a:lnTo>
                  <a:lnTo>
                    <a:pt x="58" y="234"/>
                  </a:lnTo>
                  <a:lnTo>
                    <a:pt x="64" y="240"/>
                  </a:lnTo>
                  <a:lnTo>
                    <a:pt x="82" y="252"/>
                  </a:lnTo>
                  <a:lnTo>
                    <a:pt x="92" y="260"/>
                  </a:lnTo>
                  <a:lnTo>
                    <a:pt x="106" y="266"/>
                  </a:lnTo>
                  <a:lnTo>
                    <a:pt x="118" y="272"/>
                  </a:lnTo>
                  <a:lnTo>
                    <a:pt x="132" y="276"/>
                  </a:lnTo>
                  <a:lnTo>
                    <a:pt x="132" y="276"/>
                  </a:lnTo>
                  <a:lnTo>
                    <a:pt x="138" y="276"/>
                  </a:lnTo>
                  <a:lnTo>
                    <a:pt x="138" y="276"/>
                  </a:lnTo>
                  <a:lnTo>
                    <a:pt x="146" y="276"/>
                  </a:lnTo>
                  <a:lnTo>
                    <a:pt x="154" y="272"/>
                  </a:lnTo>
                  <a:lnTo>
                    <a:pt x="162" y="268"/>
                  </a:lnTo>
                  <a:lnTo>
                    <a:pt x="168" y="262"/>
                  </a:lnTo>
                  <a:lnTo>
                    <a:pt x="168" y="262"/>
                  </a:lnTo>
                  <a:lnTo>
                    <a:pt x="176" y="244"/>
                  </a:lnTo>
                  <a:lnTo>
                    <a:pt x="176" y="244"/>
                  </a:lnTo>
                  <a:lnTo>
                    <a:pt x="182" y="226"/>
                  </a:lnTo>
                  <a:lnTo>
                    <a:pt x="184" y="208"/>
                  </a:lnTo>
                  <a:lnTo>
                    <a:pt x="184" y="208"/>
                  </a:lnTo>
                  <a:lnTo>
                    <a:pt x="186" y="188"/>
                  </a:lnTo>
                  <a:lnTo>
                    <a:pt x="184" y="174"/>
                  </a:lnTo>
                  <a:lnTo>
                    <a:pt x="182" y="158"/>
                  </a:lnTo>
                  <a:lnTo>
                    <a:pt x="182" y="158"/>
                  </a:lnTo>
                  <a:lnTo>
                    <a:pt x="176" y="144"/>
                  </a:lnTo>
                  <a:lnTo>
                    <a:pt x="166" y="132"/>
                  </a:lnTo>
                  <a:lnTo>
                    <a:pt x="156" y="122"/>
                  </a:lnTo>
                  <a:lnTo>
                    <a:pt x="144" y="116"/>
                  </a:lnTo>
                  <a:lnTo>
                    <a:pt x="144" y="1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1">
              <a:extLst>
                <a:ext uri="{FF2B5EF4-FFF2-40B4-BE49-F238E27FC236}">
                  <a16:creationId xmlns:a16="http://schemas.microsoft.com/office/drawing/2014/main" id="{353F66B9-B1AD-4640-BD7A-6537292585CC}"/>
                </a:ext>
              </a:extLst>
            </p:cNvPr>
            <p:cNvSpPr>
              <a:spLocks/>
            </p:cNvSpPr>
            <p:nvPr userDrawn="1"/>
          </p:nvSpPr>
          <p:spPr bwMode="auto">
            <a:xfrm>
              <a:off x="1525588" y="708025"/>
              <a:ext cx="63500" cy="114300"/>
            </a:xfrm>
            <a:custGeom>
              <a:avLst/>
              <a:gdLst>
                <a:gd name="T0" fmla="*/ 30 w 40"/>
                <a:gd name="T1" fmla="*/ 44 h 72"/>
                <a:gd name="T2" fmla="*/ 30 w 40"/>
                <a:gd name="T3" fmla="*/ 44 h 72"/>
                <a:gd name="T4" fmla="*/ 34 w 40"/>
                <a:gd name="T5" fmla="*/ 44 h 72"/>
                <a:gd name="T6" fmla="*/ 34 w 40"/>
                <a:gd name="T7" fmla="*/ 44 h 72"/>
                <a:gd name="T8" fmla="*/ 36 w 40"/>
                <a:gd name="T9" fmla="*/ 42 h 72"/>
                <a:gd name="T10" fmla="*/ 38 w 40"/>
                <a:gd name="T11" fmla="*/ 40 h 72"/>
                <a:gd name="T12" fmla="*/ 38 w 40"/>
                <a:gd name="T13" fmla="*/ 40 h 72"/>
                <a:gd name="T14" fmla="*/ 40 w 40"/>
                <a:gd name="T15" fmla="*/ 36 h 72"/>
                <a:gd name="T16" fmla="*/ 36 w 40"/>
                <a:gd name="T17" fmla="*/ 32 h 72"/>
                <a:gd name="T18" fmla="*/ 36 w 40"/>
                <a:gd name="T19" fmla="*/ 32 h 72"/>
                <a:gd name="T20" fmla="*/ 24 w 40"/>
                <a:gd name="T21" fmla="*/ 24 h 72"/>
                <a:gd name="T22" fmla="*/ 24 w 40"/>
                <a:gd name="T23" fmla="*/ 24 h 72"/>
                <a:gd name="T24" fmla="*/ 24 w 40"/>
                <a:gd name="T25" fmla="*/ 24 h 72"/>
                <a:gd name="T26" fmla="*/ 24 w 40"/>
                <a:gd name="T27" fmla="*/ 24 h 72"/>
                <a:gd name="T28" fmla="*/ 24 w 40"/>
                <a:gd name="T29" fmla="*/ 24 h 72"/>
                <a:gd name="T30" fmla="*/ 24 w 40"/>
                <a:gd name="T31" fmla="*/ 24 h 72"/>
                <a:gd name="T32" fmla="*/ 18 w 40"/>
                <a:gd name="T33" fmla="*/ 18 h 72"/>
                <a:gd name="T34" fmla="*/ 14 w 40"/>
                <a:gd name="T35" fmla="*/ 12 h 72"/>
                <a:gd name="T36" fmla="*/ 12 w 40"/>
                <a:gd name="T37" fmla="*/ 6 h 72"/>
                <a:gd name="T38" fmla="*/ 12 w 40"/>
                <a:gd name="T39" fmla="*/ 6 h 72"/>
                <a:gd name="T40" fmla="*/ 10 w 40"/>
                <a:gd name="T41" fmla="*/ 2 h 72"/>
                <a:gd name="T42" fmla="*/ 6 w 40"/>
                <a:gd name="T43" fmla="*/ 0 h 72"/>
                <a:gd name="T44" fmla="*/ 6 w 40"/>
                <a:gd name="T45" fmla="*/ 0 h 72"/>
                <a:gd name="T46" fmla="*/ 2 w 40"/>
                <a:gd name="T47" fmla="*/ 4 h 72"/>
                <a:gd name="T48" fmla="*/ 0 w 40"/>
                <a:gd name="T49" fmla="*/ 8 h 72"/>
                <a:gd name="T50" fmla="*/ 0 w 40"/>
                <a:gd name="T51" fmla="*/ 8 h 72"/>
                <a:gd name="T52" fmla="*/ 2 w 40"/>
                <a:gd name="T53" fmla="*/ 14 h 72"/>
                <a:gd name="T54" fmla="*/ 6 w 40"/>
                <a:gd name="T55" fmla="*/ 22 h 72"/>
                <a:gd name="T56" fmla="*/ 12 w 40"/>
                <a:gd name="T57" fmla="*/ 30 h 72"/>
                <a:gd name="T58" fmla="*/ 12 w 40"/>
                <a:gd name="T59" fmla="*/ 30 h 72"/>
                <a:gd name="T60" fmla="*/ 8 w 40"/>
                <a:gd name="T61" fmla="*/ 38 h 72"/>
                <a:gd name="T62" fmla="*/ 8 w 40"/>
                <a:gd name="T63" fmla="*/ 44 h 72"/>
                <a:gd name="T64" fmla="*/ 8 w 40"/>
                <a:gd name="T65" fmla="*/ 50 h 72"/>
                <a:gd name="T66" fmla="*/ 8 w 40"/>
                <a:gd name="T67" fmla="*/ 50 h 72"/>
                <a:gd name="T68" fmla="*/ 10 w 40"/>
                <a:gd name="T69" fmla="*/ 56 h 72"/>
                <a:gd name="T70" fmla="*/ 14 w 40"/>
                <a:gd name="T71" fmla="*/ 62 h 72"/>
                <a:gd name="T72" fmla="*/ 18 w 40"/>
                <a:gd name="T73" fmla="*/ 66 h 72"/>
                <a:gd name="T74" fmla="*/ 26 w 40"/>
                <a:gd name="T75" fmla="*/ 70 h 72"/>
                <a:gd name="T76" fmla="*/ 26 w 40"/>
                <a:gd name="T77" fmla="*/ 70 h 72"/>
                <a:gd name="T78" fmla="*/ 28 w 40"/>
                <a:gd name="T79" fmla="*/ 72 h 72"/>
                <a:gd name="T80" fmla="*/ 28 w 40"/>
                <a:gd name="T81" fmla="*/ 72 h 72"/>
                <a:gd name="T82" fmla="*/ 32 w 40"/>
                <a:gd name="T83" fmla="*/ 70 h 72"/>
                <a:gd name="T84" fmla="*/ 34 w 40"/>
                <a:gd name="T85" fmla="*/ 68 h 72"/>
                <a:gd name="T86" fmla="*/ 34 w 40"/>
                <a:gd name="T87" fmla="*/ 68 h 72"/>
                <a:gd name="T88" fmla="*/ 34 w 40"/>
                <a:gd name="T89" fmla="*/ 64 h 72"/>
                <a:gd name="T90" fmla="*/ 32 w 40"/>
                <a:gd name="T91" fmla="*/ 60 h 72"/>
                <a:gd name="T92" fmla="*/ 32 w 40"/>
                <a:gd name="T93" fmla="*/ 60 h 72"/>
                <a:gd name="T94" fmla="*/ 24 w 40"/>
                <a:gd name="T95" fmla="*/ 54 h 72"/>
                <a:gd name="T96" fmla="*/ 20 w 40"/>
                <a:gd name="T97" fmla="*/ 48 h 72"/>
                <a:gd name="T98" fmla="*/ 20 w 40"/>
                <a:gd name="T99" fmla="*/ 48 h 72"/>
                <a:gd name="T100" fmla="*/ 20 w 40"/>
                <a:gd name="T101" fmla="*/ 42 h 72"/>
                <a:gd name="T102" fmla="*/ 22 w 40"/>
                <a:gd name="T103" fmla="*/ 38 h 72"/>
                <a:gd name="T104" fmla="*/ 22 w 40"/>
                <a:gd name="T105" fmla="*/ 38 h 72"/>
                <a:gd name="T106" fmla="*/ 30 w 40"/>
                <a:gd name="T107" fmla="*/ 44 h 72"/>
                <a:gd name="T108" fmla="*/ 30 w 40"/>
                <a:gd name="T109" fmla="*/ 4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0" h="72">
                  <a:moveTo>
                    <a:pt x="30" y="44"/>
                  </a:moveTo>
                  <a:lnTo>
                    <a:pt x="30" y="44"/>
                  </a:lnTo>
                  <a:lnTo>
                    <a:pt x="34" y="44"/>
                  </a:lnTo>
                  <a:lnTo>
                    <a:pt x="34" y="44"/>
                  </a:lnTo>
                  <a:lnTo>
                    <a:pt x="36" y="42"/>
                  </a:lnTo>
                  <a:lnTo>
                    <a:pt x="38" y="40"/>
                  </a:lnTo>
                  <a:lnTo>
                    <a:pt x="38" y="40"/>
                  </a:lnTo>
                  <a:lnTo>
                    <a:pt x="40" y="36"/>
                  </a:lnTo>
                  <a:lnTo>
                    <a:pt x="36" y="32"/>
                  </a:lnTo>
                  <a:lnTo>
                    <a:pt x="36" y="32"/>
                  </a:lnTo>
                  <a:lnTo>
                    <a:pt x="24" y="24"/>
                  </a:lnTo>
                  <a:lnTo>
                    <a:pt x="24" y="24"/>
                  </a:lnTo>
                  <a:lnTo>
                    <a:pt x="24" y="24"/>
                  </a:lnTo>
                  <a:lnTo>
                    <a:pt x="24" y="24"/>
                  </a:lnTo>
                  <a:lnTo>
                    <a:pt x="24" y="24"/>
                  </a:lnTo>
                  <a:lnTo>
                    <a:pt x="24" y="24"/>
                  </a:lnTo>
                  <a:lnTo>
                    <a:pt x="18" y="18"/>
                  </a:lnTo>
                  <a:lnTo>
                    <a:pt x="14" y="12"/>
                  </a:lnTo>
                  <a:lnTo>
                    <a:pt x="12" y="6"/>
                  </a:lnTo>
                  <a:lnTo>
                    <a:pt x="12" y="6"/>
                  </a:lnTo>
                  <a:lnTo>
                    <a:pt x="10" y="2"/>
                  </a:lnTo>
                  <a:lnTo>
                    <a:pt x="6" y="0"/>
                  </a:lnTo>
                  <a:lnTo>
                    <a:pt x="6" y="0"/>
                  </a:lnTo>
                  <a:lnTo>
                    <a:pt x="2" y="4"/>
                  </a:lnTo>
                  <a:lnTo>
                    <a:pt x="0" y="8"/>
                  </a:lnTo>
                  <a:lnTo>
                    <a:pt x="0" y="8"/>
                  </a:lnTo>
                  <a:lnTo>
                    <a:pt x="2" y="14"/>
                  </a:lnTo>
                  <a:lnTo>
                    <a:pt x="6" y="22"/>
                  </a:lnTo>
                  <a:lnTo>
                    <a:pt x="12" y="30"/>
                  </a:lnTo>
                  <a:lnTo>
                    <a:pt x="12" y="30"/>
                  </a:lnTo>
                  <a:lnTo>
                    <a:pt x="8" y="38"/>
                  </a:lnTo>
                  <a:lnTo>
                    <a:pt x="8" y="44"/>
                  </a:lnTo>
                  <a:lnTo>
                    <a:pt x="8" y="50"/>
                  </a:lnTo>
                  <a:lnTo>
                    <a:pt x="8" y="50"/>
                  </a:lnTo>
                  <a:lnTo>
                    <a:pt x="10" y="56"/>
                  </a:lnTo>
                  <a:lnTo>
                    <a:pt x="14" y="62"/>
                  </a:lnTo>
                  <a:lnTo>
                    <a:pt x="18" y="66"/>
                  </a:lnTo>
                  <a:lnTo>
                    <a:pt x="26" y="70"/>
                  </a:lnTo>
                  <a:lnTo>
                    <a:pt x="26" y="70"/>
                  </a:lnTo>
                  <a:lnTo>
                    <a:pt x="28" y="72"/>
                  </a:lnTo>
                  <a:lnTo>
                    <a:pt x="28" y="72"/>
                  </a:lnTo>
                  <a:lnTo>
                    <a:pt x="32" y="70"/>
                  </a:lnTo>
                  <a:lnTo>
                    <a:pt x="34" y="68"/>
                  </a:lnTo>
                  <a:lnTo>
                    <a:pt x="34" y="68"/>
                  </a:lnTo>
                  <a:lnTo>
                    <a:pt x="34" y="64"/>
                  </a:lnTo>
                  <a:lnTo>
                    <a:pt x="32" y="60"/>
                  </a:lnTo>
                  <a:lnTo>
                    <a:pt x="32" y="60"/>
                  </a:lnTo>
                  <a:lnTo>
                    <a:pt x="24" y="54"/>
                  </a:lnTo>
                  <a:lnTo>
                    <a:pt x="20" y="48"/>
                  </a:lnTo>
                  <a:lnTo>
                    <a:pt x="20" y="48"/>
                  </a:lnTo>
                  <a:lnTo>
                    <a:pt x="20" y="42"/>
                  </a:lnTo>
                  <a:lnTo>
                    <a:pt x="22" y="38"/>
                  </a:lnTo>
                  <a:lnTo>
                    <a:pt x="22" y="38"/>
                  </a:lnTo>
                  <a:lnTo>
                    <a:pt x="30" y="44"/>
                  </a:lnTo>
                  <a:lnTo>
                    <a:pt x="30"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
              <a:extLst>
                <a:ext uri="{FF2B5EF4-FFF2-40B4-BE49-F238E27FC236}">
                  <a16:creationId xmlns:a16="http://schemas.microsoft.com/office/drawing/2014/main" id="{A2F70F31-7748-4F37-9ED8-7AA22B7DADD1}"/>
                </a:ext>
              </a:extLst>
            </p:cNvPr>
            <p:cNvSpPr>
              <a:spLocks/>
            </p:cNvSpPr>
            <p:nvPr userDrawn="1"/>
          </p:nvSpPr>
          <p:spPr bwMode="auto">
            <a:xfrm>
              <a:off x="1677988" y="720725"/>
              <a:ext cx="111125" cy="57150"/>
            </a:xfrm>
            <a:custGeom>
              <a:avLst/>
              <a:gdLst>
                <a:gd name="T0" fmla="*/ 62 w 70"/>
                <a:gd name="T1" fmla="*/ 0 h 36"/>
                <a:gd name="T2" fmla="*/ 24 w 70"/>
                <a:gd name="T3" fmla="*/ 6 h 36"/>
                <a:gd name="T4" fmla="*/ 24 w 70"/>
                <a:gd name="T5" fmla="*/ 6 h 36"/>
                <a:gd name="T6" fmla="*/ 20 w 70"/>
                <a:gd name="T7" fmla="*/ 6 h 36"/>
                <a:gd name="T8" fmla="*/ 18 w 70"/>
                <a:gd name="T9" fmla="*/ 10 h 36"/>
                <a:gd name="T10" fmla="*/ 18 w 70"/>
                <a:gd name="T11" fmla="*/ 10 h 36"/>
                <a:gd name="T12" fmla="*/ 18 w 70"/>
                <a:gd name="T13" fmla="*/ 14 h 36"/>
                <a:gd name="T14" fmla="*/ 20 w 70"/>
                <a:gd name="T15" fmla="*/ 16 h 36"/>
                <a:gd name="T16" fmla="*/ 28 w 70"/>
                <a:gd name="T17" fmla="*/ 22 h 36"/>
                <a:gd name="T18" fmla="*/ 6 w 70"/>
                <a:gd name="T19" fmla="*/ 24 h 36"/>
                <a:gd name="T20" fmla="*/ 6 w 70"/>
                <a:gd name="T21" fmla="*/ 24 h 36"/>
                <a:gd name="T22" fmla="*/ 2 w 70"/>
                <a:gd name="T23" fmla="*/ 26 h 36"/>
                <a:gd name="T24" fmla="*/ 0 w 70"/>
                <a:gd name="T25" fmla="*/ 30 h 36"/>
                <a:gd name="T26" fmla="*/ 0 w 70"/>
                <a:gd name="T27" fmla="*/ 30 h 36"/>
                <a:gd name="T28" fmla="*/ 2 w 70"/>
                <a:gd name="T29" fmla="*/ 34 h 36"/>
                <a:gd name="T30" fmla="*/ 6 w 70"/>
                <a:gd name="T31" fmla="*/ 36 h 36"/>
                <a:gd name="T32" fmla="*/ 6 w 70"/>
                <a:gd name="T33" fmla="*/ 36 h 36"/>
                <a:gd name="T34" fmla="*/ 6 w 70"/>
                <a:gd name="T35" fmla="*/ 36 h 36"/>
                <a:gd name="T36" fmla="*/ 44 w 70"/>
                <a:gd name="T37" fmla="*/ 32 h 36"/>
                <a:gd name="T38" fmla="*/ 44 w 70"/>
                <a:gd name="T39" fmla="*/ 32 h 36"/>
                <a:gd name="T40" fmla="*/ 48 w 70"/>
                <a:gd name="T41" fmla="*/ 30 h 36"/>
                <a:gd name="T42" fmla="*/ 50 w 70"/>
                <a:gd name="T43" fmla="*/ 28 h 36"/>
                <a:gd name="T44" fmla="*/ 50 w 70"/>
                <a:gd name="T45" fmla="*/ 28 h 36"/>
                <a:gd name="T46" fmla="*/ 50 w 70"/>
                <a:gd name="T47" fmla="*/ 24 h 36"/>
                <a:gd name="T48" fmla="*/ 48 w 70"/>
                <a:gd name="T49" fmla="*/ 20 h 36"/>
                <a:gd name="T50" fmla="*/ 40 w 70"/>
                <a:gd name="T51" fmla="*/ 16 h 36"/>
                <a:gd name="T52" fmla="*/ 64 w 70"/>
                <a:gd name="T53" fmla="*/ 12 h 36"/>
                <a:gd name="T54" fmla="*/ 64 w 70"/>
                <a:gd name="T55" fmla="*/ 12 h 36"/>
                <a:gd name="T56" fmla="*/ 68 w 70"/>
                <a:gd name="T57" fmla="*/ 10 h 36"/>
                <a:gd name="T58" fmla="*/ 70 w 70"/>
                <a:gd name="T59" fmla="*/ 6 h 36"/>
                <a:gd name="T60" fmla="*/ 70 w 70"/>
                <a:gd name="T61" fmla="*/ 6 h 36"/>
                <a:gd name="T62" fmla="*/ 66 w 70"/>
                <a:gd name="T63" fmla="*/ 2 h 36"/>
                <a:gd name="T64" fmla="*/ 62 w 70"/>
                <a:gd name="T65" fmla="*/ 0 h 36"/>
                <a:gd name="T66" fmla="*/ 62 w 70"/>
                <a:gd name="T6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0" h="36">
                  <a:moveTo>
                    <a:pt x="62" y="0"/>
                  </a:moveTo>
                  <a:lnTo>
                    <a:pt x="24" y="6"/>
                  </a:lnTo>
                  <a:lnTo>
                    <a:pt x="24" y="6"/>
                  </a:lnTo>
                  <a:lnTo>
                    <a:pt x="20" y="6"/>
                  </a:lnTo>
                  <a:lnTo>
                    <a:pt x="18" y="10"/>
                  </a:lnTo>
                  <a:lnTo>
                    <a:pt x="18" y="10"/>
                  </a:lnTo>
                  <a:lnTo>
                    <a:pt x="18" y="14"/>
                  </a:lnTo>
                  <a:lnTo>
                    <a:pt x="20" y="16"/>
                  </a:lnTo>
                  <a:lnTo>
                    <a:pt x="28" y="22"/>
                  </a:lnTo>
                  <a:lnTo>
                    <a:pt x="6" y="24"/>
                  </a:lnTo>
                  <a:lnTo>
                    <a:pt x="6" y="24"/>
                  </a:lnTo>
                  <a:lnTo>
                    <a:pt x="2" y="26"/>
                  </a:lnTo>
                  <a:lnTo>
                    <a:pt x="0" y="30"/>
                  </a:lnTo>
                  <a:lnTo>
                    <a:pt x="0" y="30"/>
                  </a:lnTo>
                  <a:lnTo>
                    <a:pt x="2" y="34"/>
                  </a:lnTo>
                  <a:lnTo>
                    <a:pt x="6" y="36"/>
                  </a:lnTo>
                  <a:lnTo>
                    <a:pt x="6" y="36"/>
                  </a:lnTo>
                  <a:lnTo>
                    <a:pt x="6" y="36"/>
                  </a:lnTo>
                  <a:lnTo>
                    <a:pt x="44" y="32"/>
                  </a:lnTo>
                  <a:lnTo>
                    <a:pt x="44" y="32"/>
                  </a:lnTo>
                  <a:lnTo>
                    <a:pt x="48" y="30"/>
                  </a:lnTo>
                  <a:lnTo>
                    <a:pt x="50" y="28"/>
                  </a:lnTo>
                  <a:lnTo>
                    <a:pt x="50" y="28"/>
                  </a:lnTo>
                  <a:lnTo>
                    <a:pt x="50" y="24"/>
                  </a:lnTo>
                  <a:lnTo>
                    <a:pt x="48" y="20"/>
                  </a:lnTo>
                  <a:lnTo>
                    <a:pt x="40" y="16"/>
                  </a:lnTo>
                  <a:lnTo>
                    <a:pt x="64" y="12"/>
                  </a:lnTo>
                  <a:lnTo>
                    <a:pt x="64" y="12"/>
                  </a:lnTo>
                  <a:lnTo>
                    <a:pt x="68" y="10"/>
                  </a:lnTo>
                  <a:lnTo>
                    <a:pt x="70" y="6"/>
                  </a:lnTo>
                  <a:lnTo>
                    <a:pt x="70" y="6"/>
                  </a:lnTo>
                  <a:lnTo>
                    <a:pt x="66" y="2"/>
                  </a:lnTo>
                  <a:lnTo>
                    <a:pt x="62" y="0"/>
                  </a:lnTo>
                  <a:lnTo>
                    <a:pt x="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3">
              <a:extLst>
                <a:ext uri="{FF2B5EF4-FFF2-40B4-BE49-F238E27FC236}">
                  <a16:creationId xmlns:a16="http://schemas.microsoft.com/office/drawing/2014/main" id="{718208FD-FB6E-4AAD-BB13-29F8F288BFD5}"/>
                </a:ext>
              </a:extLst>
            </p:cNvPr>
            <p:cNvSpPr>
              <a:spLocks/>
            </p:cNvSpPr>
            <p:nvPr userDrawn="1"/>
          </p:nvSpPr>
          <p:spPr bwMode="auto">
            <a:xfrm>
              <a:off x="1662113" y="803275"/>
              <a:ext cx="114300" cy="57150"/>
            </a:xfrm>
            <a:custGeom>
              <a:avLst/>
              <a:gdLst>
                <a:gd name="T0" fmla="*/ 70 w 72"/>
                <a:gd name="T1" fmla="*/ 20 h 36"/>
                <a:gd name="T2" fmla="*/ 36 w 72"/>
                <a:gd name="T3" fmla="*/ 0 h 36"/>
                <a:gd name="T4" fmla="*/ 36 w 72"/>
                <a:gd name="T5" fmla="*/ 0 h 36"/>
                <a:gd name="T6" fmla="*/ 32 w 72"/>
                <a:gd name="T7" fmla="*/ 0 h 36"/>
                <a:gd name="T8" fmla="*/ 28 w 72"/>
                <a:gd name="T9" fmla="*/ 2 h 36"/>
                <a:gd name="T10" fmla="*/ 28 w 72"/>
                <a:gd name="T11" fmla="*/ 2 h 36"/>
                <a:gd name="T12" fmla="*/ 26 w 72"/>
                <a:gd name="T13" fmla="*/ 4 h 36"/>
                <a:gd name="T14" fmla="*/ 26 w 72"/>
                <a:gd name="T15" fmla="*/ 8 h 36"/>
                <a:gd name="T16" fmla="*/ 28 w 72"/>
                <a:gd name="T17" fmla="*/ 16 h 36"/>
                <a:gd name="T18" fmla="*/ 10 w 72"/>
                <a:gd name="T19" fmla="*/ 6 h 36"/>
                <a:gd name="T20" fmla="*/ 10 w 72"/>
                <a:gd name="T21" fmla="*/ 6 h 36"/>
                <a:gd name="T22" fmla="*/ 6 w 72"/>
                <a:gd name="T23" fmla="*/ 4 h 36"/>
                <a:gd name="T24" fmla="*/ 2 w 72"/>
                <a:gd name="T25" fmla="*/ 8 h 36"/>
                <a:gd name="T26" fmla="*/ 2 w 72"/>
                <a:gd name="T27" fmla="*/ 8 h 36"/>
                <a:gd name="T28" fmla="*/ 0 w 72"/>
                <a:gd name="T29" fmla="*/ 12 h 36"/>
                <a:gd name="T30" fmla="*/ 4 w 72"/>
                <a:gd name="T31" fmla="*/ 16 h 36"/>
                <a:gd name="T32" fmla="*/ 36 w 72"/>
                <a:gd name="T33" fmla="*/ 34 h 36"/>
                <a:gd name="T34" fmla="*/ 36 w 72"/>
                <a:gd name="T35" fmla="*/ 34 h 36"/>
                <a:gd name="T36" fmla="*/ 38 w 72"/>
                <a:gd name="T37" fmla="*/ 36 h 36"/>
                <a:gd name="T38" fmla="*/ 38 w 72"/>
                <a:gd name="T39" fmla="*/ 36 h 36"/>
                <a:gd name="T40" fmla="*/ 42 w 72"/>
                <a:gd name="T41" fmla="*/ 34 h 36"/>
                <a:gd name="T42" fmla="*/ 42 w 72"/>
                <a:gd name="T43" fmla="*/ 34 h 36"/>
                <a:gd name="T44" fmla="*/ 44 w 72"/>
                <a:gd name="T45" fmla="*/ 32 h 36"/>
                <a:gd name="T46" fmla="*/ 44 w 72"/>
                <a:gd name="T47" fmla="*/ 28 h 36"/>
                <a:gd name="T48" fmla="*/ 42 w 72"/>
                <a:gd name="T49" fmla="*/ 20 h 36"/>
                <a:gd name="T50" fmla="*/ 64 w 72"/>
                <a:gd name="T51" fmla="*/ 32 h 36"/>
                <a:gd name="T52" fmla="*/ 64 w 72"/>
                <a:gd name="T53" fmla="*/ 32 h 36"/>
                <a:gd name="T54" fmla="*/ 68 w 72"/>
                <a:gd name="T55" fmla="*/ 32 h 36"/>
                <a:gd name="T56" fmla="*/ 72 w 72"/>
                <a:gd name="T57" fmla="*/ 30 h 36"/>
                <a:gd name="T58" fmla="*/ 72 w 72"/>
                <a:gd name="T59" fmla="*/ 30 h 36"/>
                <a:gd name="T60" fmla="*/ 72 w 72"/>
                <a:gd name="T61" fmla="*/ 24 h 36"/>
                <a:gd name="T62" fmla="*/ 70 w 72"/>
                <a:gd name="T63" fmla="*/ 20 h 36"/>
                <a:gd name="T64" fmla="*/ 70 w 72"/>
                <a:gd name="T65"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36">
                  <a:moveTo>
                    <a:pt x="70" y="20"/>
                  </a:moveTo>
                  <a:lnTo>
                    <a:pt x="36" y="0"/>
                  </a:lnTo>
                  <a:lnTo>
                    <a:pt x="36" y="0"/>
                  </a:lnTo>
                  <a:lnTo>
                    <a:pt x="32" y="0"/>
                  </a:lnTo>
                  <a:lnTo>
                    <a:pt x="28" y="2"/>
                  </a:lnTo>
                  <a:lnTo>
                    <a:pt x="28" y="2"/>
                  </a:lnTo>
                  <a:lnTo>
                    <a:pt x="26" y="4"/>
                  </a:lnTo>
                  <a:lnTo>
                    <a:pt x="26" y="8"/>
                  </a:lnTo>
                  <a:lnTo>
                    <a:pt x="28" y="16"/>
                  </a:lnTo>
                  <a:lnTo>
                    <a:pt x="10" y="6"/>
                  </a:lnTo>
                  <a:lnTo>
                    <a:pt x="10" y="6"/>
                  </a:lnTo>
                  <a:lnTo>
                    <a:pt x="6" y="4"/>
                  </a:lnTo>
                  <a:lnTo>
                    <a:pt x="2" y="8"/>
                  </a:lnTo>
                  <a:lnTo>
                    <a:pt x="2" y="8"/>
                  </a:lnTo>
                  <a:lnTo>
                    <a:pt x="0" y="12"/>
                  </a:lnTo>
                  <a:lnTo>
                    <a:pt x="4" y="16"/>
                  </a:lnTo>
                  <a:lnTo>
                    <a:pt x="36" y="34"/>
                  </a:lnTo>
                  <a:lnTo>
                    <a:pt x="36" y="34"/>
                  </a:lnTo>
                  <a:lnTo>
                    <a:pt x="38" y="36"/>
                  </a:lnTo>
                  <a:lnTo>
                    <a:pt x="38" y="36"/>
                  </a:lnTo>
                  <a:lnTo>
                    <a:pt x="42" y="34"/>
                  </a:lnTo>
                  <a:lnTo>
                    <a:pt x="42" y="34"/>
                  </a:lnTo>
                  <a:lnTo>
                    <a:pt x="44" y="32"/>
                  </a:lnTo>
                  <a:lnTo>
                    <a:pt x="44" y="28"/>
                  </a:lnTo>
                  <a:lnTo>
                    <a:pt x="42" y="20"/>
                  </a:lnTo>
                  <a:lnTo>
                    <a:pt x="64" y="32"/>
                  </a:lnTo>
                  <a:lnTo>
                    <a:pt x="64" y="32"/>
                  </a:lnTo>
                  <a:lnTo>
                    <a:pt x="68" y="32"/>
                  </a:lnTo>
                  <a:lnTo>
                    <a:pt x="72" y="30"/>
                  </a:lnTo>
                  <a:lnTo>
                    <a:pt x="72" y="30"/>
                  </a:lnTo>
                  <a:lnTo>
                    <a:pt x="72" y="24"/>
                  </a:lnTo>
                  <a:lnTo>
                    <a:pt x="70" y="20"/>
                  </a:lnTo>
                  <a:lnTo>
                    <a:pt x="70"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4">
              <a:extLst>
                <a:ext uri="{FF2B5EF4-FFF2-40B4-BE49-F238E27FC236}">
                  <a16:creationId xmlns:a16="http://schemas.microsoft.com/office/drawing/2014/main" id="{13233DDD-F85E-4A62-9371-8474F6E81A04}"/>
                </a:ext>
              </a:extLst>
            </p:cNvPr>
            <p:cNvSpPr>
              <a:spLocks/>
            </p:cNvSpPr>
            <p:nvPr userDrawn="1"/>
          </p:nvSpPr>
          <p:spPr bwMode="auto">
            <a:xfrm>
              <a:off x="1658938" y="625475"/>
              <a:ext cx="79375" cy="95250"/>
            </a:xfrm>
            <a:custGeom>
              <a:avLst/>
              <a:gdLst>
                <a:gd name="T0" fmla="*/ 10 w 50"/>
                <a:gd name="T1" fmla="*/ 60 h 60"/>
                <a:gd name="T2" fmla="*/ 40 w 50"/>
                <a:gd name="T3" fmla="*/ 38 h 60"/>
                <a:gd name="T4" fmla="*/ 40 w 50"/>
                <a:gd name="T5" fmla="*/ 38 h 60"/>
                <a:gd name="T6" fmla="*/ 42 w 50"/>
                <a:gd name="T7" fmla="*/ 34 h 60"/>
                <a:gd name="T8" fmla="*/ 42 w 50"/>
                <a:gd name="T9" fmla="*/ 32 h 60"/>
                <a:gd name="T10" fmla="*/ 42 w 50"/>
                <a:gd name="T11" fmla="*/ 32 h 60"/>
                <a:gd name="T12" fmla="*/ 40 w 50"/>
                <a:gd name="T13" fmla="*/ 28 h 60"/>
                <a:gd name="T14" fmla="*/ 38 w 50"/>
                <a:gd name="T15" fmla="*/ 26 h 60"/>
                <a:gd name="T16" fmla="*/ 28 w 50"/>
                <a:gd name="T17" fmla="*/ 26 h 60"/>
                <a:gd name="T18" fmla="*/ 48 w 50"/>
                <a:gd name="T19" fmla="*/ 12 h 60"/>
                <a:gd name="T20" fmla="*/ 48 w 50"/>
                <a:gd name="T21" fmla="*/ 12 h 60"/>
                <a:gd name="T22" fmla="*/ 50 w 50"/>
                <a:gd name="T23" fmla="*/ 8 h 60"/>
                <a:gd name="T24" fmla="*/ 50 w 50"/>
                <a:gd name="T25" fmla="*/ 2 h 60"/>
                <a:gd name="T26" fmla="*/ 50 w 50"/>
                <a:gd name="T27" fmla="*/ 2 h 60"/>
                <a:gd name="T28" fmla="*/ 46 w 50"/>
                <a:gd name="T29" fmla="*/ 0 h 60"/>
                <a:gd name="T30" fmla="*/ 40 w 50"/>
                <a:gd name="T31" fmla="*/ 2 h 60"/>
                <a:gd name="T32" fmla="*/ 8 w 50"/>
                <a:gd name="T33" fmla="*/ 24 h 60"/>
                <a:gd name="T34" fmla="*/ 8 w 50"/>
                <a:gd name="T35" fmla="*/ 24 h 60"/>
                <a:gd name="T36" fmla="*/ 6 w 50"/>
                <a:gd name="T37" fmla="*/ 26 h 60"/>
                <a:gd name="T38" fmla="*/ 6 w 50"/>
                <a:gd name="T39" fmla="*/ 30 h 60"/>
                <a:gd name="T40" fmla="*/ 6 w 50"/>
                <a:gd name="T41" fmla="*/ 30 h 60"/>
                <a:gd name="T42" fmla="*/ 8 w 50"/>
                <a:gd name="T43" fmla="*/ 34 h 60"/>
                <a:gd name="T44" fmla="*/ 12 w 50"/>
                <a:gd name="T45" fmla="*/ 36 h 60"/>
                <a:gd name="T46" fmla="*/ 20 w 50"/>
                <a:gd name="T47" fmla="*/ 36 h 60"/>
                <a:gd name="T48" fmla="*/ 2 w 50"/>
                <a:gd name="T49" fmla="*/ 48 h 60"/>
                <a:gd name="T50" fmla="*/ 2 w 50"/>
                <a:gd name="T51" fmla="*/ 48 h 60"/>
                <a:gd name="T52" fmla="*/ 0 w 50"/>
                <a:gd name="T53" fmla="*/ 52 h 60"/>
                <a:gd name="T54" fmla="*/ 0 w 50"/>
                <a:gd name="T55" fmla="*/ 58 h 60"/>
                <a:gd name="T56" fmla="*/ 0 w 50"/>
                <a:gd name="T57" fmla="*/ 58 h 60"/>
                <a:gd name="T58" fmla="*/ 4 w 50"/>
                <a:gd name="T59" fmla="*/ 60 h 60"/>
                <a:gd name="T60" fmla="*/ 6 w 50"/>
                <a:gd name="T61" fmla="*/ 60 h 60"/>
                <a:gd name="T62" fmla="*/ 6 w 50"/>
                <a:gd name="T63" fmla="*/ 60 h 60"/>
                <a:gd name="T64" fmla="*/ 10 w 50"/>
                <a:gd name="T65" fmla="*/ 60 h 60"/>
                <a:gd name="T66" fmla="*/ 10 w 50"/>
                <a:gd name="T67"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 h="60">
                  <a:moveTo>
                    <a:pt x="10" y="60"/>
                  </a:moveTo>
                  <a:lnTo>
                    <a:pt x="40" y="38"/>
                  </a:lnTo>
                  <a:lnTo>
                    <a:pt x="40" y="38"/>
                  </a:lnTo>
                  <a:lnTo>
                    <a:pt x="42" y="34"/>
                  </a:lnTo>
                  <a:lnTo>
                    <a:pt x="42" y="32"/>
                  </a:lnTo>
                  <a:lnTo>
                    <a:pt x="42" y="32"/>
                  </a:lnTo>
                  <a:lnTo>
                    <a:pt x="40" y="28"/>
                  </a:lnTo>
                  <a:lnTo>
                    <a:pt x="38" y="26"/>
                  </a:lnTo>
                  <a:lnTo>
                    <a:pt x="28" y="26"/>
                  </a:lnTo>
                  <a:lnTo>
                    <a:pt x="48" y="12"/>
                  </a:lnTo>
                  <a:lnTo>
                    <a:pt x="48" y="12"/>
                  </a:lnTo>
                  <a:lnTo>
                    <a:pt x="50" y="8"/>
                  </a:lnTo>
                  <a:lnTo>
                    <a:pt x="50" y="2"/>
                  </a:lnTo>
                  <a:lnTo>
                    <a:pt x="50" y="2"/>
                  </a:lnTo>
                  <a:lnTo>
                    <a:pt x="46" y="0"/>
                  </a:lnTo>
                  <a:lnTo>
                    <a:pt x="40" y="2"/>
                  </a:lnTo>
                  <a:lnTo>
                    <a:pt x="8" y="24"/>
                  </a:lnTo>
                  <a:lnTo>
                    <a:pt x="8" y="24"/>
                  </a:lnTo>
                  <a:lnTo>
                    <a:pt x="6" y="26"/>
                  </a:lnTo>
                  <a:lnTo>
                    <a:pt x="6" y="30"/>
                  </a:lnTo>
                  <a:lnTo>
                    <a:pt x="6" y="30"/>
                  </a:lnTo>
                  <a:lnTo>
                    <a:pt x="8" y="34"/>
                  </a:lnTo>
                  <a:lnTo>
                    <a:pt x="12" y="36"/>
                  </a:lnTo>
                  <a:lnTo>
                    <a:pt x="20" y="36"/>
                  </a:lnTo>
                  <a:lnTo>
                    <a:pt x="2" y="48"/>
                  </a:lnTo>
                  <a:lnTo>
                    <a:pt x="2" y="48"/>
                  </a:lnTo>
                  <a:lnTo>
                    <a:pt x="0" y="52"/>
                  </a:lnTo>
                  <a:lnTo>
                    <a:pt x="0" y="58"/>
                  </a:lnTo>
                  <a:lnTo>
                    <a:pt x="0" y="58"/>
                  </a:lnTo>
                  <a:lnTo>
                    <a:pt x="4" y="60"/>
                  </a:lnTo>
                  <a:lnTo>
                    <a:pt x="6" y="60"/>
                  </a:lnTo>
                  <a:lnTo>
                    <a:pt x="6" y="60"/>
                  </a:lnTo>
                  <a:lnTo>
                    <a:pt x="10" y="60"/>
                  </a:lnTo>
                  <a:lnTo>
                    <a:pt x="1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5">
              <a:extLst>
                <a:ext uri="{FF2B5EF4-FFF2-40B4-BE49-F238E27FC236}">
                  <a16:creationId xmlns:a16="http://schemas.microsoft.com/office/drawing/2014/main" id="{344B2312-4F31-4039-BE89-C7506E6FBA6C}"/>
                </a:ext>
              </a:extLst>
            </p:cNvPr>
            <p:cNvSpPr>
              <a:spLocks/>
            </p:cNvSpPr>
            <p:nvPr userDrawn="1"/>
          </p:nvSpPr>
          <p:spPr bwMode="auto">
            <a:xfrm>
              <a:off x="1430338" y="752475"/>
              <a:ext cx="190500" cy="127000"/>
            </a:xfrm>
            <a:custGeom>
              <a:avLst/>
              <a:gdLst>
                <a:gd name="T0" fmla="*/ 24 w 120"/>
                <a:gd name="T1" fmla="*/ 42 h 80"/>
                <a:gd name="T2" fmla="*/ 24 w 120"/>
                <a:gd name="T3" fmla="*/ 42 h 80"/>
                <a:gd name="T4" fmla="*/ 30 w 120"/>
                <a:gd name="T5" fmla="*/ 48 h 80"/>
                <a:gd name="T6" fmla="*/ 46 w 120"/>
                <a:gd name="T7" fmla="*/ 60 h 80"/>
                <a:gd name="T8" fmla="*/ 66 w 120"/>
                <a:gd name="T9" fmla="*/ 72 h 80"/>
                <a:gd name="T10" fmla="*/ 78 w 120"/>
                <a:gd name="T11" fmla="*/ 76 h 80"/>
                <a:gd name="T12" fmla="*/ 90 w 120"/>
                <a:gd name="T13" fmla="*/ 80 h 80"/>
                <a:gd name="T14" fmla="*/ 90 w 120"/>
                <a:gd name="T15" fmla="*/ 80 h 80"/>
                <a:gd name="T16" fmla="*/ 92 w 120"/>
                <a:gd name="T17" fmla="*/ 80 h 80"/>
                <a:gd name="T18" fmla="*/ 92 w 120"/>
                <a:gd name="T19" fmla="*/ 80 h 80"/>
                <a:gd name="T20" fmla="*/ 100 w 120"/>
                <a:gd name="T21" fmla="*/ 78 h 80"/>
                <a:gd name="T22" fmla="*/ 106 w 120"/>
                <a:gd name="T23" fmla="*/ 74 h 80"/>
                <a:gd name="T24" fmla="*/ 106 w 120"/>
                <a:gd name="T25" fmla="*/ 74 h 80"/>
                <a:gd name="T26" fmla="*/ 112 w 120"/>
                <a:gd name="T27" fmla="*/ 60 h 80"/>
                <a:gd name="T28" fmla="*/ 112 w 120"/>
                <a:gd name="T29" fmla="*/ 60 h 80"/>
                <a:gd name="T30" fmla="*/ 118 w 120"/>
                <a:gd name="T31" fmla="*/ 44 h 80"/>
                <a:gd name="T32" fmla="*/ 120 w 120"/>
                <a:gd name="T33" fmla="*/ 28 h 80"/>
                <a:gd name="T34" fmla="*/ 120 w 120"/>
                <a:gd name="T35" fmla="*/ 28 h 80"/>
                <a:gd name="T36" fmla="*/ 114 w 120"/>
                <a:gd name="T37" fmla="*/ 40 h 80"/>
                <a:gd name="T38" fmla="*/ 114 w 120"/>
                <a:gd name="T39" fmla="*/ 40 h 80"/>
                <a:gd name="T40" fmla="*/ 108 w 120"/>
                <a:gd name="T41" fmla="*/ 46 h 80"/>
                <a:gd name="T42" fmla="*/ 104 w 120"/>
                <a:gd name="T43" fmla="*/ 50 h 80"/>
                <a:gd name="T44" fmla="*/ 98 w 120"/>
                <a:gd name="T45" fmla="*/ 54 h 80"/>
                <a:gd name="T46" fmla="*/ 90 w 120"/>
                <a:gd name="T47" fmla="*/ 56 h 80"/>
                <a:gd name="T48" fmla="*/ 76 w 120"/>
                <a:gd name="T49" fmla="*/ 58 h 80"/>
                <a:gd name="T50" fmla="*/ 62 w 120"/>
                <a:gd name="T51" fmla="*/ 54 h 80"/>
                <a:gd name="T52" fmla="*/ 62 w 120"/>
                <a:gd name="T53" fmla="*/ 54 h 80"/>
                <a:gd name="T54" fmla="*/ 48 w 120"/>
                <a:gd name="T55" fmla="*/ 46 h 80"/>
                <a:gd name="T56" fmla="*/ 36 w 120"/>
                <a:gd name="T57" fmla="*/ 38 h 80"/>
                <a:gd name="T58" fmla="*/ 26 w 120"/>
                <a:gd name="T59" fmla="*/ 30 h 80"/>
                <a:gd name="T60" fmla="*/ 16 w 120"/>
                <a:gd name="T61" fmla="*/ 22 h 80"/>
                <a:gd name="T62" fmla="*/ 4 w 120"/>
                <a:gd name="T63" fmla="*/ 8 h 80"/>
                <a:gd name="T64" fmla="*/ 0 w 120"/>
                <a:gd name="T65" fmla="*/ 0 h 80"/>
                <a:gd name="T66" fmla="*/ 0 w 120"/>
                <a:gd name="T67" fmla="*/ 0 h 80"/>
                <a:gd name="T68" fmla="*/ 2 w 120"/>
                <a:gd name="T69" fmla="*/ 10 h 80"/>
                <a:gd name="T70" fmla="*/ 6 w 120"/>
                <a:gd name="T71" fmla="*/ 18 h 80"/>
                <a:gd name="T72" fmla="*/ 6 w 120"/>
                <a:gd name="T73" fmla="*/ 18 h 80"/>
                <a:gd name="T74" fmla="*/ 14 w 120"/>
                <a:gd name="T75" fmla="*/ 30 h 80"/>
                <a:gd name="T76" fmla="*/ 24 w 120"/>
                <a:gd name="T77" fmla="*/ 4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0" h="80">
                  <a:moveTo>
                    <a:pt x="24" y="42"/>
                  </a:moveTo>
                  <a:lnTo>
                    <a:pt x="24" y="42"/>
                  </a:lnTo>
                  <a:lnTo>
                    <a:pt x="30" y="48"/>
                  </a:lnTo>
                  <a:lnTo>
                    <a:pt x="46" y="60"/>
                  </a:lnTo>
                  <a:lnTo>
                    <a:pt x="66" y="72"/>
                  </a:lnTo>
                  <a:lnTo>
                    <a:pt x="78" y="76"/>
                  </a:lnTo>
                  <a:lnTo>
                    <a:pt x="90" y="80"/>
                  </a:lnTo>
                  <a:lnTo>
                    <a:pt x="90" y="80"/>
                  </a:lnTo>
                  <a:lnTo>
                    <a:pt x="92" y="80"/>
                  </a:lnTo>
                  <a:lnTo>
                    <a:pt x="92" y="80"/>
                  </a:lnTo>
                  <a:lnTo>
                    <a:pt x="100" y="78"/>
                  </a:lnTo>
                  <a:lnTo>
                    <a:pt x="106" y="74"/>
                  </a:lnTo>
                  <a:lnTo>
                    <a:pt x="106" y="74"/>
                  </a:lnTo>
                  <a:lnTo>
                    <a:pt x="112" y="60"/>
                  </a:lnTo>
                  <a:lnTo>
                    <a:pt x="112" y="60"/>
                  </a:lnTo>
                  <a:lnTo>
                    <a:pt x="118" y="44"/>
                  </a:lnTo>
                  <a:lnTo>
                    <a:pt x="120" y="28"/>
                  </a:lnTo>
                  <a:lnTo>
                    <a:pt x="120" y="28"/>
                  </a:lnTo>
                  <a:lnTo>
                    <a:pt x="114" y="40"/>
                  </a:lnTo>
                  <a:lnTo>
                    <a:pt x="114" y="40"/>
                  </a:lnTo>
                  <a:lnTo>
                    <a:pt x="108" y="46"/>
                  </a:lnTo>
                  <a:lnTo>
                    <a:pt x="104" y="50"/>
                  </a:lnTo>
                  <a:lnTo>
                    <a:pt x="98" y="54"/>
                  </a:lnTo>
                  <a:lnTo>
                    <a:pt x="90" y="56"/>
                  </a:lnTo>
                  <a:lnTo>
                    <a:pt x="76" y="58"/>
                  </a:lnTo>
                  <a:lnTo>
                    <a:pt x="62" y="54"/>
                  </a:lnTo>
                  <a:lnTo>
                    <a:pt x="62" y="54"/>
                  </a:lnTo>
                  <a:lnTo>
                    <a:pt x="48" y="46"/>
                  </a:lnTo>
                  <a:lnTo>
                    <a:pt x="36" y="38"/>
                  </a:lnTo>
                  <a:lnTo>
                    <a:pt x="26" y="30"/>
                  </a:lnTo>
                  <a:lnTo>
                    <a:pt x="16" y="22"/>
                  </a:lnTo>
                  <a:lnTo>
                    <a:pt x="4" y="8"/>
                  </a:lnTo>
                  <a:lnTo>
                    <a:pt x="0" y="0"/>
                  </a:lnTo>
                  <a:lnTo>
                    <a:pt x="0" y="0"/>
                  </a:lnTo>
                  <a:lnTo>
                    <a:pt x="2" y="10"/>
                  </a:lnTo>
                  <a:lnTo>
                    <a:pt x="6" y="18"/>
                  </a:lnTo>
                  <a:lnTo>
                    <a:pt x="6" y="18"/>
                  </a:lnTo>
                  <a:lnTo>
                    <a:pt x="14" y="30"/>
                  </a:lnTo>
                  <a:lnTo>
                    <a:pt x="24" y="42"/>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6">
              <a:extLst>
                <a:ext uri="{FF2B5EF4-FFF2-40B4-BE49-F238E27FC236}">
                  <a16:creationId xmlns:a16="http://schemas.microsoft.com/office/drawing/2014/main" id="{81D3BE71-5949-485D-96DA-A7D19B9C9D87}"/>
                </a:ext>
              </a:extLst>
            </p:cNvPr>
            <p:cNvSpPr>
              <a:spLocks/>
            </p:cNvSpPr>
            <p:nvPr userDrawn="1"/>
          </p:nvSpPr>
          <p:spPr bwMode="auto">
            <a:xfrm>
              <a:off x="1430338" y="752475"/>
              <a:ext cx="190500" cy="127000"/>
            </a:xfrm>
            <a:custGeom>
              <a:avLst/>
              <a:gdLst>
                <a:gd name="T0" fmla="*/ 24 w 120"/>
                <a:gd name="T1" fmla="*/ 42 h 80"/>
                <a:gd name="T2" fmla="*/ 24 w 120"/>
                <a:gd name="T3" fmla="*/ 42 h 80"/>
                <a:gd name="T4" fmla="*/ 30 w 120"/>
                <a:gd name="T5" fmla="*/ 48 h 80"/>
                <a:gd name="T6" fmla="*/ 46 w 120"/>
                <a:gd name="T7" fmla="*/ 60 h 80"/>
                <a:gd name="T8" fmla="*/ 66 w 120"/>
                <a:gd name="T9" fmla="*/ 72 h 80"/>
                <a:gd name="T10" fmla="*/ 78 w 120"/>
                <a:gd name="T11" fmla="*/ 76 h 80"/>
                <a:gd name="T12" fmla="*/ 90 w 120"/>
                <a:gd name="T13" fmla="*/ 80 h 80"/>
                <a:gd name="T14" fmla="*/ 90 w 120"/>
                <a:gd name="T15" fmla="*/ 80 h 80"/>
                <a:gd name="T16" fmla="*/ 92 w 120"/>
                <a:gd name="T17" fmla="*/ 80 h 80"/>
                <a:gd name="T18" fmla="*/ 92 w 120"/>
                <a:gd name="T19" fmla="*/ 80 h 80"/>
                <a:gd name="T20" fmla="*/ 100 w 120"/>
                <a:gd name="T21" fmla="*/ 78 h 80"/>
                <a:gd name="T22" fmla="*/ 106 w 120"/>
                <a:gd name="T23" fmla="*/ 74 h 80"/>
                <a:gd name="T24" fmla="*/ 106 w 120"/>
                <a:gd name="T25" fmla="*/ 74 h 80"/>
                <a:gd name="T26" fmla="*/ 112 w 120"/>
                <a:gd name="T27" fmla="*/ 60 h 80"/>
                <a:gd name="T28" fmla="*/ 112 w 120"/>
                <a:gd name="T29" fmla="*/ 60 h 80"/>
                <a:gd name="T30" fmla="*/ 118 w 120"/>
                <a:gd name="T31" fmla="*/ 44 h 80"/>
                <a:gd name="T32" fmla="*/ 120 w 120"/>
                <a:gd name="T33" fmla="*/ 28 h 80"/>
                <a:gd name="T34" fmla="*/ 120 w 120"/>
                <a:gd name="T35" fmla="*/ 28 h 80"/>
                <a:gd name="T36" fmla="*/ 114 w 120"/>
                <a:gd name="T37" fmla="*/ 40 h 80"/>
                <a:gd name="T38" fmla="*/ 114 w 120"/>
                <a:gd name="T39" fmla="*/ 40 h 80"/>
                <a:gd name="T40" fmla="*/ 108 w 120"/>
                <a:gd name="T41" fmla="*/ 46 h 80"/>
                <a:gd name="T42" fmla="*/ 104 w 120"/>
                <a:gd name="T43" fmla="*/ 50 h 80"/>
                <a:gd name="T44" fmla="*/ 98 w 120"/>
                <a:gd name="T45" fmla="*/ 54 h 80"/>
                <a:gd name="T46" fmla="*/ 90 w 120"/>
                <a:gd name="T47" fmla="*/ 56 h 80"/>
                <a:gd name="T48" fmla="*/ 76 w 120"/>
                <a:gd name="T49" fmla="*/ 58 h 80"/>
                <a:gd name="T50" fmla="*/ 62 w 120"/>
                <a:gd name="T51" fmla="*/ 54 h 80"/>
                <a:gd name="T52" fmla="*/ 62 w 120"/>
                <a:gd name="T53" fmla="*/ 54 h 80"/>
                <a:gd name="T54" fmla="*/ 48 w 120"/>
                <a:gd name="T55" fmla="*/ 46 h 80"/>
                <a:gd name="T56" fmla="*/ 36 w 120"/>
                <a:gd name="T57" fmla="*/ 38 h 80"/>
                <a:gd name="T58" fmla="*/ 26 w 120"/>
                <a:gd name="T59" fmla="*/ 30 h 80"/>
                <a:gd name="T60" fmla="*/ 16 w 120"/>
                <a:gd name="T61" fmla="*/ 22 h 80"/>
                <a:gd name="T62" fmla="*/ 4 w 120"/>
                <a:gd name="T63" fmla="*/ 8 h 80"/>
                <a:gd name="T64" fmla="*/ 0 w 120"/>
                <a:gd name="T65" fmla="*/ 0 h 80"/>
                <a:gd name="T66" fmla="*/ 0 w 120"/>
                <a:gd name="T67" fmla="*/ 0 h 80"/>
                <a:gd name="T68" fmla="*/ 2 w 120"/>
                <a:gd name="T69" fmla="*/ 10 h 80"/>
                <a:gd name="T70" fmla="*/ 6 w 120"/>
                <a:gd name="T71" fmla="*/ 18 h 80"/>
                <a:gd name="T72" fmla="*/ 6 w 120"/>
                <a:gd name="T73" fmla="*/ 18 h 80"/>
                <a:gd name="T74" fmla="*/ 14 w 120"/>
                <a:gd name="T75" fmla="*/ 30 h 80"/>
                <a:gd name="T76" fmla="*/ 24 w 120"/>
                <a:gd name="T77" fmla="*/ 4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0" h="80">
                  <a:moveTo>
                    <a:pt x="24" y="42"/>
                  </a:moveTo>
                  <a:lnTo>
                    <a:pt x="24" y="42"/>
                  </a:lnTo>
                  <a:lnTo>
                    <a:pt x="30" y="48"/>
                  </a:lnTo>
                  <a:lnTo>
                    <a:pt x="46" y="60"/>
                  </a:lnTo>
                  <a:lnTo>
                    <a:pt x="66" y="72"/>
                  </a:lnTo>
                  <a:lnTo>
                    <a:pt x="78" y="76"/>
                  </a:lnTo>
                  <a:lnTo>
                    <a:pt x="90" y="80"/>
                  </a:lnTo>
                  <a:lnTo>
                    <a:pt x="90" y="80"/>
                  </a:lnTo>
                  <a:lnTo>
                    <a:pt x="92" y="80"/>
                  </a:lnTo>
                  <a:lnTo>
                    <a:pt x="92" y="80"/>
                  </a:lnTo>
                  <a:lnTo>
                    <a:pt x="100" y="78"/>
                  </a:lnTo>
                  <a:lnTo>
                    <a:pt x="106" y="74"/>
                  </a:lnTo>
                  <a:lnTo>
                    <a:pt x="106" y="74"/>
                  </a:lnTo>
                  <a:lnTo>
                    <a:pt x="112" y="60"/>
                  </a:lnTo>
                  <a:lnTo>
                    <a:pt x="112" y="60"/>
                  </a:lnTo>
                  <a:lnTo>
                    <a:pt x="118" y="44"/>
                  </a:lnTo>
                  <a:lnTo>
                    <a:pt x="120" y="28"/>
                  </a:lnTo>
                  <a:lnTo>
                    <a:pt x="120" y="28"/>
                  </a:lnTo>
                  <a:lnTo>
                    <a:pt x="114" y="40"/>
                  </a:lnTo>
                  <a:lnTo>
                    <a:pt x="114" y="40"/>
                  </a:lnTo>
                  <a:lnTo>
                    <a:pt x="108" y="46"/>
                  </a:lnTo>
                  <a:lnTo>
                    <a:pt x="104" y="50"/>
                  </a:lnTo>
                  <a:lnTo>
                    <a:pt x="98" y="54"/>
                  </a:lnTo>
                  <a:lnTo>
                    <a:pt x="90" y="56"/>
                  </a:lnTo>
                  <a:lnTo>
                    <a:pt x="76" y="58"/>
                  </a:lnTo>
                  <a:lnTo>
                    <a:pt x="62" y="54"/>
                  </a:lnTo>
                  <a:lnTo>
                    <a:pt x="62" y="54"/>
                  </a:lnTo>
                  <a:lnTo>
                    <a:pt x="48" y="46"/>
                  </a:lnTo>
                  <a:lnTo>
                    <a:pt x="36" y="38"/>
                  </a:lnTo>
                  <a:lnTo>
                    <a:pt x="26" y="30"/>
                  </a:lnTo>
                  <a:lnTo>
                    <a:pt x="16" y="22"/>
                  </a:lnTo>
                  <a:lnTo>
                    <a:pt x="4" y="8"/>
                  </a:lnTo>
                  <a:lnTo>
                    <a:pt x="0" y="0"/>
                  </a:lnTo>
                  <a:lnTo>
                    <a:pt x="0" y="0"/>
                  </a:lnTo>
                  <a:lnTo>
                    <a:pt x="2" y="10"/>
                  </a:lnTo>
                  <a:lnTo>
                    <a:pt x="6" y="18"/>
                  </a:lnTo>
                  <a:lnTo>
                    <a:pt x="6" y="18"/>
                  </a:lnTo>
                  <a:lnTo>
                    <a:pt x="14" y="30"/>
                  </a:lnTo>
                  <a:lnTo>
                    <a:pt x="24" y="42"/>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7D37F1A1-D646-44D0-9191-60A195CB6894}"/>
              </a:ext>
            </a:extLst>
          </p:cNvPr>
          <p:cNvGrpSpPr/>
          <p:nvPr userDrawn="1"/>
        </p:nvGrpSpPr>
        <p:grpSpPr>
          <a:xfrm>
            <a:off x="1385888" y="1123950"/>
            <a:ext cx="371475" cy="479425"/>
            <a:chOff x="1385888" y="1123950"/>
            <a:chExt cx="371475" cy="479425"/>
          </a:xfrm>
        </p:grpSpPr>
        <p:sp>
          <p:nvSpPr>
            <p:cNvPr id="67" name="Freeform 57">
              <a:extLst>
                <a:ext uri="{FF2B5EF4-FFF2-40B4-BE49-F238E27FC236}">
                  <a16:creationId xmlns:a16="http://schemas.microsoft.com/office/drawing/2014/main" id="{22474D97-AD6F-4A90-8171-F3FC252A9B8E}"/>
                </a:ext>
              </a:extLst>
            </p:cNvPr>
            <p:cNvSpPr>
              <a:spLocks/>
            </p:cNvSpPr>
            <p:nvPr userDrawn="1"/>
          </p:nvSpPr>
          <p:spPr bwMode="auto">
            <a:xfrm>
              <a:off x="1385888" y="1168400"/>
              <a:ext cx="184150" cy="434975"/>
            </a:xfrm>
            <a:custGeom>
              <a:avLst/>
              <a:gdLst>
                <a:gd name="T0" fmla="*/ 46 w 116"/>
                <a:gd name="T1" fmla="*/ 218 h 274"/>
                <a:gd name="T2" fmla="*/ 40 w 116"/>
                <a:gd name="T3" fmla="*/ 216 h 274"/>
                <a:gd name="T4" fmla="*/ 38 w 116"/>
                <a:gd name="T5" fmla="*/ 214 h 274"/>
                <a:gd name="T6" fmla="*/ 34 w 116"/>
                <a:gd name="T7" fmla="*/ 206 h 274"/>
                <a:gd name="T8" fmla="*/ 36 w 116"/>
                <a:gd name="T9" fmla="*/ 196 h 274"/>
                <a:gd name="T10" fmla="*/ 32 w 116"/>
                <a:gd name="T11" fmla="*/ 188 h 274"/>
                <a:gd name="T12" fmla="*/ 30 w 116"/>
                <a:gd name="T13" fmla="*/ 186 h 274"/>
                <a:gd name="T14" fmla="*/ 30 w 116"/>
                <a:gd name="T15" fmla="*/ 180 h 274"/>
                <a:gd name="T16" fmla="*/ 26 w 116"/>
                <a:gd name="T17" fmla="*/ 176 h 274"/>
                <a:gd name="T18" fmla="*/ 28 w 116"/>
                <a:gd name="T19" fmla="*/ 168 h 274"/>
                <a:gd name="T20" fmla="*/ 26 w 116"/>
                <a:gd name="T21" fmla="*/ 166 h 274"/>
                <a:gd name="T22" fmla="*/ 22 w 116"/>
                <a:gd name="T23" fmla="*/ 162 h 274"/>
                <a:gd name="T24" fmla="*/ 16 w 116"/>
                <a:gd name="T25" fmla="*/ 160 h 274"/>
                <a:gd name="T26" fmla="*/ 14 w 116"/>
                <a:gd name="T27" fmla="*/ 160 h 274"/>
                <a:gd name="T28" fmla="*/ 28 w 116"/>
                <a:gd name="T29" fmla="*/ 138 h 274"/>
                <a:gd name="T30" fmla="*/ 32 w 116"/>
                <a:gd name="T31" fmla="*/ 130 h 274"/>
                <a:gd name="T32" fmla="*/ 34 w 116"/>
                <a:gd name="T33" fmla="*/ 112 h 274"/>
                <a:gd name="T34" fmla="*/ 34 w 116"/>
                <a:gd name="T35" fmla="*/ 106 h 274"/>
                <a:gd name="T36" fmla="*/ 34 w 116"/>
                <a:gd name="T37" fmla="*/ 102 h 274"/>
                <a:gd name="T38" fmla="*/ 36 w 116"/>
                <a:gd name="T39" fmla="*/ 66 h 274"/>
                <a:gd name="T40" fmla="*/ 38 w 116"/>
                <a:gd name="T41" fmla="*/ 58 h 274"/>
                <a:gd name="T42" fmla="*/ 48 w 116"/>
                <a:gd name="T43" fmla="*/ 42 h 274"/>
                <a:gd name="T44" fmla="*/ 54 w 116"/>
                <a:gd name="T45" fmla="*/ 36 h 274"/>
                <a:gd name="T46" fmla="*/ 84 w 116"/>
                <a:gd name="T47" fmla="*/ 16 h 274"/>
                <a:gd name="T48" fmla="*/ 116 w 116"/>
                <a:gd name="T49" fmla="*/ 12 h 274"/>
                <a:gd name="T50" fmla="*/ 98 w 116"/>
                <a:gd name="T51" fmla="*/ 0 h 274"/>
                <a:gd name="T52" fmla="*/ 72 w 116"/>
                <a:gd name="T53" fmla="*/ 8 h 274"/>
                <a:gd name="T54" fmla="*/ 46 w 116"/>
                <a:gd name="T55" fmla="*/ 26 h 274"/>
                <a:gd name="T56" fmla="*/ 38 w 116"/>
                <a:gd name="T57" fmla="*/ 34 h 274"/>
                <a:gd name="T58" fmla="*/ 26 w 116"/>
                <a:gd name="T59" fmla="*/ 52 h 274"/>
                <a:gd name="T60" fmla="*/ 24 w 116"/>
                <a:gd name="T61" fmla="*/ 62 h 274"/>
                <a:gd name="T62" fmla="*/ 20 w 116"/>
                <a:gd name="T63" fmla="*/ 104 h 274"/>
                <a:gd name="T64" fmla="*/ 22 w 116"/>
                <a:gd name="T65" fmla="*/ 110 h 274"/>
                <a:gd name="T66" fmla="*/ 22 w 116"/>
                <a:gd name="T67" fmla="*/ 118 h 274"/>
                <a:gd name="T68" fmla="*/ 16 w 116"/>
                <a:gd name="T69" fmla="*/ 132 h 274"/>
                <a:gd name="T70" fmla="*/ 2 w 116"/>
                <a:gd name="T71" fmla="*/ 152 h 274"/>
                <a:gd name="T72" fmla="*/ 2 w 116"/>
                <a:gd name="T73" fmla="*/ 154 h 274"/>
                <a:gd name="T74" fmla="*/ 0 w 116"/>
                <a:gd name="T75" fmla="*/ 162 h 274"/>
                <a:gd name="T76" fmla="*/ 2 w 116"/>
                <a:gd name="T77" fmla="*/ 166 h 274"/>
                <a:gd name="T78" fmla="*/ 14 w 116"/>
                <a:gd name="T79" fmla="*/ 174 h 274"/>
                <a:gd name="T80" fmla="*/ 14 w 116"/>
                <a:gd name="T81" fmla="*/ 178 h 274"/>
                <a:gd name="T82" fmla="*/ 14 w 116"/>
                <a:gd name="T83" fmla="*/ 180 h 274"/>
                <a:gd name="T84" fmla="*/ 16 w 116"/>
                <a:gd name="T85" fmla="*/ 184 h 274"/>
                <a:gd name="T86" fmla="*/ 16 w 116"/>
                <a:gd name="T87" fmla="*/ 190 h 274"/>
                <a:gd name="T88" fmla="*/ 18 w 116"/>
                <a:gd name="T89" fmla="*/ 194 h 274"/>
                <a:gd name="T90" fmla="*/ 22 w 116"/>
                <a:gd name="T91" fmla="*/ 196 h 274"/>
                <a:gd name="T92" fmla="*/ 24 w 116"/>
                <a:gd name="T93" fmla="*/ 216 h 274"/>
                <a:gd name="T94" fmla="*/ 28 w 116"/>
                <a:gd name="T95" fmla="*/ 224 h 274"/>
                <a:gd name="T96" fmla="*/ 38 w 116"/>
                <a:gd name="T97" fmla="*/ 230 h 274"/>
                <a:gd name="T98" fmla="*/ 46 w 116"/>
                <a:gd name="T99" fmla="*/ 230 h 274"/>
                <a:gd name="T100" fmla="*/ 62 w 116"/>
                <a:gd name="T101" fmla="*/ 228 h 274"/>
                <a:gd name="T102" fmla="*/ 74 w 116"/>
                <a:gd name="T103" fmla="*/ 232 h 274"/>
                <a:gd name="T104" fmla="*/ 80 w 116"/>
                <a:gd name="T105" fmla="*/ 242 h 274"/>
                <a:gd name="T106" fmla="*/ 82 w 116"/>
                <a:gd name="T107" fmla="*/ 252 h 274"/>
                <a:gd name="T108" fmla="*/ 82 w 116"/>
                <a:gd name="T109" fmla="*/ 268 h 274"/>
                <a:gd name="T110" fmla="*/ 90 w 116"/>
                <a:gd name="T111" fmla="*/ 274 h 274"/>
                <a:gd name="T112" fmla="*/ 94 w 116"/>
                <a:gd name="T113" fmla="*/ 272 h 274"/>
                <a:gd name="T114" fmla="*/ 96 w 116"/>
                <a:gd name="T115" fmla="*/ 268 h 274"/>
                <a:gd name="T116" fmla="*/ 94 w 116"/>
                <a:gd name="T117" fmla="*/ 240 h 274"/>
                <a:gd name="T118" fmla="*/ 90 w 116"/>
                <a:gd name="T119" fmla="*/ 230 h 274"/>
                <a:gd name="T120" fmla="*/ 72 w 116"/>
                <a:gd name="T121" fmla="*/ 218 h 274"/>
                <a:gd name="T122" fmla="*/ 62 w 116"/>
                <a:gd name="T123" fmla="*/ 216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6" h="274">
                  <a:moveTo>
                    <a:pt x="62" y="216"/>
                  </a:moveTo>
                  <a:lnTo>
                    <a:pt x="46" y="218"/>
                  </a:lnTo>
                  <a:lnTo>
                    <a:pt x="46" y="218"/>
                  </a:lnTo>
                  <a:lnTo>
                    <a:pt x="40" y="216"/>
                  </a:lnTo>
                  <a:lnTo>
                    <a:pt x="38" y="214"/>
                  </a:lnTo>
                  <a:lnTo>
                    <a:pt x="38" y="214"/>
                  </a:lnTo>
                  <a:lnTo>
                    <a:pt x="36" y="212"/>
                  </a:lnTo>
                  <a:lnTo>
                    <a:pt x="34" y="206"/>
                  </a:lnTo>
                  <a:lnTo>
                    <a:pt x="36" y="196"/>
                  </a:lnTo>
                  <a:lnTo>
                    <a:pt x="36" y="196"/>
                  </a:lnTo>
                  <a:lnTo>
                    <a:pt x="34" y="190"/>
                  </a:lnTo>
                  <a:lnTo>
                    <a:pt x="32" y="188"/>
                  </a:lnTo>
                  <a:lnTo>
                    <a:pt x="30" y="186"/>
                  </a:lnTo>
                  <a:lnTo>
                    <a:pt x="30" y="186"/>
                  </a:lnTo>
                  <a:lnTo>
                    <a:pt x="30" y="180"/>
                  </a:lnTo>
                  <a:lnTo>
                    <a:pt x="30" y="180"/>
                  </a:lnTo>
                  <a:lnTo>
                    <a:pt x="26" y="176"/>
                  </a:lnTo>
                  <a:lnTo>
                    <a:pt x="26" y="176"/>
                  </a:lnTo>
                  <a:lnTo>
                    <a:pt x="28" y="172"/>
                  </a:lnTo>
                  <a:lnTo>
                    <a:pt x="28" y="168"/>
                  </a:lnTo>
                  <a:lnTo>
                    <a:pt x="28" y="168"/>
                  </a:lnTo>
                  <a:lnTo>
                    <a:pt x="26" y="166"/>
                  </a:lnTo>
                  <a:lnTo>
                    <a:pt x="22" y="162"/>
                  </a:lnTo>
                  <a:lnTo>
                    <a:pt x="22" y="162"/>
                  </a:lnTo>
                  <a:lnTo>
                    <a:pt x="16" y="160"/>
                  </a:lnTo>
                  <a:lnTo>
                    <a:pt x="16" y="160"/>
                  </a:lnTo>
                  <a:lnTo>
                    <a:pt x="14" y="160"/>
                  </a:lnTo>
                  <a:lnTo>
                    <a:pt x="14" y="160"/>
                  </a:lnTo>
                  <a:lnTo>
                    <a:pt x="14" y="160"/>
                  </a:lnTo>
                  <a:lnTo>
                    <a:pt x="28" y="138"/>
                  </a:lnTo>
                  <a:lnTo>
                    <a:pt x="28" y="138"/>
                  </a:lnTo>
                  <a:lnTo>
                    <a:pt x="32" y="130"/>
                  </a:lnTo>
                  <a:lnTo>
                    <a:pt x="34" y="120"/>
                  </a:lnTo>
                  <a:lnTo>
                    <a:pt x="34" y="112"/>
                  </a:lnTo>
                  <a:lnTo>
                    <a:pt x="34" y="106"/>
                  </a:lnTo>
                  <a:lnTo>
                    <a:pt x="34" y="106"/>
                  </a:lnTo>
                  <a:lnTo>
                    <a:pt x="34" y="102"/>
                  </a:lnTo>
                  <a:lnTo>
                    <a:pt x="34" y="102"/>
                  </a:lnTo>
                  <a:lnTo>
                    <a:pt x="32" y="84"/>
                  </a:lnTo>
                  <a:lnTo>
                    <a:pt x="36" y="66"/>
                  </a:lnTo>
                  <a:lnTo>
                    <a:pt x="36" y="66"/>
                  </a:lnTo>
                  <a:lnTo>
                    <a:pt x="38" y="58"/>
                  </a:lnTo>
                  <a:lnTo>
                    <a:pt x="42" y="50"/>
                  </a:lnTo>
                  <a:lnTo>
                    <a:pt x="48" y="42"/>
                  </a:lnTo>
                  <a:lnTo>
                    <a:pt x="54" y="36"/>
                  </a:lnTo>
                  <a:lnTo>
                    <a:pt x="54" y="36"/>
                  </a:lnTo>
                  <a:lnTo>
                    <a:pt x="70" y="24"/>
                  </a:lnTo>
                  <a:lnTo>
                    <a:pt x="84" y="16"/>
                  </a:lnTo>
                  <a:lnTo>
                    <a:pt x="100" y="12"/>
                  </a:lnTo>
                  <a:lnTo>
                    <a:pt x="116" y="12"/>
                  </a:lnTo>
                  <a:lnTo>
                    <a:pt x="98" y="0"/>
                  </a:lnTo>
                  <a:lnTo>
                    <a:pt x="98" y="0"/>
                  </a:lnTo>
                  <a:lnTo>
                    <a:pt x="84" y="4"/>
                  </a:lnTo>
                  <a:lnTo>
                    <a:pt x="72" y="8"/>
                  </a:lnTo>
                  <a:lnTo>
                    <a:pt x="58" y="16"/>
                  </a:lnTo>
                  <a:lnTo>
                    <a:pt x="46" y="26"/>
                  </a:lnTo>
                  <a:lnTo>
                    <a:pt x="46" y="26"/>
                  </a:lnTo>
                  <a:lnTo>
                    <a:pt x="38" y="34"/>
                  </a:lnTo>
                  <a:lnTo>
                    <a:pt x="32" y="44"/>
                  </a:lnTo>
                  <a:lnTo>
                    <a:pt x="26" y="52"/>
                  </a:lnTo>
                  <a:lnTo>
                    <a:pt x="24" y="62"/>
                  </a:lnTo>
                  <a:lnTo>
                    <a:pt x="24" y="62"/>
                  </a:lnTo>
                  <a:lnTo>
                    <a:pt x="20" y="82"/>
                  </a:lnTo>
                  <a:lnTo>
                    <a:pt x="20" y="104"/>
                  </a:lnTo>
                  <a:lnTo>
                    <a:pt x="20" y="104"/>
                  </a:lnTo>
                  <a:lnTo>
                    <a:pt x="22" y="110"/>
                  </a:lnTo>
                  <a:lnTo>
                    <a:pt x="22" y="110"/>
                  </a:lnTo>
                  <a:lnTo>
                    <a:pt x="22" y="118"/>
                  </a:lnTo>
                  <a:lnTo>
                    <a:pt x="20" y="124"/>
                  </a:lnTo>
                  <a:lnTo>
                    <a:pt x="16" y="132"/>
                  </a:lnTo>
                  <a:lnTo>
                    <a:pt x="2" y="152"/>
                  </a:lnTo>
                  <a:lnTo>
                    <a:pt x="2" y="152"/>
                  </a:lnTo>
                  <a:lnTo>
                    <a:pt x="2" y="154"/>
                  </a:lnTo>
                  <a:lnTo>
                    <a:pt x="2" y="154"/>
                  </a:lnTo>
                  <a:lnTo>
                    <a:pt x="0" y="158"/>
                  </a:lnTo>
                  <a:lnTo>
                    <a:pt x="0" y="162"/>
                  </a:lnTo>
                  <a:lnTo>
                    <a:pt x="2" y="166"/>
                  </a:lnTo>
                  <a:lnTo>
                    <a:pt x="2" y="166"/>
                  </a:lnTo>
                  <a:lnTo>
                    <a:pt x="6" y="170"/>
                  </a:lnTo>
                  <a:lnTo>
                    <a:pt x="14" y="174"/>
                  </a:lnTo>
                  <a:lnTo>
                    <a:pt x="14" y="174"/>
                  </a:lnTo>
                  <a:lnTo>
                    <a:pt x="14" y="178"/>
                  </a:lnTo>
                  <a:lnTo>
                    <a:pt x="14" y="178"/>
                  </a:lnTo>
                  <a:lnTo>
                    <a:pt x="14" y="180"/>
                  </a:lnTo>
                  <a:lnTo>
                    <a:pt x="16" y="184"/>
                  </a:lnTo>
                  <a:lnTo>
                    <a:pt x="16" y="184"/>
                  </a:lnTo>
                  <a:lnTo>
                    <a:pt x="16" y="188"/>
                  </a:lnTo>
                  <a:lnTo>
                    <a:pt x="16" y="190"/>
                  </a:lnTo>
                  <a:lnTo>
                    <a:pt x="16" y="190"/>
                  </a:lnTo>
                  <a:lnTo>
                    <a:pt x="18" y="194"/>
                  </a:lnTo>
                  <a:lnTo>
                    <a:pt x="22" y="196"/>
                  </a:lnTo>
                  <a:lnTo>
                    <a:pt x="22" y="196"/>
                  </a:lnTo>
                  <a:lnTo>
                    <a:pt x="22" y="210"/>
                  </a:lnTo>
                  <a:lnTo>
                    <a:pt x="24" y="216"/>
                  </a:lnTo>
                  <a:lnTo>
                    <a:pt x="28" y="224"/>
                  </a:lnTo>
                  <a:lnTo>
                    <a:pt x="28" y="224"/>
                  </a:lnTo>
                  <a:lnTo>
                    <a:pt x="34" y="228"/>
                  </a:lnTo>
                  <a:lnTo>
                    <a:pt x="38" y="230"/>
                  </a:lnTo>
                  <a:lnTo>
                    <a:pt x="46" y="230"/>
                  </a:lnTo>
                  <a:lnTo>
                    <a:pt x="46" y="230"/>
                  </a:lnTo>
                  <a:lnTo>
                    <a:pt x="62" y="228"/>
                  </a:lnTo>
                  <a:lnTo>
                    <a:pt x="62" y="228"/>
                  </a:lnTo>
                  <a:lnTo>
                    <a:pt x="70" y="230"/>
                  </a:lnTo>
                  <a:lnTo>
                    <a:pt x="74" y="232"/>
                  </a:lnTo>
                  <a:lnTo>
                    <a:pt x="78" y="236"/>
                  </a:lnTo>
                  <a:lnTo>
                    <a:pt x="80" y="242"/>
                  </a:lnTo>
                  <a:lnTo>
                    <a:pt x="80" y="242"/>
                  </a:lnTo>
                  <a:lnTo>
                    <a:pt x="82" y="252"/>
                  </a:lnTo>
                  <a:lnTo>
                    <a:pt x="82" y="268"/>
                  </a:lnTo>
                  <a:lnTo>
                    <a:pt x="82" y="268"/>
                  </a:lnTo>
                  <a:lnTo>
                    <a:pt x="84" y="272"/>
                  </a:lnTo>
                  <a:lnTo>
                    <a:pt x="90" y="274"/>
                  </a:lnTo>
                  <a:lnTo>
                    <a:pt x="90" y="274"/>
                  </a:lnTo>
                  <a:lnTo>
                    <a:pt x="94" y="272"/>
                  </a:lnTo>
                  <a:lnTo>
                    <a:pt x="96" y="268"/>
                  </a:lnTo>
                  <a:lnTo>
                    <a:pt x="96" y="268"/>
                  </a:lnTo>
                  <a:lnTo>
                    <a:pt x="94" y="252"/>
                  </a:lnTo>
                  <a:lnTo>
                    <a:pt x="94" y="240"/>
                  </a:lnTo>
                  <a:lnTo>
                    <a:pt x="94" y="240"/>
                  </a:lnTo>
                  <a:lnTo>
                    <a:pt x="90" y="230"/>
                  </a:lnTo>
                  <a:lnTo>
                    <a:pt x="82" y="222"/>
                  </a:lnTo>
                  <a:lnTo>
                    <a:pt x="72" y="218"/>
                  </a:lnTo>
                  <a:lnTo>
                    <a:pt x="62" y="216"/>
                  </a:lnTo>
                  <a:lnTo>
                    <a:pt x="62" y="2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58">
              <a:extLst>
                <a:ext uri="{FF2B5EF4-FFF2-40B4-BE49-F238E27FC236}">
                  <a16:creationId xmlns:a16="http://schemas.microsoft.com/office/drawing/2014/main" id="{C0EC2959-0741-4FCE-973E-8DFCB2398414}"/>
                </a:ext>
              </a:extLst>
            </p:cNvPr>
            <p:cNvSpPr>
              <a:spLocks/>
            </p:cNvSpPr>
            <p:nvPr userDrawn="1"/>
          </p:nvSpPr>
          <p:spPr bwMode="auto">
            <a:xfrm>
              <a:off x="1601788" y="1168400"/>
              <a:ext cx="155575" cy="434975"/>
            </a:xfrm>
            <a:custGeom>
              <a:avLst/>
              <a:gdLst>
                <a:gd name="T0" fmla="*/ 42 w 98"/>
                <a:gd name="T1" fmla="*/ 12 h 274"/>
                <a:gd name="T2" fmla="*/ 42 w 98"/>
                <a:gd name="T3" fmla="*/ 12 h 274"/>
                <a:gd name="T4" fmla="*/ 30 w 98"/>
                <a:gd name="T5" fmla="*/ 8 h 274"/>
                <a:gd name="T6" fmla="*/ 16 w 98"/>
                <a:gd name="T7" fmla="*/ 4 h 274"/>
                <a:gd name="T8" fmla="*/ 0 w 98"/>
                <a:gd name="T9" fmla="*/ 0 h 274"/>
                <a:gd name="T10" fmla="*/ 20 w 98"/>
                <a:gd name="T11" fmla="*/ 12 h 274"/>
                <a:gd name="T12" fmla="*/ 20 w 98"/>
                <a:gd name="T13" fmla="*/ 12 h 274"/>
                <a:gd name="T14" fmla="*/ 22 w 98"/>
                <a:gd name="T15" fmla="*/ 14 h 274"/>
                <a:gd name="T16" fmla="*/ 24 w 98"/>
                <a:gd name="T17" fmla="*/ 18 h 274"/>
                <a:gd name="T18" fmla="*/ 24 w 98"/>
                <a:gd name="T19" fmla="*/ 18 h 274"/>
                <a:gd name="T20" fmla="*/ 24 w 98"/>
                <a:gd name="T21" fmla="*/ 18 h 274"/>
                <a:gd name="T22" fmla="*/ 36 w 98"/>
                <a:gd name="T23" fmla="*/ 24 h 274"/>
                <a:gd name="T24" fmla="*/ 36 w 98"/>
                <a:gd name="T25" fmla="*/ 24 h 274"/>
                <a:gd name="T26" fmla="*/ 46 w 98"/>
                <a:gd name="T27" fmla="*/ 30 h 274"/>
                <a:gd name="T28" fmla="*/ 56 w 98"/>
                <a:gd name="T29" fmla="*/ 36 h 274"/>
                <a:gd name="T30" fmla="*/ 64 w 98"/>
                <a:gd name="T31" fmla="*/ 44 h 274"/>
                <a:gd name="T32" fmla="*/ 70 w 98"/>
                <a:gd name="T33" fmla="*/ 52 h 274"/>
                <a:gd name="T34" fmla="*/ 78 w 98"/>
                <a:gd name="T35" fmla="*/ 68 h 274"/>
                <a:gd name="T36" fmla="*/ 84 w 98"/>
                <a:gd name="T37" fmla="*/ 84 h 274"/>
                <a:gd name="T38" fmla="*/ 86 w 98"/>
                <a:gd name="T39" fmla="*/ 98 h 274"/>
                <a:gd name="T40" fmla="*/ 84 w 98"/>
                <a:gd name="T41" fmla="*/ 112 h 274"/>
                <a:gd name="T42" fmla="*/ 82 w 98"/>
                <a:gd name="T43" fmla="*/ 124 h 274"/>
                <a:gd name="T44" fmla="*/ 80 w 98"/>
                <a:gd name="T45" fmla="*/ 134 h 274"/>
                <a:gd name="T46" fmla="*/ 80 w 98"/>
                <a:gd name="T47" fmla="*/ 134 h 274"/>
                <a:gd name="T48" fmla="*/ 74 w 98"/>
                <a:gd name="T49" fmla="*/ 148 h 274"/>
                <a:gd name="T50" fmla="*/ 66 w 98"/>
                <a:gd name="T51" fmla="*/ 160 h 274"/>
                <a:gd name="T52" fmla="*/ 66 w 98"/>
                <a:gd name="T53" fmla="*/ 160 h 274"/>
                <a:gd name="T54" fmla="*/ 60 w 98"/>
                <a:gd name="T55" fmla="*/ 168 h 274"/>
                <a:gd name="T56" fmla="*/ 56 w 98"/>
                <a:gd name="T57" fmla="*/ 176 h 274"/>
                <a:gd name="T58" fmla="*/ 52 w 98"/>
                <a:gd name="T59" fmla="*/ 192 h 274"/>
                <a:gd name="T60" fmla="*/ 50 w 98"/>
                <a:gd name="T61" fmla="*/ 204 h 274"/>
                <a:gd name="T62" fmla="*/ 50 w 98"/>
                <a:gd name="T63" fmla="*/ 208 h 274"/>
                <a:gd name="T64" fmla="*/ 50 w 98"/>
                <a:gd name="T65" fmla="*/ 268 h 274"/>
                <a:gd name="T66" fmla="*/ 50 w 98"/>
                <a:gd name="T67" fmla="*/ 268 h 274"/>
                <a:gd name="T68" fmla="*/ 52 w 98"/>
                <a:gd name="T69" fmla="*/ 272 h 274"/>
                <a:gd name="T70" fmla="*/ 56 w 98"/>
                <a:gd name="T71" fmla="*/ 274 h 274"/>
                <a:gd name="T72" fmla="*/ 56 w 98"/>
                <a:gd name="T73" fmla="*/ 274 h 274"/>
                <a:gd name="T74" fmla="*/ 60 w 98"/>
                <a:gd name="T75" fmla="*/ 272 h 274"/>
                <a:gd name="T76" fmla="*/ 62 w 98"/>
                <a:gd name="T77" fmla="*/ 268 h 274"/>
                <a:gd name="T78" fmla="*/ 62 w 98"/>
                <a:gd name="T79" fmla="*/ 208 h 274"/>
                <a:gd name="T80" fmla="*/ 62 w 98"/>
                <a:gd name="T81" fmla="*/ 208 h 274"/>
                <a:gd name="T82" fmla="*/ 64 w 98"/>
                <a:gd name="T83" fmla="*/ 194 h 274"/>
                <a:gd name="T84" fmla="*/ 68 w 98"/>
                <a:gd name="T85" fmla="*/ 182 h 274"/>
                <a:gd name="T86" fmla="*/ 76 w 98"/>
                <a:gd name="T87" fmla="*/ 168 h 274"/>
                <a:gd name="T88" fmla="*/ 76 w 98"/>
                <a:gd name="T89" fmla="*/ 168 h 274"/>
                <a:gd name="T90" fmla="*/ 86 w 98"/>
                <a:gd name="T91" fmla="*/ 154 h 274"/>
                <a:gd name="T92" fmla="*/ 92 w 98"/>
                <a:gd name="T93" fmla="*/ 138 h 274"/>
                <a:gd name="T94" fmla="*/ 92 w 98"/>
                <a:gd name="T95" fmla="*/ 138 h 274"/>
                <a:gd name="T96" fmla="*/ 94 w 98"/>
                <a:gd name="T97" fmla="*/ 130 h 274"/>
                <a:gd name="T98" fmla="*/ 96 w 98"/>
                <a:gd name="T99" fmla="*/ 116 h 274"/>
                <a:gd name="T100" fmla="*/ 98 w 98"/>
                <a:gd name="T101" fmla="*/ 100 h 274"/>
                <a:gd name="T102" fmla="*/ 96 w 98"/>
                <a:gd name="T103" fmla="*/ 82 h 274"/>
                <a:gd name="T104" fmla="*/ 90 w 98"/>
                <a:gd name="T105" fmla="*/ 64 h 274"/>
                <a:gd name="T106" fmla="*/ 86 w 98"/>
                <a:gd name="T107" fmla="*/ 54 h 274"/>
                <a:gd name="T108" fmla="*/ 80 w 98"/>
                <a:gd name="T109" fmla="*/ 46 h 274"/>
                <a:gd name="T110" fmla="*/ 74 w 98"/>
                <a:gd name="T111" fmla="*/ 36 h 274"/>
                <a:gd name="T112" fmla="*/ 64 w 98"/>
                <a:gd name="T113" fmla="*/ 28 h 274"/>
                <a:gd name="T114" fmla="*/ 54 w 98"/>
                <a:gd name="T115" fmla="*/ 20 h 274"/>
                <a:gd name="T116" fmla="*/ 42 w 98"/>
                <a:gd name="T117" fmla="*/ 12 h 274"/>
                <a:gd name="T118" fmla="*/ 42 w 98"/>
                <a:gd name="T119" fmla="*/ 12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 h="274">
                  <a:moveTo>
                    <a:pt x="42" y="12"/>
                  </a:moveTo>
                  <a:lnTo>
                    <a:pt x="42" y="12"/>
                  </a:lnTo>
                  <a:lnTo>
                    <a:pt x="30" y="8"/>
                  </a:lnTo>
                  <a:lnTo>
                    <a:pt x="16" y="4"/>
                  </a:lnTo>
                  <a:lnTo>
                    <a:pt x="0" y="0"/>
                  </a:lnTo>
                  <a:lnTo>
                    <a:pt x="20" y="12"/>
                  </a:lnTo>
                  <a:lnTo>
                    <a:pt x="20" y="12"/>
                  </a:lnTo>
                  <a:lnTo>
                    <a:pt x="22" y="14"/>
                  </a:lnTo>
                  <a:lnTo>
                    <a:pt x="24" y="18"/>
                  </a:lnTo>
                  <a:lnTo>
                    <a:pt x="24" y="18"/>
                  </a:lnTo>
                  <a:lnTo>
                    <a:pt x="24" y="18"/>
                  </a:lnTo>
                  <a:lnTo>
                    <a:pt x="36" y="24"/>
                  </a:lnTo>
                  <a:lnTo>
                    <a:pt x="36" y="24"/>
                  </a:lnTo>
                  <a:lnTo>
                    <a:pt x="46" y="30"/>
                  </a:lnTo>
                  <a:lnTo>
                    <a:pt x="56" y="36"/>
                  </a:lnTo>
                  <a:lnTo>
                    <a:pt x="64" y="44"/>
                  </a:lnTo>
                  <a:lnTo>
                    <a:pt x="70" y="52"/>
                  </a:lnTo>
                  <a:lnTo>
                    <a:pt x="78" y="68"/>
                  </a:lnTo>
                  <a:lnTo>
                    <a:pt x="84" y="84"/>
                  </a:lnTo>
                  <a:lnTo>
                    <a:pt x="86" y="98"/>
                  </a:lnTo>
                  <a:lnTo>
                    <a:pt x="84" y="112"/>
                  </a:lnTo>
                  <a:lnTo>
                    <a:pt x="82" y="124"/>
                  </a:lnTo>
                  <a:lnTo>
                    <a:pt x="80" y="134"/>
                  </a:lnTo>
                  <a:lnTo>
                    <a:pt x="80" y="134"/>
                  </a:lnTo>
                  <a:lnTo>
                    <a:pt x="74" y="148"/>
                  </a:lnTo>
                  <a:lnTo>
                    <a:pt x="66" y="160"/>
                  </a:lnTo>
                  <a:lnTo>
                    <a:pt x="66" y="160"/>
                  </a:lnTo>
                  <a:lnTo>
                    <a:pt x="60" y="168"/>
                  </a:lnTo>
                  <a:lnTo>
                    <a:pt x="56" y="176"/>
                  </a:lnTo>
                  <a:lnTo>
                    <a:pt x="52" y="192"/>
                  </a:lnTo>
                  <a:lnTo>
                    <a:pt x="50" y="204"/>
                  </a:lnTo>
                  <a:lnTo>
                    <a:pt x="50" y="208"/>
                  </a:lnTo>
                  <a:lnTo>
                    <a:pt x="50" y="268"/>
                  </a:lnTo>
                  <a:lnTo>
                    <a:pt x="50" y="268"/>
                  </a:lnTo>
                  <a:lnTo>
                    <a:pt x="52" y="272"/>
                  </a:lnTo>
                  <a:lnTo>
                    <a:pt x="56" y="274"/>
                  </a:lnTo>
                  <a:lnTo>
                    <a:pt x="56" y="274"/>
                  </a:lnTo>
                  <a:lnTo>
                    <a:pt x="60" y="272"/>
                  </a:lnTo>
                  <a:lnTo>
                    <a:pt x="62" y="268"/>
                  </a:lnTo>
                  <a:lnTo>
                    <a:pt x="62" y="208"/>
                  </a:lnTo>
                  <a:lnTo>
                    <a:pt x="62" y="208"/>
                  </a:lnTo>
                  <a:lnTo>
                    <a:pt x="64" y="194"/>
                  </a:lnTo>
                  <a:lnTo>
                    <a:pt x="68" y="182"/>
                  </a:lnTo>
                  <a:lnTo>
                    <a:pt x="76" y="168"/>
                  </a:lnTo>
                  <a:lnTo>
                    <a:pt x="76" y="168"/>
                  </a:lnTo>
                  <a:lnTo>
                    <a:pt x="86" y="154"/>
                  </a:lnTo>
                  <a:lnTo>
                    <a:pt x="92" y="138"/>
                  </a:lnTo>
                  <a:lnTo>
                    <a:pt x="92" y="138"/>
                  </a:lnTo>
                  <a:lnTo>
                    <a:pt x="94" y="130"/>
                  </a:lnTo>
                  <a:lnTo>
                    <a:pt x="96" y="116"/>
                  </a:lnTo>
                  <a:lnTo>
                    <a:pt x="98" y="100"/>
                  </a:lnTo>
                  <a:lnTo>
                    <a:pt x="96" y="82"/>
                  </a:lnTo>
                  <a:lnTo>
                    <a:pt x="90" y="64"/>
                  </a:lnTo>
                  <a:lnTo>
                    <a:pt x="86" y="54"/>
                  </a:lnTo>
                  <a:lnTo>
                    <a:pt x="80" y="46"/>
                  </a:lnTo>
                  <a:lnTo>
                    <a:pt x="74" y="36"/>
                  </a:lnTo>
                  <a:lnTo>
                    <a:pt x="64" y="28"/>
                  </a:lnTo>
                  <a:lnTo>
                    <a:pt x="54" y="20"/>
                  </a:lnTo>
                  <a:lnTo>
                    <a:pt x="42" y="12"/>
                  </a:lnTo>
                  <a:lnTo>
                    <a:pt x="42"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59">
              <a:extLst>
                <a:ext uri="{FF2B5EF4-FFF2-40B4-BE49-F238E27FC236}">
                  <a16:creationId xmlns:a16="http://schemas.microsoft.com/office/drawing/2014/main" id="{A50FC235-310C-4568-8D38-231E88AFDB49}"/>
                </a:ext>
              </a:extLst>
            </p:cNvPr>
            <p:cNvSpPr>
              <a:spLocks/>
            </p:cNvSpPr>
            <p:nvPr userDrawn="1"/>
          </p:nvSpPr>
          <p:spPr bwMode="auto">
            <a:xfrm>
              <a:off x="1509713" y="1343025"/>
              <a:ext cx="22225" cy="22225"/>
            </a:xfrm>
            <a:custGeom>
              <a:avLst/>
              <a:gdLst>
                <a:gd name="T0" fmla="*/ 0 w 14"/>
                <a:gd name="T1" fmla="*/ 8 h 14"/>
                <a:gd name="T2" fmla="*/ 0 w 14"/>
                <a:gd name="T3" fmla="*/ 8 h 14"/>
                <a:gd name="T4" fmla="*/ 0 w 14"/>
                <a:gd name="T5" fmla="*/ 12 h 14"/>
                <a:gd name="T6" fmla="*/ 6 w 14"/>
                <a:gd name="T7" fmla="*/ 14 h 14"/>
                <a:gd name="T8" fmla="*/ 6 w 14"/>
                <a:gd name="T9" fmla="*/ 14 h 14"/>
                <a:gd name="T10" fmla="*/ 10 w 14"/>
                <a:gd name="T11" fmla="*/ 12 h 14"/>
                <a:gd name="T12" fmla="*/ 14 w 14"/>
                <a:gd name="T13" fmla="*/ 12 h 14"/>
                <a:gd name="T14" fmla="*/ 4 w 14"/>
                <a:gd name="T15" fmla="*/ 0 h 14"/>
                <a:gd name="T16" fmla="*/ 4 w 14"/>
                <a:gd name="T17" fmla="*/ 0 h 14"/>
                <a:gd name="T18" fmla="*/ 0 w 14"/>
                <a:gd name="T19" fmla="*/ 2 h 14"/>
                <a:gd name="T20" fmla="*/ 0 w 14"/>
                <a:gd name="T21" fmla="*/ 8 h 14"/>
                <a:gd name="T22" fmla="*/ 0 w 14"/>
                <a:gd name="T23" fmla="*/ 8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14">
                  <a:moveTo>
                    <a:pt x="0" y="8"/>
                  </a:moveTo>
                  <a:lnTo>
                    <a:pt x="0" y="8"/>
                  </a:lnTo>
                  <a:lnTo>
                    <a:pt x="0" y="12"/>
                  </a:lnTo>
                  <a:lnTo>
                    <a:pt x="6" y="14"/>
                  </a:lnTo>
                  <a:lnTo>
                    <a:pt x="6" y="14"/>
                  </a:lnTo>
                  <a:lnTo>
                    <a:pt x="10" y="12"/>
                  </a:lnTo>
                  <a:lnTo>
                    <a:pt x="14" y="12"/>
                  </a:lnTo>
                  <a:lnTo>
                    <a:pt x="4" y="0"/>
                  </a:lnTo>
                  <a:lnTo>
                    <a:pt x="4" y="0"/>
                  </a:lnTo>
                  <a:lnTo>
                    <a:pt x="0" y="2"/>
                  </a:lnTo>
                  <a:lnTo>
                    <a:pt x="0" y="8"/>
                  </a:lnTo>
                  <a:lnTo>
                    <a:pt x="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60">
              <a:extLst>
                <a:ext uri="{FF2B5EF4-FFF2-40B4-BE49-F238E27FC236}">
                  <a16:creationId xmlns:a16="http://schemas.microsoft.com/office/drawing/2014/main" id="{E8947504-4CB3-4866-8411-F0AD7F2C1C1C}"/>
                </a:ext>
              </a:extLst>
            </p:cNvPr>
            <p:cNvSpPr>
              <a:spLocks/>
            </p:cNvSpPr>
            <p:nvPr userDrawn="1"/>
          </p:nvSpPr>
          <p:spPr bwMode="auto">
            <a:xfrm>
              <a:off x="1528763" y="1257300"/>
              <a:ext cx="19050" cy="22225"/>
            </a:xfrm>
            <a:custGeom>
              <a:avLst/>
              <a:gdLst>
                <a:gd name="T0" fmla="*/ 4 w 12"/>
                <a:gd name="T1" fmla="*/ 0 h 14"/>
                <a:gd name="T2" fmla="*/ 4 w 12"/>
                <a:gd name="T3" fmla="*/ 0 h 14"/>
                <a:gd name="T4" fmla="*/ 0 w 12"/>
                <a:gd name="T5" fmla="*/ 4 h 14"/>
                <a:gd name="T6" fmla="*/ 0 w 12"/>
                <a:gd name="T7" fmla="*/ 8 h 14"/>
                <a:gd name="T8" fmla="*/ 0 w 12"/>
                <a:gd name="T9" fmla="*/ 8 h 14"/>
                <a:gd name="T10" fmla="*/ 2 w 12"/>
                <a:gd name="T11" fmla="*/ 14 h 14"/>
                <a:gd name="T12" fmla="*/ 12 w 12"/>
                <a:gd name="T13" fmla="*/ 4 h 14"/>
                <a:gd name="T14" fmla="*/ 12 w 12"/>
                <a:gd name="T15" fmla="*/ 4 h 14"/>
                <a:gd name="T16" fmla="*/ 8 w 12"/>
                <a:gd name="T17" fmla="*/ 0 h 14"/>
                <a:gd name="T18" fmla="*/ 4 w 12"/>
                <a:gd name="T19" fmla="*/ 0 h 14"/>
                <a:gd name="T20" fmla="*/ 4 w 12"/>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4">
                  <a:moveTo>
                    <a:pt x="4" y="0"/>
                  </a:moveTo>
                  <a:lnTo>
                    <a:pt x="4" y="0"/>
                  </a:lnTo>
                  <a:lnTo>
                    <a:pt x="0" y="4"/>
                  </a:lnTo>
                  <a:lnTo>
                    <a:pt x="0" y="8"/>
                  </a:lnTo>
                  <a:lnTo>
                    <a:pt x="0" y="8"/>
                  </a:lnTo>
                  <a:lnTo>
                    <a:pt x="2" y="14"/>
                  </a:lnTo>
                  <a:lnTo>
                    <a:pt x="12" y="4"/>
                  </a:lnTo>
                  <a:lnTo>
                    <a:pt x="12" y="4"/>
                  </a:lnTo>
                  <a:lnTo>
                    <a:pt x="8" y="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61">
              <a:extLst>
                <a:ext uri="{FF2B5EF4-FFF2-40B4-BE49-F238E27FC236}">
                  <a16:creationId xmlns:a16="http://schemas.microsoft.com/office/drawing/2014/main" id="{FC0914FD-0498-4349-A911-6DA313604AC9}"/>
                </a:ext>
              </a:extLst>
            </p:cNvPr>
            <p:cNvSpPr>
              <a:spLocks/>
            </p:cNvSpPr>
            <p:nvPr userDrawn="1"/>
          </p:nvSpPr>
          <p:spPr bwMode="auto">
            <a:xfrm>
              <a:off x="1570038" y="1362075"/>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 h="2">
                  <a:moveTo>
                    <a:pt x="0" y="2"/>
                  </a:moveTo>
                  <a:lnTo>
                    <a:pt x="0" y="2"/>
                  </a:lnTo>
                  <a:lnTo>
                    <a:pt x="2" y="2"/>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2"/>
                  </a:lnTo>
                  <a:lnTo>
                    <a:pt x="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62">
              <a:extLst>
                <a:ext uri="{FF2B5EF4-FFF2-40B4-BE49-F238E27FC236}">
                  <a16:creationId xmlns:a16="http://schemas.microsoft.com/office/drawing/2014/main" id="{E16D4A19-071F-4CE6-BFF2-57E0C23ED439}"/>
                </a:ext>
              </a:extLst>
            </p:cNvPr>
            <p:cNvSpPr>
              <a:spLocks/>
            </p:cNvSpPr>
            <p:nvPr userDrawn="1"/>
          </p:nvSpPr>
          <p:spPr bwMode="auto">
            <a:xfrm>
              <a:off x="1585913" y="1377950"/>
              <a:ext cx="0" cy="0"/>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63">
              <a:extLst>
                <a:ext uri="{FF2B5EF4-FFF2-40B4-BE49-F238E27FC236}">
                  <a16:creationId xmlns:a16="http://schemas.microsoft.com/office/drawing/2014/main" id="{7E38F40F-6448-4928-AB3A-78210217EE10}"/>
                </a:ext>
              </a:extLst>
            </p:cNvPr>
            <p:cNvSpPr>
              <a:spLocks noEditPoints="1"/>
            </p:cNvSpPr>
            <p:nvPr userDrawn="1"/>
          </p:nvSpPr>
          <p:spPr bwMode="auto">
            <a:xfrm>
              <a:off x="1538288" y="1216025"/>
              <a:ext cx="165100" cy="215900"/>
            </a:xfrm>
            <a:custGeom>
              <a:avLst/>
              <a:gdLst>
                <a:gd name="T0" fmla="*/ 96 w 104"/>
                <a:gd name="T1" fmla="*/ 92 h 136"/>
                <a:gd name="T2" fmla="*/ 104 w 104"/>
                <a:gd name="T3" fmla="*/ 78 h 136"/>
                <a:gd name="T4" fmla="*/ 100 w 104"/>
                <a:gd name="T5" fmla="*/ 56 h 136"/>
                <a:gd name="T6" fmla="*/ 90 w 104"/>
                <a:gd name="T7" fmla="*/ 34 h 136"/>
                <a:gd name="T8" fmla="*/ 84 w 104"/>
                <a:gd name="T9" fmla="*/ 20 h 136"/>
                <a:gd name="T10" fmla="*/ 66 w 104"/>
                <a:gd name="T11" fmla="*/ 6 h 136"/>
                <a:gd name="T12" fmla="*/ 48 w 104"/>
                <a:gd name="T13" fmla="*/ 12 h 136"/>
                <a:gd name="T14" fmla="*/ 56 w 104"/>
                <a:gd name="T15" fmla="*/ 16 h 136"/>
                <a:gd name="T16" fmla="*/ 54 w 104"/>
                <a:gd name="T17" fmla="*/ 26 h 136"/>
                <a:gd name="T18" fmla="*/ 42 w 104"/>
                <a:gd name="T19" fmla="*/ 34 h 136"/>
                <a:gd name="T20" fmla="*/ 30 w 104"/>
                <a:gd name="T21" fmla="*/ 32 h 136"/>
                <a:gd name="T22" fmla="*/ 16 w 104"/>
                <a:gd name="T23" fmla="*/ 48 h 136"/>
                <a:gd name="T24" fmla="*/ 10 w 104"/>
                <a:gd name="T25" fmla="*/ 56 h 136"/>
                <a:gd name="T26" fmla="*/ 6 w 104"/>
                <a:gd name="T27" fmla="*/ 62 h 136"/>
                <a:gd name="T28" fmla="*/ 0 w 104"/>
                <a:gd name="T29" fmla="*/ 66 h 136"/>
                <a:gd name="T30" fmla="*/ 10 w 104"/>
                <a:gd name="T31" fmla="*/ 74 h 136"/>
                <a:gd name="T32" fmla="*/ 22 w 104"/>
                <a:gd name="T33" fmla="*/ 74 h 136"/>
                <a:gd name="T34" fmla="*/ 26 w 104"/>
                <a:gd name="T35" fmla="*/ 82 h 136"/>
                <a:gd name="T36" fmla="*/ 28 w 104"/>
                <a:gd name="T37" fmla="*/ 96 h 136"/>
                <a:gd name="T38" fmla="*/ 36 w 104"/>
                <a:gd name="T39" fmla="*/ 92 h 136"/>
                <a:gd name="T40" fmla="*/ 42 w 104"/>
                <a:gd name="T41" fmla="*/ 86 h 136"/>
                <a:gd name="T42" fmla="*/ 66 w 104"/>
                <a:gd name="T43" fmla="*/ 86 h 136"/>
                <a:gd name="T44" fmla="*/ 72 w 104"/>
                <a:gd name="T45" fmla="*/ 86 h 136"/>
                <a:gd name="T46" fmla="*/ 78 w 104"/>
                <a:gd name="T47" fmla="*/ 76 h 136"/>
                <a:gd name="T48" fmla="*/ 90 w 104"/>
                <a:gd name="T49" fmla="*/ 74 h 136"/>
                <a:gd name="T50" fmla="*/ 86 w 104"/>
                <a:gd name="T51" fmla="*/ 84 h 136"/>
                <a:gd name="T52" fmla="*/ 80 w 104"/>
                <a:gd name="T53" fmla="*/ 88 h 136"/>
                <a:gd name="T54" fmla="*/ 84 w 104"/>
                <a:gd name="T55" fmla="*/ 98 h 136"/>
                <a:gd name="T56" fmla="*/ 74 w 104"/>
                <a:gd name="T57" fmla="*/ 106 h 136"/>
                <a:gd name="T58" fmla="*/ 70 w 104"/>
                <a:gd name="T59" fmla="*/ 108 h 136"/>
                <a:gd name="T60" fmla="*/ 68 w 104"/>
                <a:gd name="T61" fmla="*/ 118 h 136"/>
                <a:gd name="T62" fmla="*/ 56 w 104"/>
                <a:gd name="T63" fmla="*/ 122 h 136"/>
                <a:gd name="T64" fmla="*/ 54 w 104"/>
                <a:gd name="T65" fmla="*/ 120 h 136"/>
                <a:gd name="T66" fmla="*/ 54 w 104"/>
                <a:gd name="T67" fmla="*/ 106 h 136"/>
                <a:gd name="T68" fmla="*/ 64 w 104"/>
                <a:gd name="T69" fmla="*/ 102 h 136"/>
                <a:gd name="T70" fmla="*/ 58 w 104"/>
                <a:gd name="T71" fmla="*/ 94 h 136"/>
                <a:gd name="T72" fmla="*/ 42 w 104"/>
                <a:gd name="T73" fmla="*/ 100 h 136"/>
                <a:gd name="T74" fmla="*/ 66 w 104"/>
                <a:gd name="T75" fmla="*/ 136 h 136"/>
                <a:gd name="T76" fmla="*/ 78 w 104"/>
                <a:gd name="T77" fmla="*/ 126 h 136"/>
                <a:gd name="T78" fmla="*/ 94 w 104"/>
                <a:gd name="T79" fmla="*/ 110 h 136"/>
                <a:gd name="T80" fmla="*/ 38 w 104"/>
                <a:gd name="T81" fmla="*/ 74 h 136"/>
                <a:gd name="T82" fmla="*/ 22 w 104"/>
                <a:gd name="T83" fmla="*/ 60 h 136"/>
                <a:gd name="T84" fmla="*/ 22 w 104"/>
                <a:gd name="T85" fmla="*/ 56 h 136"/>
                <a:gd name="T86" fmla="*/ 34 w 104"/>
                <a:gd name="T87" fmla="*/ 46 h 136"/>
                <a:gd name="T88" fmla="*/ 52 w 104"/>
                <a:gd name="T89" fmla="*/ 44 h 136"/>
                <a:gd name="T90" fmla="*/ 68 w 104"/>
                <a:gd name="T91" fmla="*/ 26 h 136"/>
                <a:gd name="T92" fmla="*/ 74 w 104"/>
                <a:gd name="T93" fmla="*/ 28 h 136"/>
                <a:gd name="T94" fmla="*/ 66 w 104"/>
                <a:gd name="T95" fmla="*/ 38 h 136"/>
                <a:gd name="T96" fmla="*/ 46 w 104"/>
                <a:gd name="T97" fmla="*/ 64 h 136"/>
                <a:gd name="T98" fmla="*/ 86 w 104"/>
                <a:gd name="T99" fmla="*/ 58 h 136"/>
                <a:gd name="T100" fmla="*/ 66 w 104"/>
                <a:gd name="T101" fmla="*/ 72 h 136"/>
                <a:gd name="T102" fmla="*/ 58 w 104"/>
                <a:gd name="T103" fmla="*/ 64 h 136"/>
                <a:gd name="T104" fmla="*/ 80 w 104"/>
                <a:gd name="T105" fmla="*/ 46 h 136"/>
                <a:gd name="T106" fmla="*/ 80 w 104"/>
                <a:gd name="T107" fmla="*/ 46 h 136"/>
                <a:gd name="T108" fmla="*/ 88 w 104"/>
                <a:gd name="T109" fmla="*/ 54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4" h="136">
                  <a:moveTo>
                    <a:pt x="94" y="110"/>
                  </a:moveTo>
                  <a:lnTo>
                    <a:pt x="94" y="110"/>
                  </a:lnTo>
                  <a:lnTo>
                    <a:pt x="96" y="102"/>
                  </a:lnTo>
                  <a:lnTo>
                    <a:pt x="96" y="92"/>
                  </a:lnTo>
                  <a:lnTo>
                    <a:pt x="96" y="92"/>
                  </a:lnTo>
                  <a:lnTo>
                    <a:pt x="100" y="86"/>
                  </a:lnTo>
                  <a:lnTo>
                    <a:pt x="104" y="78"/>
                  </a:lnTo>
                  <a:lnTo>
                    <a:pt x="104" y="78"/>
                  </a:lnTo>
                  <a:lnTo>
                    <a:pt x="102" y="70"/>
                  </a:lnTo>
                  <a:lnTo>
                    <a:pt x="98" y="64"/>
                  </a:lnTo>
                  <a:lnTo>
                    <a:pt x="98" y="64"/>
                  </a:lnTo>
                  <a:lnTo>
                    <a:pt x="100" y="56"/>
                  </a:lnTo>
                  <a:lnTo>
                    <a:pt x="100" y="48"/>
                  </a:lnTo>
                  <a:lnTo>
                    <a:pt x="100" y="48"/>
                  </a:lnTo>
                  <a:lnTo>
                    <a:pt x="96" y="40"/>
                  </a:lnTo>
                  <a:lnTo>
                    <a:pt x="90" y="34"/>
                  </a:lnTo>
                  <a:lnTo>
                    <a:pt x="90" y="34"/>
                  </a:lnTo>
                  <a:lnTo>
                    <a:pt x="88" y="26"/>
                  </a:lnTo>
                  <a:lnTo>
                    <a:pt x="84" y="20"/>
                  </a:lnTo>
                  <a:lnTo>
                    <a:pt x="84" y="20"/>
                  </a:lnTo>
                  <a:lnTo>
                    <a:pt x="78" y="14"/>
                  </a:lnTo>
                  <a:lnTo>
                    <a:pt x="70" y="12"/>
                  </a:lnTo>
                  <a:lnTo>
                    <a:pt x="70" y="12"/>
                  </a:lnTo>
                  <a:lnTo>
                    <a:pt x="66" y="6"/>
                  </a:lnTo>
                  <a:lnTo>
                    <a:pt x="58" y="0"/>
                  </a:lnTo>
                  <a:lnTo>
                    <a:pt x="58" y="0"/>
                  </a:lnTo>
                  <a:lnTo>
                    <a:pt x="58" y="0"/>
                  </a:lnTo>
                  <a:lnTo>
                    <a:pt x="48" y="12"/>
                  </a:lnTo>
                  <a:lnTo>
                    <a:pt x="48" y="12"/>
                  </a:lnTo>
                  <a:lnTo>
                    <a:pt x="54" y="12"/>
                  </a:lnTo>
                  <a:lnTo>
                    <a:pt x="54" y="12"/>
                  </a:lnTo>
                  <a:lnTo>
                    <a:pt x="56" y="16"/>
                  </a:lnTo>
                  <a:lnTo>
                    <a:pt x="58" y="18"/>
                  </a:lnTo>
                  <a:lnTo>
                    <a:pt x="58" y="18"/>
                  </a:lnTo>
                  <a:lnTo>
                    <a:pt x="58" y="18"/>
                  </a:lnTo>
                  <a:lnTo>
                    <a:pt x="54" y="26"/>
                  </a:lnTo>
                  <a:lnTo>
                    <a:pt x="50" y="30"/>
                  </a:lnTo>
                  <a:lnTo>
                    <a:pt x="46" y="32"/>
                  </a:lnTo>
                  <a:lnTo>
                    <a:pt x="46" y="32"/>
                  </a:lnTo>
                  <a:lnTo>
                    <a:pt x="42" y="34"/>
                  </a:lnTo>
                  <a:lnTo>
                    <a:pt x="36" y="34"/>
                  </a:lnTo>
                  <a:lnTo>
                    <a:pt x="36" y="34"/>
                  </a:lnTo>
                  <a:lnTo>
                    <a:pt x="34" y="26"/>
                  </a:lnTo>
                  <a:lnTo>
                    <a:pt x="30" y="32"/>
                  </a:lnTo>
                  <a:lnTo>
                    <a:pt x="24" y="40"/>
                  </a:lnTo>
                  <a:lnTo>
                    <a:pt x="20" y="44"/>
                  </a:lnTo>
                  <a:lnTo>
                    <a:pt x="16" y="48"/>
                  </a:lnTo>
                  <a:lnTo>
                    <a:pt x="16" y="48"/>
                  </a:lnTo>
                  <a:lnTo>
                    <a:pt x="12" y="54"/>
                  </a:lnTo>
                  <a:lnTo>
                    <a:pt x="10" y="54"/>
                  </a:lnTo>
                  <a:lnTo>
                    <a:pt x="10" y="54"/>
                  </a:lnTo>
                  <a:lnTo>
                    <a:pt x="10" y="56"/>
                  </a:lnTo>
                  <a:lnTo>
                    <a:pt x="10" y="56"/>
                  </a:lnTo>
                  <a:lnTo>
                    <a:pt x="8" y="60"/>
                  </a:lnTo>
                  <a:lnTo>
                    <a:pt x="8" y="60"/>
                  </a:lnTo>
                  <a:lnTo>
                    <a:pt x="6" y="62"/>
                  </a:lnTo>
                  <a:lnTo>
                    <a:pt x="6" y="62"/>
                  </a:lnTo>
                  <a:lnTo>
                    <a:pt x="4" y="62"/>
                  </a:lnTo>
                  <a:lnTo>
                    <a:pt x="4" y="64"/>
                  </a:lnTo>
                  <a:lnTo>
                    <a:pt x="0" y="66"/>
                  </a:lnTo>
                  <a:lnTo>
                    <a:pt x="4" y="72"/>
                  </a:lnTo>
                  <a:lnTo>
                    <a:pt x="8" y="74"/>
                  </a:lnTo>
                  <a:lnTo>
                    <a:pt x="8" y="74"/>
                  </a:lnTo>
                  <a:lnTo>
                    <a:pt x="10" y="74"/>
                  </a:lnTo>
                  <a:lnTo>
                    <a:pt x="10" y="74"/>
                  </a:lnTo>
                  <a:lnTo>
                    <a:pt x="16" y="70"/>
                  </a:lnTo>
                  <a:lnTo>
                    <a:pt x="16" y="70"/>
                  </a:lnTo>
                  <a:lnTo>
                    <a:pt x="22" y="74"/>
                  </a:lnTo>
                  <a:lnTo>
                    <a:pt x="24" y="78"/>
                  </a:lnTo>
                  <a:lnTo>
                    <a:pt x="26" y="82"/>
                  </a:lnTo>
                  <a:lnTo>
                    <a:pt x="26" y="82"/>
                  </a:lnTo>
                  <a:lnTo>
                    <a:pt x="26" y="82"/>
                  </a:lnTo>
                  <a:lnTo>
                    <a:pt x="26" y="84"/>
                  </a:lnTo>
                  <a:lnTo>
                    <a:pt x="26" y="84"/>
                  </a:lnTo>
                  <a:lnTo>
                    <a:pt x="22" y="90"/>
                  </a:lnTo>
                  <a:lnTo>
                    <a:pt x="28" y="96"/>
                  </a:lnTo>
                  <a:lnTo>
                    <a:pt x="30" y="96"/>
                  </a:lnTo>
                  <a:lnTo>
                    <a:pt x="32" y="98"/>
                  </a:lnTo>
                  <a:lnTo>
                    <a:pt x="32" y="98"/>
                  </a:lnTo>
                  <a:lnTo>
                    <a:pt x="36" y="92"/>
                  </a:lnTo>
                  <a:lnTo>
                    <a:pt x="36" y="92"/>
                  </a:lnTo>
                  <a:lnTo>
                    <a:pt x="38" y="90"/>
                  </a:lnTo>
                  <a:lnTo>
                    <a:pt x="38" y="90"/>
                  </a:lnTo>
                  <a:lnTo>
                    <a:pt x="42" y="86"/>
                  </a:lnTo>
                  <a:lnTo>
                    <a:pt x="42" y="86"/>
                  </a:lnTo>
                  <a:lnTo>
                    <a:pt x="50" y="84"/>
                  </a:lnTo>
                  <a:lnTo>
                    <a:pt x="58" y="84"/>
                  </a:lnTo>
                  <a:lnTo>
                    <a:pt x="66" y="86"/>
                  </a:lnTo>
                  <a:lnTo>
                    <a:pt x="66" y="86"/>
                  </a:lnTo>
                  <a:lnTo>
                    <a:pt x="70" y="86"/>
                  </a:lnTo>
                  <a:lnTo>
                    <a:pt x="72" y="86"/>
                  </a:lnTo>
                  <a:lnTo>
                    <a:pt x="72" y="86"/>
                  </a:lnTo>
                  <a:lnTo>
                    <a:pt x="74" y="84"/>
                  </a:lnTo>
                  <a:lnTo>
                    <a:pt x="76" y="82"/>
                  </a:lnTo>
                  <a:lnTo>
                    <a:pt x="76" y="82"/>
                  </a:lnTo>
                  <a:lnTo>
                    <a:pt x="78" y="76"/>
                  </a:lnTo>
                  <a:lnTo>
                    <a:pt x="82" y="72"/>
                  </a:lnTo>
                  <a:lnTo>
                    <a:pt x="88" y="70"/>
                  </a:lnTo>
                  <a:lnTo>
                    <a:pt x="88" y="70"/>
                  </a:lnTo>
                  <a:lnTo>
                    <a:pt x="90" y="74"/>
                  </a:lnTo>
                  <a:lnTo>
                    <a:pt x="90" y="78"/>
                  </a:lnTo>
                  <a:lnTo>
                    <a:pt x="90" y="78"/>
                  </a:lnTo>
                  <a:lnTo>
                    <a:pt x="88" y="82"/>
                  </a:lnTo>
                  <a:lnTo>
                    <a:pt x="86" y="84"/>
                  </a:lnTo>
                  <a:lnTo>
                    <a:pt x="86" y="84"/>
                  </a:lnTo>
                  <a:lnTo>
                    <a:pt x="82" y="86"/>
                  </a:lnTo>
                  <a:lnTo>
                    <a:pt x="80" y="88"/>
                  </a:lnTo>
                  <a:lnTo>
                    <a:pt x="80" y="88"/>
                  </a:lnTo>
                  <a:lnTo>
                    <a:pt x="80" y="92"/>
                  </a:lnTo>
                  <a:lnTo>
                    <a:pt x="82" y="94"/>
                  </a:lnTo>
                  <a:lnTo>
                    <a:pt x="82" y="94"/>
                  </a:lnTo>
                  <a:lnTo>
                    <a:pt x="84" y="98"/>
                  </a:lnTo>
                  <a:lnTo>
                    <a:pt x="82" y="102"/>
                  </a:lnTo>
                  <a:lnTo>
                    <a:pt x="82" y="102"/>
                  </a:lnTo>
                  <a:lnTo>
                    <a:pt x="80" y="106"/>
                  </a:lnTo>
                  <a:lnTo>
                    <a:pt x="74" y="106"/>
                  </a:lnTo>
                  <a:lnTo>
                    <a:pt x="74" y="106"/>
                  </a:lnTo>
                  <a:lnTo>
                    <a:pt x="72" y="106"/>
                  </a:lnTo>
                  <a:lnTo>
                    <a:pt x="70" y="108"/>
                  </a:lnTo>
                  <a:lnTo>
                    <a:pt x="70" y="108"/>
                  </a:lnTo>
                  <a:lnTo>
                    <a:pt x="68" y="112"/>
                  </a:lnTo>
                  <a:lnTo>
                    <a:pt x="68" y="114"/>
                  </a:lnTo>
                  <a:lnTo>
                    <a:pt x="68" y="114"/>
                  </a:lnTo>
                  <a:lnTo>
                    <a:pt x="68" y="118"/>
                  </a:lnTo>
                  <a:lnTo>
                    <a:pt x="64" y="122"/>
                  </a:lnTo>
                  <a:lnTo>
                    <a:pt x="64" y="122"/>
                  </a:lnTo>
                  <a:lnTo>
                    <a:pt x="60" y="124"/>
                  </a:lnTo>
                  <a:lnTo>
                    <a:pt x="56" y="122"/>
                  </a:lnTo>
                  <a:lnTo>
                    <a:pt x="56" y="122"/>
                  </a:lnTo>
                  <a:lnTo>
                    <a:pt x="56" y="122"/>
                  </a:lnTo>
                  <a:lnTo>
                    <a:pt x="56" y="122"/>
                  </a:lnTo>
                  <a:lnTo>
                    <a:pt x="54" y="120"/>
                  </a:lnTo>
                  <a:lnTo>
                    <a:pt x="52" y="112"/>
                  </a:lnTo>
                  <a:lnTo>
                    <a:pt x="52" y="112"/>
                  </a:lnTo>
                  <a:lnTo>
                    <a:pt x="52" y="110"/>
                  </a:lnTo>
                  <a:lnTo>
                    <a:pt x="54" y="106"/>
                  </a:lnTo>
                  <a:lnTo>
                    <a:pt x="54" y="106"/>
                  </a:lnTo>
                  <a:lnTo>
                    <a:pt x="56" y="106"/>
                  </a:lnTo>
                  <a:lnTo>
                    <a:pt x="60" y="108"/>
                  </a:lnTo>
                  <a:lnTo>
                    <a:pt x="64" y="102"/>
                  </a:lnTo>
                  <a:lnTo>
                    <a:pt x="66" y="96"/>
                  </a:lnTo>
                  <a:lnTo>
                    <a:pt x="66" y="96"/>
                  </a:lnTo>
                  <a:lnTo>
                    <a:pt x="62" y="94"/>
                  </a:lnTo>
                  <a:lnTo>
                    <a:pt x="58" y="94"/>
                  </a:lnTo>
                  <a:lnTo>
                    <a:pt x="52" y="94"/>
                  </a:lnTo>
                  <a:lnTo>
                    <a:pt x="48" y="96"/>
                  </a:lnTo>
                  <a:lnTo>
                    <a:pt x="48" y="96"/>
                  </a:lnTo>
                  <a:lnTo>
                    <a:pt x="42" y="100"/>
                  </a:lnTo>
                  <a:lnTo>
                    <a:pt x="40" y="106"/>
                  </a:lnTo>
                  <a:lnTo>
                    <a:pt x="54" y="122"/>
                  </a:lnTo>
                  <a:lnTo>
                    <a:pt x="58" y="128"/>
                  </a:lnTo>
                  <a:lnTo>
                    <a:pt x="66" y="136"/>
                  </a:lnTo>
                  <a:lnTo>
                    <a:pt x="66" y="136"/>
                  </a:lnTo>
                  <a:lnTo>
                    <a:pt x="72" y="132"/>
                  </a:lnTo>
                  <a:lnTo>
                    <a:pt x="72" y="132"/>
                  </a:lnTo>
                  <a:lnTo>
                    <a:pt x="78" y="126"/>
                  </a:lnTo>
                  <a:lnTo>
                    <a:pt x="80" y="118"/>
                  </a:lnTo>
                  <a:lnTo>
                    <a:pt x="80" y="118"/>
                  </a:lnTo>
                  <a:lnTo>
                    <a:pt x="88" y="116"/>
                  </a:lnTo>
                  <a:lnTo>
                    <a:pt x="94" y="110"/>
                  </a:lnTo>
                  <a:lnTo>
                    <a:pt x="94" y="110"/>
                  </a:lnTo>
                  <a:close/>
                  <a:moveTo>
                    <a:pt x="44" y="72"/>
                  </a:moveTo>
                  <a:lnTo>
                    <a:pt x="44" y="72"/>
                  </a:lnTo>
                  <a:lnTo>
                    <a:pt x="38" y="74"/>
                  </a:lnTo>
                  <a:lnTo>
                    <a:pt x="38" y="74"/>
                  </a:lnTo>
                  <a:lnTo>
                    <a:pt x="34" y="68"/>
                  </a:lnTo>
                  <a:lnTo>
                    <a:pt x="30" y="64"/>
                  </a:lnTo>
                  <a:lnTo>
                    <a:pt x="22" y="60"/>
                  </a:lnTo>
                  <a:lnTo>
                    <a:pt x="22" y="60"/>
                  </a:lnTo>
                  <a:lnTo>
                    <a:pt x="22" y="58"/>
                  </a:lnTo>
                  <a:lnTo>
                    <a:pt x="22" y="58"/>
                  </a:lnTo>
                  <a:lnTo>
                    <a:pt x="22" y="56"/>
                  </a:lnTo>
                  <a:lnTo>
                    <a:pt x="22" y="56"/>
                  </a:lnTo>
                  <a:lnTo>
                    <a:pt x="30" y="52"/>
                  </a:lnTo>
                  <a:lnTo>
                    <a:pt x="34" y="46"/>
                  </a:lnTo>
                  <a:lnTo>
                    <a:pt x="34" y="46"/>
                  </a:lnTo>
                  <a:lnTo>
                    <a:pt x="40" y="48"/>
                  </a:lnTo>
                  <a:lnTo>
                    <a:pt x="40" y="48"/>
                  </a:lnTo>
                  <a:lnTo>
                    <a:pt x="46" y="46"/>
                  </a:lnTo>
                  <a:lnTo>
                    <a:pt x="52" y="44"/>
                  </a:lnTo>
                  <a:lnTo>
                    <a:pt x="52" y="44"/>
                  </a:lnTo>
                  <a:lnTo>
                    <a:pt x="58" y="40"/>
                  </a:lnTo>
                  <a:lnTo>
                    <a:pt x="64" y="34"/>
                  </a:lnTo>
                  <a:lnTo>
                    <a:pt x="68" y="26"/>
                  </a:lnTo>
                  <a:lnTo>
                    <a:pt x="68" y="26"/>
                  </a:lnTo>
                  <a:lnTo>
                    <a:pt x="72" y="26"/>
                  </a:lnTo>
                  <a:lnTo>
                    <a:pt x="74" y="28"/>
                  </a:lnTo>
                  <a:lnTo>
                    <a:pt x="74" y="28"/>
                  </a:lnTo>
                  <a:lnTo>
                    <a:pt x="76" y="34"/>
                  </a:lnTo>
                  <a:lnTo>
                    <a:pt x="76" y="34"/>
                  </a:lnTo>
                  <a:lnTo>
                    <a:pt x="76" y="34"/>
                  </a:lnTo>
                  <a:lnTo>
                    <a:pt x="66" y="38"/>
                  </a:lnTo>
                  <a:lnTo>
                    <a:pt x="56" y="46"/>
                  </a:lnTo>
                  <a:lnTo>
                    <a:pt x="52" y="50"/>
                  </a:lnTo>
                  <a:lnTo>
                    <a:pt x="48" y="56"/>
                  </a:lnTo>
                  <a:lnTo>
                    <a:pt x="46" y="64"/>
                  </a:lnTo>
                  <a:lnTo>
                    <a:pt x="44" y="72"/>
                  </a:lnTo>
                  <a:lnTo>
                    <a:pt x="44" y="72"/>
                  </a:lnTo>
                  <a:close/>
                  <a:moveTo>
                    <a:pt x="86" y="58"/>
                  </a:moveTo>
                  <a:lnTo>
                    <a:pt x="86" y="58"/>
                  </a:lnTo>
                  <a:lnTo>
                    <a:pt x="82" y="58"/>
                  </a:lnTo>
                  <a:lnTo>
                    <a:pt x="76" y="62"/>
                  </a:lnTo>
                  <a:lnTo>
                    <a:pt x="70" y="66"/>
                  </a:lnTo>
                  <a:lnTo>
                    <a:pt x="66" y="72"/>
                  </a:lnTo>
                  <a:lnTo>
                    <a:pt x="66" y="72"/>
                  </a:lnTo>
                  <a:lnTo>
                    <a:pt x="56" y="70"/>
                  </a:lnTo>
                  <a:lnTo>
                    <a:pt x="56" y="70"/>
                  </a:lnTo>
                  <a:lnTo>
                    <a:pt x="58" y="64"/>
                  </a:lnTo>
                  <a:lnTo>
                    <a:pt x="60" y="60"/>
                  </a:lnTo>
                  <a:lnTo>
                    <a:pt x="68" y="52"/>
                  </a:lnTo>
                  <a:lnTo>
                    <a:pt x="74" y="48"/>
                  </a:lnTo>
                  <a:lnTo>
                    <a:pt x="80" y="46"/>
                  </a:lnTo>
                  <a:lnTo>
                    <a:pt x="80" y="46"/>
                  </a:lnTo>
                  <a:lnTo>
                    <a:pt x="80" y="46"/>
                  </a:lnTo>
                  <a:lnTo>
                    <a:pt x="80" y="46"/>
                  </a:lnTo>
                  <a:lnTo>
                    <a:pt x="80" y="46"/>
                  </a:lnTo>
                  <a:lnTo>
                    <a:pt x="86" y="48"/>
                  </a:lnTo>
                  <a:lnTo>
                    <a:pt x="88" y="52"/>
                  </a:lnTo>
                  <a:lnTo>
                    <a:pt x="88" y="52"/>
                  </a:lnTo>
                  <a:lnTo>
                    <a:pt x="88" y="54"/>
                  </a:lnTo>
                  <a:lnTo>
                    <a:pt x="86" y="58"/>
                  </a:lnTo>
                  <a:lnTo>
                    <a:pt x="86"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64">
              <a:extLst>
                <a:ext uri="{FF2B5EF4-FFF2-40B4-BE49-F238E27FC236}">
                  <a16:creationId xmlns:a16="http://schemas.microsoft.com/office/drawing/2014/main" id="{26E86140-8F5C-413D-B88F-907221BB54DB}"/>
                </a:ext>
              </a:extLst>
            </p:cNvPr>
            <p:cNvSpPr>
              <a:spLocks/>
            </p:cNvSpPr>
            <p:nvPr userDrawn="1"/>
          </p:nvSpPr>
          <p:spPr bwMode="auto">
            <a:xfrm>
              <a:off x="1458913" y="1206500"/>
              <a:ext cx="152400" cy="241300"/>
            </a:xfrm>
            <a:custGeom>
              <a:avLst/>
              <a:gdLst>
                <a:gd name="T0" fmla="*/ 82 w 96"/>
                <a:gd name="T1" fmla="*/ 136 h 152"/>
                <a:gd name="T2" fmla="*/ 78 w 96"/>
                <a:gd name="T3" fmla="*/ 134 h 152"/>
                <a:gd name="T4" fmla="*/ 72 w 96"/>
                <a:gd name="T5" fmla="*/ 136 h 152"/>
                <a:gd name="T6" fmla="*/ 64 w 96"/>
                <a:gd name="T7" fmla="*/ 140 h 152"/>
                <a:gd name="T8" fmla="*/ 58 w 96"/>
                <a:gd name="T9" fmla="*/ 132 h 152"/>
                <a:gd name="T10" fmla="*/ 54 w 96"/>
                <a:gd name="T11" fmla="*/ 128 h 152"/>
                <a:gd name="T12" fmla="*/ 52 w 96"/>
                <a:gd name="T13" fmla="*/ 128 h 152"/>
                <a:gd name="T14" fmla="*/ 44 w 96"/>
                <a:gd name="T15" fmla="*/ 130 h 152"/>
                <a:gd name="T16" fmla="*/ 38 w 96"/>
                <a:gd name="T17" fmla="*/ 126 h 152"/>
                <a:gd name="T18" fmla="*/ 44 w 96"/>
                <a:gd name="T19" fmla="*/ 116 h 152"/>
                <a:gd name="T20" fmla="*/ 48 w 96"/>
                <a:gd name="T21" fmla="*/ 100 h 152"/>
                <a:gd name="T22" fmla="*/ 36 w 96"/>
                <a:gd name="T23" fmla="*/ 106 h 152"/>
                <a:gd name="T24" fmla="*/ 24 w 96"/>
                <a:gd name="T25" fmla="*/ 112 h 152"/>
                <a:gd name="T26" fmla="*/ 20 w 96"/>
                <a:gd name="T27" fmla="*/ 104 h 152"/>
                <a:gd name="T28" fmla="*/ 24 w 96"/>
                <a:gd name="T29" fmla="*/ 98 h 152"/>
                <a:gd name="T30" fmla="*/ 22 w 96"/>
                <a:gd name="T31" fmla="*/ 92 h 152"/>
                <a:gd name="T32" fmla="*/ 16 w 96"/>
                <a:gd name="T33" fmla="*/ 88 h 152"/>
                <a:gd name="T34" fmla="*/ 14 w 96"/>
                <a:gd name="T35" fmla="*/ 80 h 152"/>
                <a:gd name="T36" fmla="*/ 20 w 96"/>
                <a:gd name="T37" fmla="*/ 74 h 152"/>
                <a:gd name="T38" fmla="*/ 20 w 96"/>
                <a:gd name="T39" fmla="*/ 68 h 152"/>
                <a:gd name="T40" fmla="*/ 16 w 96"/>
                <a:gd name="T41" fmla="*/ 62 h 152"/>
                <a:gd name="T42" fmla="*/ 20 w 96"/>
                <a:gd name="T43" fmla="*/ 54 h 152"/>
                <a:gd name="T44" fmla="*/ 26 w 96"/>
                <a:gd name="T45" fmla="*/ 50 h 152"/>
                <a:gd name="T46" fmla="*/ 30 w 96"/>
                <a:gd name="T47" fmla="*/ 46 h 152"/>
                <a:gd name="T48" fmla="*/ 28 w 96"/>
                <a:gd name="T49" fmla="*/ 38 h 152"/>
                <a:gd name="T50" fmla="*/ 34 w 96"/>
                <a:gd name="T51" fmla="*/ 32 h 152"/>
                <a:gd name="T52" fmla="*/ 42 w 96"/>
                <a:gd name="T53" fmla="*/ 32 h 152"/>
                <a:gd name="T54" fmla="*/ 46 w 96"/>
                <a:gd name="T55" fmla="*/ 28 h 152"/>
                <a:gd name="T56" fmla="*/ 48 w 96"/>
                <a:gd name="T57" fmla="*/ 22 h 152"/>
                <a:gd name="T58" fmla="*/ 54 w 96"/>
                <a:gd name="T59" fmla="*/ 18 h 152"/>
                <a:gd name="T60" fmla="*/ 60 w 96"/>
                <a:gd name="T61" fmla="*/ 24 h 152"/>
                <a:gd name="T62" fmla="*/ 72 w 96"/>
                <a:gd name="T63" fmla="*/ 18 h 152"/>
                <a:gd name="T64" fmla="*/ 76 w 96"/>
                <a:gd name="T65" fmla="*/ 14 h 152"/>
                <a:gd name="T66" fmla="*/ 78 w 96"/>
                <a:gd name="T67" fmla="*/ 0 h 152"/>
                <a:gd name="T68" fmla="*/ 62 w 96"/>
                <a:gd name="T69" fmla="*/ 6 h 152"/>
                <a:gd name="T70" fmla="*/ 46 w 96"/>
                <a:gd name="T71" fmla="*/ 6 h 152"/>
                <a:gd name="T72" fmla="*/ 34 w 96"/>
                <a:gd name="T73" fmla="*/ 18 h 152"/>
                <a:gd name="T74" fmla="*/ 20 w 96"/>
                <a:gd name="T75" fmla="*/ 26 h 152"/>
                <a:gd name="T76" fmla="*/ 16 w 96"/>
                <a:gd name="T77" fmla="*/ 40 h 152"/>
                <a:gd name="T78" fmla="*/ 4 w 96"/>
                <a:gd name="T79" fmla="*/ 54 h 152"/>
                <a:gd name="T80" fmla="*/ 6 w 96"/>
                <a:gd name="T81" fmla="*/ 70 h 152"/>
                <a:gd name="T82" fmla="*/ 0 w 96"/>
                <a:gd name="T83" fmla="*/ 84 h 152"/>
                <a:gd name="T84" fmla="*/ 8 w 96"/>
                <a:gd name="T85" fmla="*/ 98 h 152"/>
                <a:gd name="T86" fmla="*/ 10 w 96"/>
                <a:gd name="T87" fmla="*/ 116 h 152"/>
                <a:gd name="T88" fmla="*/ 24 w 96"/>
                <a:gd name="T89" fmla="*/ 124 h 152"/>
                <a:gd name="T90" fmla="*/ 32 w 96"/>
                <a:gd name="T91" fmla="*/ 138 h 152"/>
                <a:gd name="T92" fmla="*/ 48 w 96"/>
                <a:gd name="T93" fmla="*/ 142 h 152"/>
                <a:gd name="T94" fmla="*/ 62 w 96"/>
                <a:gd name="T95" fmla="*/ 152 h 152"/>
                <a:gd name="T96" fmla="*/ 66 w 96"/>
                <a:gd name="T97" fmla="*/ 152 h 152"/>
                <a:gd name="T98" fmla="*/ 78 w 96"/>
                <a:gd name="T99" fmla="*/ 148 h 152"/>
                <a:gd name="T100" fmla="*/ 96 w 96"/>
                <a:gd name="T101" fmla="*/ 148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 h="152">
                  <a:moveTo>
                    <a:pt x="86" y="140"/>
                  </a:moveTo>
                  <a:lnTo>
                    <a:pt x="86" y="140"/>
                  </a:lnTo>
                  <a:lnTo>
                    <a:pt x="82" y="136"/>
                  </a:lnTo>
                  <a:lnTo>
                    <a:pt x="82" y="136"/>
                  </a:lnTo>
                  <a:lnTo>
                    <a:pt x="80" y="134"/>
                  </a:lnTo>
                  <a:lnTo>
                    <a:pt x="78" y="134"/>
                  </a:lnTo>
                  <a:lnTo>
                    <a:pt x="78" y="134"/>
                  </a:lnTo>
                  <a:lnTo>
                    <a:pt x="74" y="134"/>
                  </a:lnTo>
                  <a:lnTo>
                    <a:pt x="72" y="136"/>
                  </a:lnTo>
                  <a:lnTo>
                    <a:pt x="72" y="136"/>
                  </a:lnTo>
                  <a:lnTo>
                    <a:pt x="68" y="138"/>
                  </a:lnTo>
                  <a:lnTo>
                    <a:pt x="64" y="140"/>
                  </a:lnTo>
                  <a:lnTo>
                    <a:pt x="64" y="140"/>
                  </a:lnTo>
                  <a:lnTo>
                    <a:pt x="60" y="138"/>
                  </a:lnTo>
                  <a:lnTo>
                    <a:pt x="58" y="132"/>
                  </a:lnTo>
                  <a:lnTo>
                    <a:pt x="58" y="132"/>
                  </a:lnTo>
                  <a:lnTo>
                    <a:pt x="56" y="130"/>
                  </a:lnTo>
                  <a:lnTo>
                    <a:pt x="54" y="128"/>
                  </a:lnTo>
                  <a:lnTo>
                    <a:pt x="54" y="128"/>
                  </a:lnTo>
                  <a:lnTo>
                    <a:pt x="52" y="128"/>
                  </a:lnTo>
                  <a:lnTo>
                    <a:pt x="52" y="128"/>
                  </a:lnTo>
                  <a:lnTo>
                    <a:pt x="48" y="128"/>
                  </a:lnTo>
                  <a:lnTo>
                    <a:pt x="48" y="128"/>
                  </a:lnTo>
                  <a:lnTo>
                    <a:pt x="44" y="130"/>
                  </a:lnTo>
                  <a:lnTo>
                    <a:pt x="40" y="128"/>
                  </a:lnTo>
                  <a:lnTo>
                    <a:pt x="40" y="128"/>
                  </a:lnTo>
                  <a:lnTo>
                    <a:pt x="38" y="126"/>
                  </a:lnTo>
                  <a:lnTo>
                    <a:pt x="36" y="122"/>
                  </a:lnTo>
                  <a:lnTo>
                    <a:pt x="36" y="122"/>
                  </a:lnTo>
                  <a:lnTo>
                    <a:pt x="44" y="116"/>
                  </a:lnTo>
                  <a:lnTo>
                    <a:pt x="52" y="112"/>
                  </a:lnTo>
                  <a:lnTo>
                    <a:pt x="60" y="110"/>
                  </a:lnTo>
                  <a:lnTo>
                    <a:pt x="48" y="100"/>
                  </a:lnTo>
                  <a:lnTo>
                    <a:pt x="48" y="100"/>
                  </a:lnTo>
                  <a:lnTo>
                    <a:pt x="42" y="102"/>
                  </a:lnTo>
                  <a:lnTo>
                    <a:pt x="36" y="106"/>
                  </a:lnTo>
                  <a:lnTo>
                    <a:pt x="28" y="112"/>
                  </a:lnTo>
                  <a:lnTo>
                    <a:pt x="28" y="112"/>
                  </a:lnTo>
                  <a:lnTo>
                    <a:pt x="24" y="112"/>
                  </a:lnTo>
                  <a:lnTo>
                    <a:pt x="22" y="108"/>
                  </a:lnTo>
                  <a:lnTo>
                    <a:pt x="22" y="108"/>
                  </a:lnTo>
                  <a:lnTo>
                    <a:pt x="20" y="104"/>
                  </a:lnTo>
                  <a:lnTo>
                    <a:pt x="22" y="100"/>
                  </a:lnTo>
                  <a:lnTo>
                    <a:pt x="22" y="100"/>
                  </a:lnTo>
                  <a:lnTo>
                    <a:pt x="24" y="98"/>
                  </a:lnTo>
                  <a:lnTo>
                    <a:pt x="24" y="94"/>
                  </a:lnTo>
                  <a:lnTo>
                    <a:pt x="24" y="94"/>
                  </a:lnTo>
                  <a:lnTo>
                    <a:pt x="22" y="92"/>
                  </a:lnTo>
                  <a:lnTo>
                    <a:pt x="20" y="90"/>
                  </a:lnTo>
                  <a:lnTo>
                    <a:pt x="20" y="90"/>
                  </a:lnTo>
                  <a:lnTo>
                    <a:pt x="16" y="88"/>
                  </a:lnTo>
                  <a:lnTo>
                    <a:pt x="14" y="84"/>
                  </a:lnTo>
                  <a:lnTo>
                    <a:pt x="14" y="84"/>
                  </a:lnTo>
                  <a:lnTo>
                    <a:pt x="14" y="80"/>
                  </a:lnTo>
                  <a:lnTo>
                    <a:pt x="18" y="76"/>
                  </a:lnTo>
                  <a:lnTo>
                    <a:pt x="18" y="76"/>
                  </a:lnTo>
                  <a:lnTo>
                    <a:pt x="20" y="74"/>
                  </a:lnTo>
                  <a:lnTo>
                    <a:pt x="20" y="70"/>
                  </a:lnTo>
                  <a:lnTo>
                    <a:pt x="20" y="70"/>
                  </a:lnTo>
                  <a:lnTo>
                    <a:pt x="20" y="68"/>
                  </a:lnTo>
                  <a:lnTo>
                    <a:pt x="18" y="66"/>
                  </a:lnTo>
                  <a:lnTo>
                    <a:pt x="18" y="66"/>
                  </a:lnTo>
                  <a:lnTo>
                    <a:pt x="16" y="62"/>
                  </a:lnTo>
                  <a:lnTo>
                    <a:pt x="16" y="58"/>
                  </a:lnTo>
                  <a:lnTo>
                    <a:pt x="16" y="58"/>
                  </a:lnTo>
                  <a:lnTo>
                    <a:pt x="20" y="54"/>
                  </a:lnTo>
                  <a:lnTo>
                    <a:pt x="24" y="52"/>
                  </a:lnTo>
                  <a:lnTo>
                    <a:pt x="24" y="52"/>
                  </a:lnTo>
                  <a:lnTo>
                    <a:pt x="26" y="50"/>
                  </a:lnTo>
                  <a:lnTo>
                    <a:pt x="28" y="48"/>
                  </a:lnTo>
                  <a:lnTo>
                    <a:pt x="28" y="48"/>
                  </a:lnTo>
                  <a:lnTo>
                    <a:pt x="30" y="46"/>
                  </a:lnTo>
                  <a:lnTo>
                    <a:pt x="28" y="42"/>
                  </a:lnTo>
                  <a:lnTo>
                    <a:pt x="28" y="42"/>
                  </a:lnTo>
                  <a:lnTo>
                    <a:pt x="28" y="38"/>
                  </a:lnTo>
                  <a:lnTo>
                    <a:pt x="30" y="34"/>
                  </a:lnTo>
                  <a:lnTo>
                    <a:pt x="30" y="34"/>
                  </a:lnTo>
                  <a:lnTo>
                    <a:pt x="34" y="32"/>
                  </a:lnTo>
                  <a:lnTo>
                    <a:pt x="38" y="32"/>
                  </a:lnTo>
                  <a:lnTo>
                    <a:pt x="38" y="32"/>
                  </a:lnTo>
                  <a:lnTo>
                    <a:pt x="42" y="32"/>
                  </a:lnTo>
                  <a:lnTo>
                    <a:pt x="44" y="32"/>
                  </a:lnTo>
                  <a:lnTo>
                    <a:pt x="44" y="32"/>
                  </a:lnTo>
                  <a:lnTo>
                    <a:pt x="46" y="28"/>
                  </a:lnTo>
                  <a:lnTo>
                    <a:pt x="46" y="26"/>
                  </a:lnTo>
                  <a:lnTo>
                    <a:pt x="46" y="26"/>
                  </a:lnTo>
                  <a:lnTo>
                    <a:pt x="48" y="22"/>
                  </a:lnTo>
                  <a:lnTo>
                    <a:pt x="52" y="18"/>
                  </a:lnTo>
                  <a:lnTo>
                    <a:pt x="52" y="18"/>
                  </a:lnTo>
                  <a:lnTo>
                    <a:pt x="54" y="18"/>
                  </a:lnTo>
                  <a:lnTo>
                    <a:pt x="58" y="18"/>
                  </a:lnTo>
                  <a:lnTo>
                    <a:pt x="58" y="18"/>
                  </a:lnTo>
                  <a:lnTo>
                    <a:pt x="60" y="24"/>
                  </a:lnTo>
                  <a:lnTo>
                    <a:pt x="62" y="28"/>
                  </a:lnTo>
                  <a:lnTo>
                    <a:pt x="72" y="18"/>
                  </a:lnTo>
                  <a:lnTo>
                    <a:pt x="72" y="18"/>
                  </a:lnTo>
                  <a:lnTo>
                    <a:pt x="70" y="16"/>
                  </a:lnTo>
                  <a:lnTo>
                    <a:pt x="70" y="16"/>
                  </a:lnTo>
                  <a:lnTo>
                    <a:pt x="76" y="14"/>
                  </a:lnTo>
                  <a:lnTo>
                    <a:pt x="86" y="2"/>
                  </a:lnTo>
                  <a:lnTo>
                    <a:pt x="86" y="2"/>
                  </a:lnTo>
                  <a:lnTo>
                    <a:pt x="78" y="0"/>
                  </a:lnTo>
                  <a:lnTo>
                    <a:pt x="78" y="0"/>
                  </a:lnTo>
                  <a:lnTo>
                    <a:pt x="68" y="2"/>
                  </a:lnTo>
                  <a:lnTo>
                    <a:pt x="62" y="6"/>
                  </a:lnTo>
                  <a:lnTo>
                    <a:pt x="62" y="6"/>
                  </a:lnTo>
                  <a:lnTo>
                    <a:pt x="54" y="6"/>
                  </a:lnTo>
                  <a:lnTo>
                    <a:pt x="46" y="6"/>
                  </a:lnTo>
                  <a:lnTo>
                    <a:pt x="46" y="6"/>
                  </a:lnTo>
                  <a:lnTo>
                    <a:pt x="40" y="12"/>
                  </a:lnTo>
                  <a:lnTo>
                    <a:pt x="34" y="18"/>
                  </a:lnTo>
                  <a:lnTo>
                    <a:pt x="34" y="18"/>
                  </a:lnTo>
                  <a:lnTo>
                    <a:pt x="26" y="20"/>
                  </a:lnTo>
                  <a:lnTo>
                    <a:pt x="20" y="26"/>
                  </a:lnTo>
                  <a:lnTo>
                    <a:pt x="20" y="26"/>
                  </a:lnTo>
                  <a:lnTo>
                    <a:pt x="16" y="32"/>
                  </a:lnTo>
                  <a:lnTo>
                    <a:pt x="16" y="40"/>
                  </a:lnTo>
                  <a:lnTo>
                    <a:pt x="16" y="40"/>
                  </a:lnTo>
                  <a:lnTo>
                    <a:pt x="8" y="46"/>
                  </a:lnTo>
                  <a:lnTo>
                    <a:pt x="4" y="54"/>
                  </a:lnTo>
                  <a:lnTo>
                    <a:pt x="4" y="54"/>
                  </a:lnTo>
                  <a:lnTo>
                    <a:pt x="4" y="62"/>
                  </a:lnTo>
                  <a:lnTo>
                    <a:pt x="6" y="70"/>
                  </a:lnTo>
                  <a:lnTo>
                    <a:pt x="6" y="70"/>
                  </a:lnTo>
                  <a:lnTo>
                    <a:pt x="2" y="76"/>
                  </a:lnTo>
                  <a:lnTo>
                    <a:pt x="0" y="84"/>
                  </a:lnTo>
                  <a:lnTo>
                    <a:pt x="0" y="84"/>
                  </a:lnTo>
                  <a:lnTo>
                    <a:pt x="4" y="92"/>
                  </a:lnTo>
                  <a:lnTo>
                    <a:pt x="8" y="98"/>
                  </a:lnTo>
                  <a:lnTo>
                    <a:pt x="8" y="98"/>
                  </a:lnTo>
                  <a:lnTo>
                    <a:pt x="8" y="108"/>
                  </a:lnTo>
                  <a:lnTo>
                    <a:pt x="10" y="116"/>
                  </a:lnTo>
                  <a:lnTo>
                    <a:pt x="10" y="116"/>
                  </a:lnTo>
                  <a:lnTo>
                    <a:pt x="16" y="122"/>
                  </a:lnTo>
                  <a:lnTo>
                    <a:pt x="24" y="124"/>
                  </a:lnTo>
                  <a:lnTo>
                    <a:pt x="24" y="124"/>
                  </a:lnTo>
                  <a:lnTo>
                    <a:pt x="26" y="132"/>
                  </a:lnTo>
                  <a:lnTo>
                    <a:pt x="32" y="138"/>
                  </a:lnTo>
                  <a:lnTo>
                    <a:pt x="32" y="138"/>
                  </a:lnTo>
                  <a:lnTo>
                    <a:pt x="40" y="142"/>
                  </a:lnTo>
                  <a:lnTo>
                    <a:pt x="48" y="142"/>
                  </a:lnTo>
                  <a:lnTo>
                    <a:pt x="48" y="142"/>
                  </a:lnTo>
                  <a:lnTo>
                    <a:pt x="54" y="148"/>
                  </a:lnTo>
                  <a:lnTo>
                    <a:pt x="62" y="152"/>
                  </a:lnTo>
                  <a:lnTo>
                    <a:pt x="62" y="152"/>
                  </a:lnTo>
                  <a:lnTo>
                    <a:pt x="66" y="152"/>
                  </a:lnTo>
                  <a:lnTo>
                    <a:pt x="66" y="152"/>
                  </a:lnTo>
                  <a:lnTo>
                    <a:pt x="72" y="152"/>
                  </a:lnTo>
                  <a:lnTo>
                    <a:pt x="78" y="148"/>
                  </a:lnTo>
                  <a:lnTo>
                    <a:pt x="78" y="148"/>
                  </a:lnTo>
                  <a:lnTo>
                    <a:pt x="84" y="152"/>
                  </a:lnTo>
                  <a:lnTo>
                    <a:pt x="90" y="152"/>
                  </a:lnTo>
                  <a:lnTo>
                    <a:pt x="96" y="148"/>
                  </a:lnTo>
                  <a:lnTo>
                    <a:pt x="86" y="140"/>
                  </a:lnTo>
                  <a:lnTo>
                    <a:pt x="86" y="1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65">
              <a:extLst>
                <a:ext uri="{FF2B5EF4-FFF2-40B4-BE49-F238E27FC236}">
                  <a16:creationId xmlns:a16="http://schemas.microsoft.com/office/drawing/2014/main" id="{86BF2E67-D24F-4B69-B92B-7C47FBE87114}"/>
                </a:ext>
              </a:extLst>
            </p:cNvPr>
            <p:cNvSpPr>
              <a:spLocks/>
            </p:cNvSpPr>
            <p:nvPr userDrawn="1"/>
          </p:nvSpPr>
          <p:spPr bwMode="auto">
            <a:xfrm>
              <a:off x="1500188" y="1123950"/>
              <a:ext cx="142875" cy="387350"/>
            </a:xfrm>
            <a:custGeom>
              <a:avLst/>
              <a:gdLst>
                <a:gd name="T0" fmla="*/ 90 w 90"/>
                <a:gd name="T1" fmla="*/ 200 h 244"/>
                <a:gd name="T2" fmla="*/ 44 w 90"/>
                <a:gd name="T3" fmla="*/ 244 h 244"/>
                <a:gd name="T4" fmla="*/ 40 w 90"/>
                <a:gd name="T5" fmla="*/ 244 h 244"/>
                <a:gd name="T6" fmla="*/ 36 w 90"/>
                <a:gd name="T7" fmla="*/ 244 h 244"/>
                <a:gd name="T8" fmla="*/ 34 w 90"/>
                <a:gd name="T9" fmla="*/ 242 h 244"/>
                <a:gd name="T10" fmla="*/ 36 w 90"/>
                <a:gd name="T11" fmla="*/ 234 h 244"/>
                <a:gd name="T12" fmla="*/ 74 w 90"/>
                <a:gd name="T13" fmla="*/ 200 h 244"/>
                <a:gd name="T14" fmla="*/ 54 w 90"/>
                <a:gd name="T15" fmla="*/ 178 h 244"/>
                <a:gd name="T16" fmla="*/ 38 w 90"/>
                <a:gd name="T17" fmla="*/ 162 h 244"/>
                <a:gd name="T18" fmla="*/ 24 w 90"/>
                <a:gd name="T19" fmla="*/ 148 h 244"/>
                <a:gd name="T20" fmla="*/ 6 w 90"/>
                <a:gd name="T21" fmla="*/ 128 h 244"/>
                <a:gd name="T22" fmla="*/ 4 w 90"/>
                <a:gd name="T23" fmla="*/ 124 h 244"/>
                <a:gd name="T24" fmla="*/ 6 w 90"/>
                <a:gd name="T25" fmla="*/ 120 h 244"/>
                <a:gd name="T26" fmla="*/ 14 w 90"/>
                <a:gd name="T27" fmla="*/ 110 h 244"/>
                <a:gd name="T28" fmla="*/ 32 w 90"/>
                <a:gd name="T29" fmla="*/ 92 h 244"/>
                <a:gd name="T30" fmla="*/ 38 w 90"/>
                <a:gd name="T31" fmla="*/ 82 h 244"/>
                <a:gd name="T32" fmla="*/ 54 w 90"/>
                <a:gd name="T33" fmla="*/ 66 h 244"/>
                <a:gd name="T34" fmla="*/ 68 w 90"/>
                <a:gd name="T35" fmla="*/ 50 h 244"/>
                <a:gd name="T36" fmla="*/ 30 w 90"/>
                <a:gd name="T37" fmla="*/ 28 h 244"/>
                <a:gd name="T38" fmla="*/ 4 w 90"/>
                <a:gd name="T39" fmla="*/ 12 h 244"/>
                <a:gd name="T40" fmla="*/ 0 w 90"/>
                <a:gd name="T41" fmla="*/ 2 h 244"/>
                <a:gd name="T42" fmla="*/ 4 w 90"/>
                <a:gd name="T43" fmla="*/ 0 h 244"/>
                <a:gd name="T44" fmla="*/ 56 w 90"/>
                <a:gd name="T45" fmla="*/ 28 h 244"/>
                <a:gd name="T46" fmla="*/ 82 w 90"/>
                <a:gd name="T47" fmla="*/ 42 h 244"/>
                <a:gd name="T48" fmla="*/ 84 w 90"/>
                <a:gd name="T49" fmla="*/ 46 h 244"/>
                <a:gd name="T50" fmla="*/ 84 w 90"/>
                <a:gd name="T51" fmla="*/ 46 h 244"/>
                <a:gd name="T52" fmla="*/ 82 w 90"/>
                <a:gd name="T53" fmla="*/ 52 h 244"/>
                <a:gd name="T54" fmla="*/ 64 w 90"/>
                <a:gd name="T55" fmla="*/ 74 h 244"/>
                <a:gd name="T56" fmla="*/ 48 w 90"/>
                <a:gd name="T57" fmla="*/ 92 h 244"/>
                <a:gd name="T58" fmla="*/ 40 w 90"/>
                <a:gd name="T59" fmla="*/ 102 h 244"/>
                <a:gd name="T60" fmla="*/ 32 w 90"/>
                <a:gd name="T61" fmla="*/ 110 h 244"/>
                <a:gd name="T62" fmla="*/ 24 w 90"/>
                <a:gd name="T63" fmla="*/ 120 h 244"/>
                <a:gd name="T64" fmla="*/ 26 w 90"/>
                <a:gd name="T65" fmla="*/ 132 h 244"/>
                <a:gd name="T66" fmla="*/ 44 w 90"/>
                <a:gd name="T67" fmla="*/ 150 h 244"/>
                <a:gd name="T68" fmla="*/ 44 w 90"/>
                <a:gd name="T69" fmla="*/ 150 h 244"/>
                <a:gd name="T70" fmla="*/ 46 w 90"/>
                <a:gd name="T71" fmla="*/ 152 h 244"/>
                <a:gd name="T72" fmla="*/ 54 w 90"/>
                <a:gd name="T73" fmla="*/ 160 h 244"/>
                <a:gd name="T74" fmla="*/ 74 w 90"/>
                <a:gd name="T75" fmla="*/ 180 h 244"/>
                <a:gd name="T76" fmla="*/ 86 w 90"/>
                <a:gd name="T77" fmla="*/ 194 h 244"/>
                <a:gd name="T78" fmla="*/ 88 w 90"/>
                <a:gd name="T79" fmla="*/ 196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244">
                  <a:moveTo>
                    <a:pt x="90" y="200"/>
                  </a:moveTo>
                  <a:lnTo>
                    <a:pt x="90" y="200"/>
                  </a:lnTo>
                  <a:lnTo>
                    <a:pt x="88" y="206"/>
                  </a:lnTo>
                  <a:lnTo>
                    <a:pt x="44" y="244"/>
                  </a:lnTo>
                  <a:lnTo>
                    <a:pt x="44" y="244"/>
                  </a:lnTo>
                  <a:lnTo>
                    <a:pt x="40" y="244"/>
                  </a:lnTo>
                  <a:lnTo>
                    <a:pt x="40" y="244"/>
                  </a:lnTo>
                  <a:lnTo>
                    <a:pt x="36" y="244"/>
                  </a:lnTo>
                  <a:lnTo>
                    <a:pt x="34" y="242"/>
                  </a:lnTo>
                  <a:lnTo>
                    <a:pt x="34" y="242"/>
                  </a:lnTo>
                  <a:lnTo>
                    <a:pt x="34" y="238"/>
                  </a:lnTo>
                  <a:lnTo>
                    <a:pt x="36" y="234"/>
                  </a:lnTo>
                  <a:lnTo>
                    <a:pt x="74" y="200"/>
                  </a:lnTo>
                  <a:lnTo>
                    <a:pt x="74" y="200"/>
                  </a:lnTo>
                  <a:lnTo>
                    <a:pt x="66" y="190"/>
                  </a:lnTo>
                  <a:lnTo>
                    <a:pt x="54" y="178"/>
                  </a:lnTo>
                  <a:lnTo>
                    <a:pt x="42" y="166"/>
                  </a:lnTo>
                  <a:lnTo>
                    <a:pt x="38" y="162"/>
                  </a:lnTo>
                  <a:lnTo>
                    <a:pt x="28" y="150"/>
                  </a:lnTo>
                  <a:lnTo>
                    <a:pt x="24" y="148"/>
                  </a:lnTo>
                  <a:lnTo>
                    <a:pt x="14" y="138"/>
                  </a:lnTo>
                  <a:lnTo>
                    <a:pt x="6" y="128"/>
                  </a:lnTo>
                  <a:lnTo>
                    <a:pt x="6" y="128"/>
                  </a:lnTo>
                  <a:lnTo>
                    <a:pt x="4" y="124"/>
                  </a:lnTo>
                  <a:lnTo>
                    <a:pt x="6" y="120"/>
                  </a:lnTo>
                  <a:lnTo>
                    <a:pt x="6" y="120"/>
                  </a:lnTo>
                  <a:lnTo>
                    <a:pt x="6" y="120"/>
                  </a:lnTo>
                  <a:lnTo>
                    <a:pt x="14" y="110"/>
                  </a:lnTo>
                  <a:lnTo>
                    <a:pt x="22" y="102"/>
                  </a:lnTo>
                  <a:lnTo>
                    <a:pt x="32" y="92"/>
                  </a:lnTo>
                  <a:lnTo>
                    <a:pt x="32" y="92"/>
                  </a:lnTo>
                  <a:lnTo>
                    <a:pt x="38" y="82"/>
                  </a:lnTo>
                  <a:lnTo>
                    <a:pt x="48" y="74"/>
                  </a:lnTo>
                  <a:lnTo>
                    <a:pt x="54" y="66"/>
                  </a:lnTo>
                  <a:lnTo>
                    <a:pt x="62" y="56"/>
                  </a:lnTo>
                  <a:lnTo>
                    <a:pt x="68" y="50"/>
                  </a:lnTo>
                  <a:lnTo>
                    <a:pt x="50" y="40"/>
                  </a:lnTo>
                  <a:lnTo>
                    <a:pt x="30" y="28"/>
                  </a:lnTo>
                  <a:lnTo>
                    <a:pt x="4" y="12"/>
                  </a:lnTo>
                  <a:lnTo>
                    <a:pt x="4" y="12"/>
                  </a:lnTo>
                  <a:lnTo>
                    <a:pt x="0" y="8"/>
                  </a:lnTo>
                  <a:lnTo>
                    <a:pt x="0" y="2"/>
                  </a:lnTo>
                  <a:lnTo>
                    <a:pt x="0" y="2"/>
                  </a:lnTo>
                  <a:lnTo>
                    <a:pt x="4" y="0"/>
                  </a:lnTo>
                  <a:lnTo>
                    <a:pt x="10" y="0"/>
                  </a:lnTo>
                  <a:lnTo>
                    <a:pt x="56" y="28"/>
                  </a:lnTo>
                  <a:lnTo>
                    <a:pt x="82" y="42"/>
                  </a:lnTo>
                  <a:lnTo>
                    <a:pt x="82" y="42"/>
                  </a:lnTo>
                  <a:lnTo>
                    <a:pt x="84" y="46"/>
                  </a:lnTo>
                  <a:lnTo>
                    <a:pt x="84" y="46"/>
                  </a:lnTo>
                  <a:lnTo>
                    <a:pt x="84" y="46"/>
                  </a:lnTo>
                  <a:lnTo>
                    <a:pt x="84" y="46"/>
                  </a:lnTo>
                  <a:lnTo>
                    <a:pt x="84" y="50"/>
                  </a:lnTo>
                  <a:lnTo>
                    <a:pt x="82" y="52"/>
                  </a:lnTo>
                  <a:lnTo>
                    <a:pt x="78" y="58"/>
                  </a:lnTo>
                  <a:lnTo>
                    <a:pt x="64" y="74"/>
                  </a:lnTo>
                  <a:lnTo>
                    <a:pt x="56" y="82"/>
                  </a:lnTo>
                  <a:lnTo>
                    <a:pt x="48" y="92"/>
                  </a:lnTo>
                  <a:lnTo>
                    <a:pt x="40" y="100"/>
                  </a:lnTo>
                  <a:lnTo>
                    <a:pt x="40" y="102"/>
                  </a:lnTo>
                  <a:lnTo>
                    <a:pt x="34" y="108"/>
                  </a:lnTo>
                  <a:lnTo>
                    <a:pt x="32" y="110"/>
                  </a:lnTo>
                  <a:lnTo>
                    <a:pt x="24" y="120"/>
                  </a:lnTo>
                  <a:lnTo>
                    <a:pt x="24" y="120"/>
                  </a:lnTo>
                  <a:lnTo>
                    <a:pt x="20" y="124"/>
                  </a:lnTo>
                  <a:lnTo>
                    <a:pt x="26" y="132"/>
                  </a:lnTo>
                  <a:lnTo>
                    <a:pt x="30" y="136"/>
                  </a:lnTo>
                  <a:lnTo>
                    <a:pt x="44" y="150"/>
                  </a:lnTo>
                  <a:lnTo>
                    <a:pt x="44" y="150"/>
                  </a:lnTo>
                  <a:lnTo>
                    <a:pt x="44" y="150"/>
                  </a:lnTo>
                  <a:lnTo>
                    <a:pt x="44" y="150"/>
                  </a:lnTo>
                  <a:lnTo>
                    <a:pt x="46" y="152"/>
                  </a:lnTo>
                  <a:lnTo>
                    <a:pt x="54" y="160"/>
                  </a:lnTo>
                  <a:lnTo>
                    <a:pt x="54" y="160"/>
                  </a:lnTo>
                  <a:lnTo>
                    <a:pt x="62" y="170"/>
                  </a:lnTo>
                  <a:lnTo>
                    <a:pt x="74" y="180"/>
                  </a:lnTo>
                  <a:lnTo>
                    <a:pt x="82" y="190"/>
                  </a:lnTo>
                  <a:lnTo>
                    <a:pt x="86" y="194"/>
                  </a:lnTo>
                  <a:lnTo>
                    <a:pt x="88" y="196"/>
                  </a:lnTo>
                  <a:lnTo>
                    <a:pt x="88" y="196"/>
                  </a:lnTo>
                  <a:lnTo>
                    <a:pt x="90" y="20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66">
              <a:extLst>
                <a:ext uri="{FF2B5EF4-FFF2-40B4-BE49-F238E27FC236}">
                  <a16:creationId xmlns:a16="http://schemas.microsoft.com/office/drawing/2014/main" id="{791D18E6-F359-4DB6-89D5-74D9155D3BDD}"/>
                </a:ext>
              </a:extLst>
            </p:cNvPr>
            <p:cNvSpPr>
              <a:spLocks/>
            </p:cNvSpPr>
            <p:nvPr userDrawn="1"/>
          </p:nvSpPr>
          <p:spPr bwMode="auto">
            <a:xfrm>
              <a:off x="1500188" y="1123950"/>
              <a:ext cx="142875" cy="387350"/>
            </a:xfrm>
            <a:custGeom>
              <a:avLst/>
              <a:gdLst>
                <a:gd name="T0" fmla="*/ 90 w 90"/>
                <a:gd name="T1" fmla="*/ 200 h 244"/>
                <a:gd name="T2" fmla="*/ 44 w 90"/>
                <a:gd name="T3" fmla="*/ 244 h 244"/>
                <a:gd name="T4" fmla="*/ 40 w 90"/>
                <a:gd name="T5" fmla="*/ 244 h 244"/>
                <a:gd name="T6" fmla="*/ 36 w 90"/>
                <a:gd name="T7" fmla="*/ 244 h 244"/>
                <a:gd name="T8" fmla="*/ 34 w 90"/>
                <a:gd name="T9" fmla="*/ 242 h 244"/>
                <a:gd name="T10" fmla="*/ 36 w 90"/>
                <a:gd name="T11" fmla="*/ 234 h 244"/>
                <a:gd name="T12" fmla="*/ 74 w 90"/>
                <a:gd name="T13" fmla="*/ 200 h 244"/>
                <a:gd name="T14" fmla="*/ 54 w 90"/>
                <a:gd name="T15" fmla="*/ 178 h 244"/>
                <a:gd name="T16" fmla="*/ 38 w 90"/>
                <a:gd name="T17" fmla="*/ 162 h 244"/>
                <a:gd name="T18" fmla="*/ 24 w 90"/>
                <a:gd name="T19" fmla="*/ 148 h 244"/>
                <a:gd name="T20" fmla="*/ 6 w 90"/>
                <a:gd name="T21" fmla="*/ 128 h 244"/>
                <a:gd name="T22" fmla="*/ 4 w 90"/>
                <a:gd name="T23" fmla="*/ 124 h 244"/>
                <a:gd name="T24" fmla="*/ 6 w 90"/>
                <a:gd name="T25" fmla="*/ 120 h 244"/>
                <a:gd name="T26" fmla="*/ 14 w 90"/>
                <a:gd name="T27" fmla="*/ 110 h 244"/>
                <a:gd name="T28" fmla="*/ 32 w 90"/>
                <a:gd name="T29" fmla="*/ 92 h 244"/>
                <a:gd name="T30" fmla="*/ 38 w 90"/>
                <a:gd name="T31" fmla="*/ 82 h 244"/>
                <a:gd name="T32" fmla="*/ 54 w 90"/>
                <a:gd name="T33" fmla="*/ 66 h 244"/>
                <a:gd name="T34" fmla="*/ 68 w 90"/>
                <a:gd name="T35" fmla="*/ 50 h 244"/>
                <a:gd name="T36" fmla="*/ 30 w 90"/>
                <a:gd name="T37" fmla="*/ 28 h 244"/>
                <a:gd name="T38" fmla="*/ 4 w 90"/>
                <a:gd name="T39" fmla="*/ 12 h 244"/>
                <a:gd name="T40" fmla="*/ 0 w 90"/>
                <a:gd name="T41" fmla="*/ 2 h 244"/>
                <a:gd name="T42" fmla="*/ 4 w 90"/>
                <a:gd name="T43" fmla="*/ 0 h 244"/>
                <a:gd name="T44" fmla="*/ 56 w 90"/>
                <a:gd name="T45" fmla="*/ 28 h 244"/>
                <a:gd name="T46" fmla="*/ 82 w 90"/>
                <a:gd name="T47" fmla="*/ 42 h 244"/>
                <a:gd name="T48" fmla="*/ 84 w 90"/>
                <a:gd name="T49" fmla="*/ 46 h 244"/>
                <a:gd name="T50" fmla="*/ 84 w 90"/>
                <a:gd name="T51" fmla="*/ 46 h 244"/>
                <a:gd name="T52" fmla="*/ 82 w 90"/>
                <a:gd name="T53" fmla="*/ 52 h 244"/>
                <a:gd name="T54" fmla="*/ 64 w 90"/>
                <a:gd name="T55" fmla="*/ 74 h 244"/>
                <a:gd name="T56" fmla="*/ 48 w 90"/>
                <a:gd name="T57" fmla="*/ 92 h 244"/>
                <a:gd name="T58" fmla="*/ 40 w 90"/>
                <a:gd name="T59" fmla="*/ 102 h 244"/>
                <a:gd name="T60" fmla="*/ 32 w 90"/>
                <a:gd name="T61" fmla="*/ 110 h 244"/>
                <a:gd name="T62" fmla="*/ 24 w 90"/>
                <a:gd name="T63" fmla="*/ 120 h 244"/>
                <a:gd name="T64" fmla="*/ 26 w 90"/>
                <a:gd name="T65" fmla="*/ 132 h 244"/>
                <a:gd name="T66" fmla="*/ 44 w 90"/>
                <a:gd name="T67" fmla="*/ 150 h 244"/>
                <a:gd name="T68" fmla="*/ 44 w 90"/>
                <a:gd name="T69" fmla="*/ 150 h 244"/>
                <a:gd name="T70" fmla="*/ 46 w 90"/>
                <a:gd name="T71" fmla="*/ 152 h 244"/>
                <a:gd name="T72" fmla="*/ 54 w 90"/>
                <a:gd name="T73" fmla="*/ 160 h 244"/>
                <a:gd name="T74" fmla="*/ 74 w 90"/>
                <a:gd name="T75" fmla="*/ 180 h 244"/>
                <a:gd name="T76" fmla="*/ 86 w 90"/>
                <a:gd name="T77" fmla="*/ 194 h 244"/>
                <a:gd name="T78" fmla="*/ 88 w 90"/>
                <a:gd name="T79" fmla="*/ 196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244">
                  <a:moveTo>
                    <a:pt x="90" y="200"/>
                  </a:moveTo>
                  <a:lnTo>
                    <a:pt x="90" y="200"/>
                  </a:lnTo>
                  <a:lnTo>
                    <a:pt x="88" y="206"/>
                  </a:lnTo>
                  <a:lnTo>
                    <a:pt x="44" y="244"/>
                  </a:lnTo>
                  <a:lnTo>
                    <a:pt x="44" y="244"/>
                  </a:lnTo>
                  <a:lnTo>
                    <a:pt x="40" y="244"/>
                  </a:lnTo>
                  <a:lnTo>
                    <a:pt x="40" y="244"/>
                  </a:lnTo>
                  <a:lnTo>
                    <a:pt x="36" y="244"/>
                  </a:lnTo>
                  <a:lnTo>
                    <a:pt x="34" y="242"/>
                  </a:lnTo>
                  <a:lnTo>
                    <a:pt x="34" y="242"/>
                  </a:lnTo>
                  <a:lnTo>
                    <a:pt x="34" y="238"/>
                  </a:lnTo>
                  <a:lnTo>
                    <a:pt x="36" y="234"/>
                  </a:lnTo>
                  <a:lnTo>
                    <a:pt x="74" y="200"/>
                  </a:lnTo>
                  <a:lnTo>
                    <a:pt x="74" y="200"/>
                  </a:lnTo>
                  <a:lnTo>
                    <a:pt x="66" y="190"/>
                  </a:lnTo>
                  <a:lnTo>
                    <a:pt x="54" y="178"/>
                  </a:lnTo>
                  <a:lnTo>
                    <a:pt x="42" y="166"/>
                  </a:lnTo>
                  <a:lnTo>
                    <a:pt x="38" y="162"/>
                  </a:lnTo>
                  <a:lnTo>
                    <a:pt x="28" y="150"/>
                  </a:lnTo>
                  <a:lnTo>
                    <a:pt x="24" y="148"/>
                  </a:lnTo>
                  <a:lnTo>
                    <a:pt x="14" y="138"/>
                  </a:lnTo>
                  <a:lnTo>
                    <a:pt x="6" y="128"/>
                  </a:lnTo>
                  <a:lnTo>
                    <a:pt x="6" y="128"/>
                  </a:lnTo>
                  <a:lnTo>
                    <a:pt x="4" y="124"/>
                  </a:lnTo>
                  <a:lnTo>
                    <a:pt x="6" y="120"/>
                  </a:lnTo>
                  <a:lnTo>
                    <a:pt x="6" y="120"/>
                  </a:lnTo>
                  <a:lnTo>
                    <a:pt x="6" y="120"/>
                  </a:lnTo>
                  <a:lnTo>
                    <a:pt x="14" y="110"/>
                  </a:lnTo>
                  <a:lnTo>
                    <a:pt x="22" y="102"/>
                  </a:lnTo>
                  <a:lnTo>
                    <a:pt x="32" y="92"/>
                  </a:lnTo>
                  <a:lnTo>
                    <a:pt x="32" y="92"/>
                  </a:lnTo>
                  <a:lnTo>
                    <a:pt x="38" y="82"/>
                  </a:lnTo>
                  <a:lnTo>
                    <a:pt x="48" y="74"/>
                  </a:lnTo>
                  <a:lnTo>
                    <a:pt x="54" y="66"/>
                  </a:lnTo>
                  <a:lnTo>
                    <a:pt x="62" y="56"/>
                  </a:lnTo>
                  <a:lnTo>
                    <a:pt x="68" y="50"/>
                  </a:lnTo>
                  <a:lnTo>
                    <a:pt x="50" y="40"/>
                  </a:lnTo>
                  <a:lnTo>
                    <a:pt x="30" y="28"/>
                  </a:lnTo>
                  <a:lnTo>
                    <a:pt x="4" y="12"/>
                  </a:lnTo>
                  <a:lnTo>
                    <a:pt x="4" y="12"/>
                  </a:lnTo>
                  <a:lnTo>
                    <a:pt x="0" y="8"/>
                  </a:lnTo>
                  <a:lnTo>
                    <a:pt x="0" y="2"/>
                  </a:lnTo>
                  <a:lnTo>
                    <a:pt x="0" y="2"/>
                  </a:lnTo>
                  <a:lnTo>
                    <a:pt x="4" y="0"/>
                  </a:lnTo>
                  <a:lnTo>
                    <a:pt x="10" y="0"/>
                  </a:lnTo>
                  <a:lnTo>
                    <a:pt x="56" y="28"/>
                  </a:lnTo>
                  <a:lnTo>
                    <a:pt x="82" y="42"/>
                  </a:lnTo>
                  <a:lnTo>
                    <a:pt x="82" y="42"/>
                  </a:lnTo>
                  <a:lnTo>
                    <a:pt x="84" y="46"/>
                  </a:lnTo>
                  <a:lnTo>
                    <a:pt x="84" y="46"/>
                  </a:lnTo>
                  <a:lnTo>
                    <a:pt x="84" y="46"/>
                  </a:lnTo>
                  <a:lnTo>
                    <a:pt x="84" y="46"/>
                  </a:lnTo>
                  <a:lnTo>
                    <a:pt x="84" y="50"/>
                  </a:lnTo>
                  <a:lnTo>
                    <a:pt x="82" y="52"/>
                  </a:lnTo>
                  <a:lnTo>
                    <a:pt x="78" y="58"/>
                  </a:lnTo>
                  <a:lnTo>
                    <a:pt x="64" y="74"/>
                  </a:lnTo>
                  <a:lnTo>
                    <a:pt x="56" y="82"/>
                  </a:lnTo>
                  <a:lnTo>
                    <a:pt x="48" y="92"/>
                  </a:lnTo>
                  <a:lnTo>
                    <a:pt x="40" y="100"/>
                  </a:lnTo>
                  <a:lnTo>
                    <a:pt x="40" y="102"/>
                  </a:lnTo>
                  <a:lnTo>
                    <a:pt x="34" y="108"/>
                  </a:lnTo>
                  <a:lnTo>
                    <a:pt x="32" y="110"/>
                  </a:lnTo>
                  <a:lnTo>
                    <a:pt x="24" y="120"/>
                  </a:lnTo>
                  <a:lnTo>
                    <a:pt x="24" y="120"/>
                  </a:lnTo>
                  <a:lnTo>
                    <a:pt x="20" y="124"/>
                  </a:lnTo>
                  <a:lnTo>
                    <a:pt x="26" y="132"/>
                  </a:lnTo>
                  <a:lnTo>
                    <a:pt x="30" y="136"/>
                  </a:lnTo>
                  <a:lnTo>
                    <a:pt x="44" y="150"/>
                  </a:lnTo>
                  <a:lnTo>
                    <a:pt x="44" y="150"/>
                  </a:lnTo>
                  <a:lnTo>
                    <a:pt x="44" y="150"/>
                  </a:lnTo>
                  <a:lnTo>
                    <a:pt x="44" y="150"/>
                  </a:lnTo>
                  <a:lnTo>
                    <a:pt x="46" y="152"/>
                  </a:lnTo>
                  <a:lnTo>
                    <a:pt x="54" y="160"/>
                  </a:lnTo>
                  <a:lnTo>
                    <a:pt x="54" y="160"/>
                  </a:lnTo>
                  <a:lnTo>
                    <a:pt x="62" y="170"/>
                  </a:lnTo>
                  <a:lnTo>
                    <a:pt x="74" y="180"/>
                  </a:lnTo>
                  <a:lnTo>
                    <a:pt x="82" y="190"/>
                  </a:lnTo>
                  <a:lnTo>
                    <a:pt x="86" y="194"/>
                  </a:lnTo>
                  <a:lnTo>
                    <a:pt x="88" y="196"/>
                  </a:lnTo>
                  <a:lnTo>
                    <a:pt x="88" y="196"/>
                  </a:lnTo>
                  <a:lnTo>
                    <a:pt x="90" y="20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77" name="Group 76">
            <a:extLst>
              <a:ext uri="{FF2B5EF4-FFF2-40B4-BE49-F238E27FC236}">
                <a16:creationId xmlns:a16="http://schemas.microsoft.com/office/drawing/2014/main" id="{72EEA4E7-F6E2-4F17-8EC4-E709B2F0A593}"/>
              </a:ext>
            </a:extLst>
          </p:cNvPr>
          <p:cNvGrpSpPr/>
          <p:nvPr userDrawn="1"/>
        </p:nvGrpSpPr>
        <p:grpSpPr>
          <a:xfrm>
            <a:off x="1363663" y="1736725"/>
            <a:ext cx="409575" cy="376238"/>
            <a:chOff x="1363663" y="1736725"/>
            <a:chExt cx="409575" cy="376238"/>
          </a:xfrm>
        </p:grpSpPr>
        <p:sp>
          <p:nvSpPr>
            <p:cNvPr id="78" name="Freeform 67">
              <a:extLst>
                <a:ext uri="{FF2B5EF4-FFF2-40B4-BE49-F238E27FC236}">
                  <a16:creationId xmlns:a16="http://schemas.microsoft.com/office/drawing/2014/main" id="{647C3DC6-8955-4CF3-AAA7-1F8966FB6CC0}"/>
                </a:ext>
              </a:extLst>
            </p:cNvPr>
            <p:cNvSpPr>
              <a:spLocks/>
            </p:cNvSpPr>
            <p:nvPr userDrawn="1"/>
          </p:nvSpPr>
          <p:spPr bwMode="auto">
            <a:xfrm>
              <a:off x="1468438" y="1857375"/>
              <a:ext cx="142875" cy="50800"/>
            </a:xfrm>
            <a:custGeom>
              <a:avLst/>
              <a:gdLst>
                <a:gd name="T0" fmla="*/ 90 w 90"/>
                <a:gd name="T1" fmla="*/ 4 h 32"/>
                <a:gd name="T2" fmla="*/ 90 w 90"/>
                <a:gd name="T3" fmla="*/ 4 h 32"/>
                <a:gd name="T4" fmla="*/ 88 w 90"/>
                <a:gd name="T5" fmla="*/ 0 h 32"/>
                <a:gd name="T6" fmla="*/ 82 w 90"/>
                <a:gd name="T7" fmla="*/ 0 h 32"/>
                <a:gd name="T8" fmla="*/ 82 w 90"/>
                <a:gd name="T9" fmla="*/ 0 h 32"/>
                <a:gd name="T10" fmla="*/ 70 w 90"/>
                <a:gd name="T11" fmla="*/ 4 h 32"/>
                <a:gd name="T12" fmla="*/ 70 w 90"/>
                <a:gd name="T13" fmla="*/ 4 h 32"/>
                <a:gd name="T14" fmla="*/ 36 w 90"/>
                <a:gd name="T15" fmla="*/ 12 h 32"/>
                <a:gd name="T16" fmla="*/ 6 w 90"/>
                <a:gd name="T17" fmla="*/ 18 h 32"/>
                <a:gd name="T18" fmla="*/ 6 w 90"/>
                <a:gd name="T19" fmla="*/ 18 h 32"/>
                <a:gd name="T20" fmla="*/ 2 w 90"/>
                <a:gd name="T21" fmla="*/ 22 h 32"/>
                <a:gd name="T22" fmla="*/ 0 w 90"/>
                <a:gd name="T23" fmla="*/ 26 h 32"/>
                <a:gd name="T24" fmla="*/ 0 w 90"/>
                <a:gd name="T25" fmla="*/ 26 h 32"/>
                <a:gd name="T26" fmla="*/ 2 w 90"/>
                <a:gd name="T27" fmla="*/ 30 h 32"/>
                <a:gd name="T28" fmla="*/ 6 w 90"/>
                <a:gd name="T29" fmla="*/ 32 h 32"/>
                <a:gd name="T30" fmla="*/ 6 w 90"/>
                <a:gd name="T31" fmla="*/ 32 h 32"/>
                <a:gd name="T32" fmla="*/ 8 w 90"/>
                <a:gd name="T33" fmla="*/ 32 h 32"/>
                <a:gd name="T34" fmla="*/ 8 w 90"/>
                <a:gd name="T35" fmla="*/ 32 h 32"/>
                <a:gd name="T36" fmla="*/ 40 w 90"/>
                <a:gd name="T37" fmla="*/ 26 h 32"/>
                <a:gd name="T38" fmla="*/ 74 w 90"/>
                <a:gd name="T39" fmla="*/ 16 h 32"/>
                <a:gd name="T40" fmla="*/ 74 w 90"/>
                <a:gd name="T41" fmla="*/ 16 h 32"/>
                <a:gd name="T42" fmla="*/ 86 w 90"/>
                <a:gd name="T43" fmla="*/ 12 h 32"/>
                <a:gd name="T44" fmla="*/ 86 w 90"/>
                <a:gd name="T45" fmla="*/ 12 h 32"/>
                <a:gd name="T46" fmla="*/ 90 w 90"/>
                <a:gd name="T47" fmla="*/ 10 h 32"/>
                <a:gd name="T48" fmla="*/ 90 w 90"/>
                <a:gd name="T49" fmla="*/ 4 h 32"/>
                <a:gd name="T50" fmla="*/ 90 w 90"/>
                <a:gd name="T51" fmla="*/ 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0" h="32">
                  <a:moveTo>
                    <a:pt x="90" y="4"/>
                  </a:moveTo>
                  <a:lnTo>
                    <a:pt x="90" y="4"/>
                  </a:lnTo>
                  <a:lnTo>
                    <a:pt x="88" y="0"/>
                  </a:lnTo>
                  <a:lnTo>
                    <a:pt x="82" y="0"/>
                  </a:lnTo>
                  <a:lnTo>
                    <a:pt x="82" y="0"/>
                  </a:lnTo>
                  <a:lnTo>
                    <a:pt x="70" y="4"/>
                  </a:lnTo>
                  <a:lnTo>
                    <a:pt x="70" y="4"/>
                  </a:lnTo>
                  <a:lnTo>
                    <a:pt x="36" y="12"/>
                  </a:lnTo>
                  <a:lnTo>
                    <a:pt x="6" y="18"/>
                  </a:lnTo>
                  <a:lnTo>
                    <a:pt x="6" y="18"/>
                  </a:lnTo>
                  <a:lnTo>
                    <a:pt x="2" y="22"/>
                  </a:lnTo>
                  <a:lnTo>
                    <a:pt x="0" y="26"/>
                  </a:lnTo>
                  <a:lnTo>
                    <a:pt x="0" y="26"/>
                  </a:lnTo>
                  <a:lnTo>
                    <a:pt x="2" y="30"/>
                  </a:lnTo>
                  <a:lnTo>
                    <a:pt x="6" y="32"/>
                  </a:lnTo>
                  <a:lnTo>
                    <a:pt x="6" y="32"/>
                  </a:lnTo>
                  <a:lnTo>
                    <a:pt x="8" y="32"/>
                  </a:lnTo>
                  <a:lnTo>
                    <a:pt x="8" y="32"/>
                  </a:lnTo>
                  <a:lnTo>
                    <a:pt x="40" y="26"/>
                  </a:lnTo>
                  <a:lnTo>
                    <a:pt x="74" y="16"/>
                  </a:lnTo>
                  <a:lnTo>
                    <a:pt x="74" y="16"/>
                  </a:lnTo>
                  <a:lnTo>
                    <a:pt x="86" y="12"/>
                  </a:lnTo>
                  <a:lnTo>
                    <a:pt x="86" y="12"/>
                  </a:lnTo>
                  <a:lnTo>
                    <a:pt x="90" y="10"/>
                  </a:lnTo>
                  <a:lnTo>
                    <a:pt x="90" y="4"/>
                  </a:lnTo>
                  <a:lnTo>
                    <a:pt x="9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68">
              <a:extLst>
                <a:ext uri="{FF2B5EF4-FFF2-40B4-BE49-F238E27FC236}">
                  <a16:creationId xmlns:a16="http://schemas.microsoft.com/office/drawing/2014/main" id="{CAFA765A-F701-4CC8-8065-EF1FACB7A79A}"/>
                </a:ext>
              </a:extLst>
            </p:cNvPr>
            <p:cNvSpPr>
              <a:spLocks noEditPoints="1"/>
            </p:cNvSpPr>
            <p:nvPr userDrawn="1"/>
          </p:nvSpPr>
          <p:spPr bwMode="auto">
            <a:xfrm>
              <a:off x="1363663" y="1736725"/>
              <a:ext cx="409575" cy="376238"/>
            </a:xfrm>
            <a:custGeom>
              <a:avLst/>
              <a:gdLst>
                <a:gd name="T0" fmla="*/ 256 w 258"/>
                <a:gd name="T1" fmla="*/ 30 h 237"/>
                <a:gd name="T2" fmla="*/ 246 w 258"/>
                <a:gd name="T3" fmla="*/ 10 h 237"/>
                <a:gd name="T4" fmla="*/ 172 w 258"/>
                <a:gd name="T5" fmla="*/ 12 h 237"/>
                <a:gd name="T6" fmla="*/ 96 w 258"/>
                <a:gd name="T7" fmla="*/ 4 h 237"/>
                <a:gd name="T8" fmla="*/ 20 w 258"/>
                <a:gd name="T9" fmla="*/ 8 h 237"/>
                <a:gd name="T10" fmla="*/ 0 w 258"/>
                <a:gd name="T11" fmla="*/ 24 h 237"/>
                <a:gd name="T12" fmla="*/ 8 w 258"/>
                <a:gd name="T13" fmla="*/ 34 h 237"/>
                <a:gd name="T14" fmla="*/ 14 w 258"/>
                <a:gd name="T15" fmla="*/ 26 h 237"/>
                <a:gd name="T16" fmla="*/ 42 w 258"/>
                <a:gd name="T17" fmla="*/ 20 h 237"/>
                <a:gd name="T18" fmla="*/ 56 w 258"/>
                <a:gd name="T19" fmla="*/ 30 h 237"/>
                <a:gd name="T20" fmla="*/ 24 w 258"/>
                <a:gd name="T21" fmla="*/ 66 h 237"/>
                <a:gd name="T22" fmla="*/ 2 w 258"/>
                <a:gd name="T23" fmla="*/ 96 h 237"/>
                <a:gd name="T24" fmla="*/ 30 w 258"/>
                <a:gd name="T25" fmla="*/ 110 h 237"/>
                <a:gd name="T26" fmla="*/ 38 w 258"/>
                <a:gd name="T27" fmla="*/ 110 h 237"/>
                <a:gd name="T28" fmla="*/ 26 w 258"/>
                <a:gd name="T29" fmla="*/ 130 h 237"/>
                <a:gd name="T30" fmla="*/ 28 w 258"/>
                <a:gd name="T31" fmla="*/ 145 h 237"/>
                <a:gd name="T32" fmla="*/ 38 w 258"/>
                <a:gd name="T33" fmla="*/ 155 h 237"/>
                <a:gd name="T34" fmla="*/ 42 w 258"/>
                <a:gd name="T35" fmla="*/ 167 h 237"/>
                <a:gd name="T36" fmla="*/ 48 w 258"/>
                <a:gd name="T37" fmla="*/ 189 h 237"/>
                <a:gd name="T38" fmla="*/ 64 w 258"/>
                <a:gd name="T39" fmla="*/ 195 h 237"/>
                <a:gd name="T40" fmla="*/ 90 w 258"/>
                <a:gd name="T41" fmla="*/ 199 h 237"/>
                <a:gd name="T42" fmla="*/ 94 w 258"/>
                <a:gd name="T43" fmla="*/ 235 h 237"/>
                <a:gd name="T44" fmla="*/ 106 w 258"/>
                <a:gd name="T45" fmla="*/ 231 h 237"/>
                <a:gd name="T46" fmla="*/ 94 w 258"/>
                <a:gd name="T47" fmla="*/ 185 h 237"/>
                <a:gd name="T48" fmla="*/ 58 w 258"/>
                <a:gd name="T49" fmla="*/ 181 h 237"/>
                <a:gd name="T50" fmla="*/ 56 w 258"/>
                <a:gd name="T51" fmla="*/ 165 h 237"/>
                <a:gd name="T52" fmla="*/ 50 w 258"/>
                <a:gd name="T53" fmla="*/ 151 h 237"/>
                <a:gd name="T54" fmla="*/ 48 w 258"/>
                <a:gd name="T55" fmla="*/ 140 h 237"/>
                <a:gd name="T56" fmla="*/ 38 w 258"/>
                <a:gd name="T57" fmla="*/ 136 h 237"/>
                <a:gd name="T58" fmla="*/ 54 w 258"/>
                <a:gd name="T59" fmla="*/ 92 h 237"/>
                <a:gd name="T60" fmla="*/ 54 w 258"/>
                <a:gd name="T61" fmla="*/ 68 h 237"/>
                <a:gd name="T62" fmla="*/ 100 w 258"/>
                <a:gd name="T63" fmla="*/ 86 h 237"/>
                <a:gd name="T64" fmla="*/ 106 w 258"/>
                <a:gd name="T65" fmla="*/ 76 h 237"/>
                <a:gd name="T66" fmla="*/ 56 w 258"/>
                <a:gd name="T67" fmla="*/ 56 h 237"/>
                <a:gd name="T68" fmla="*/ 86 w 258"/>
                <a:gd name="T69" fmla="*/ 22 h 237"/>
                <a:gd name="T70" fmla="*/ 158 w 258"/>
                <a:gd name="T71" fmla="*/ 18 h 237"/>
                <a:gd name="T72" fmla="*/ 196 w 258"/>
                <a:gd name="T73" fmla="*/ 46 h 237"/>
                <a:gd name="T74" fmla="*/ 178 w 258"/>
                <a:gd name="T75" fmla="*/ 68 h 237"/>
                <a:gd name="T76" fmla="*/ 184 w 258"/>
                <a:gd name="T77" fmla="*/ 76 h 237"/>
                <a:gd name="T78" fmla="*/ 208 w 258"/>
                <a:gd name="T79" fmla="*/ 82 h 237"/>
                <a:gd name="T80" fmla="*/ 160 w 258"/>
                <a:gd name="T81" fmla="*/ 90 h 237"/>
                <a:gd name="T82" fmla="*/ 158 w 258"/>
                <a:gd name="T83" fmla="*/ 102 h 237"/>
                <a:gd name="T84" fmla="*/ 204 w 258"/>
                <a:gd name="T85" fmla="*/ 114 h 237"/>
                <a:gd name="T86" fmla="*/ 184 w 258"/>
                <a:gd name="T87" fmla="*/ 149 h 237"/>
                <a:gd name="T88" fmla="*/ 180 w 258"/>
                <a:gd name="T89" fmla="*/ 235 h 237"/>
                <a:gd name="T90" fmla="*/ 192 w 258"/>
                <a:gd name="T91" fmla="*/ 175 h 237"/>
                <a:gd name="T92" fmla="*/ 204 w 258"/>
                <a:gd name="T93" fmla="*/ 142 h 237"/>
                <a:gd name="T94" fmla="*/ 218 w 258"/>
                <a:gd name="T95" fmla="*/ 110 h 237"/>
                <a:gd name="T96" fmla="*/ 252 w 258"/>
                <a:gd name="T97" fmla="*/ 102 h 237"/>
                <a:gd name="T98" fmla="*/ 256 w 258"/>
                <a:gd name="T99" fmla="*/ 88 h 237"/>
                <a:gd name="T100" fmla="*/ 32 w 258"/>
                <a:gd name="T101" fmla="*/ 98 h 237"/>
                <a:gd name="T102" fmla="*/ 14 w 258"/>
                <a:gd name="T103" fmla="*/ 90 h 237"/>
                <a:gd name="T104" fmla="*/ 40 w 258"/>
                <a:gd name="T105" fmla="*/ 90 h 237"/>
                <a:gd name="T106" fmla="*/ 42 w 258"/>
                <a:gd name="T107" fmla="*/ 98 h 237"/>
                <a:gd name="T108" fmla="*/ 214 w 258"/>
                <a:gd name="T109" fmla="*/ 20 h 237"/>
                <a:gd name="T110" fmla="*/ 244 w 258"/>
                <a:gd name="T111" fmla="*/ 28 h 237"/>
                <a:gd name="T112" fmla="*/ 204 w 258"/>
                <a:gd name="T113" fmla="*/ 36 h 237"/>
                <a:gd name="T114" fmla="*/ 242 w 258"/>
                <a:gd name="T115" fmla="*/ 94 h 237"/>
                <a:gd name="T116" fmla="*/ 220 w 258"/>
                <a:gd name="T117" fmla="*/ 70 h 237"/>
                <a:gd name="T118" fmla="*/ 244 w 258"/>
                <a:gd name="T119" fmla="*/ 92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8" h="237">
                  <a:moveTo>
                    <a:pt x="224" y="58"/>
                  </a:moveTo>
                  <a:lnTo>
                    <a:pt x="224" y="58"/>
                  </a:lnTo>
                  <a:lnTo>
                    <a:pt x="238" y="50"/>
                  </a:lnTo>
                  <a:lnTo>
                    <a:pt x="250" y="40"/>
                  </a:lnTo>
                  <a:lnTo>
                    <a:pt x="256" y="30"/>
                  </a:lnTo>
                  <a:lnTo>
                    <a:pt x="258" y="26"/>
                  </a:lnTo>
                  <a:lnTo>
                    <a:pt x="256" y="20"/>
                  </a:lnTo>
                  <a:lnTo>
                    <a:pt x="256" y="20"/>
                  </a:lnTo>
                  <a:lnTo>
                    <a:pt x="252" y="14"/>
                  </a:lnTo>
                  <a:lnTo>
                    <a:pt x="246" y="10"/>
                  </a:lnTo>
                  <a:lnTo>
                    <a:pt x="236" y="8"/>
                  </a:lnTo>
                  <a:lnTo>
                    <a:pt x="224" y="6"/>
                  </a:lnTo>
                  <a:lnTo>
                    <a:pt x="198" y="8"/>
                  </a:lnTo>
                  <a:lnTo>
                    <a:pt x="172" y="12"/>
                  </a:lnTo>
                  <a:lnTo>
                    <a:pt x="172" y="12"/>
                  </a:lnTo>
                  <a:lnTo>
                    <a:pt x="162" y="6"/>
                  </a:lnTo>
                  <a:lnTo>
                    <a:pt x="140" y="2"/>
                  </a:lnTo>
                  <a:lnTo>
                    <a:pt x="126" y="0"/>
                  </a:lnTo>
                  <a:lnTo>
                    <a:pt x="112" y="0"/>
                  </a:lnTo>
                  <a:lnTo>
                    <a:pt x="96" y="4"/>
                  </a:lnTo>
                  <a:lnTo>
                    <a:pt x="80" y="10"/>
                  </a:lnTo>
                  <a:lnTo>
                    <a:pt x="80" y="10"/>
                  </a:lnTo>
                  <a:lnTo>
                    <a:pt x="54" y="6"/>
                  </a:lnTo>
                  <a:lnTo>
                    <a:pt x="30" y="6"/>
                  </a:lnTo>
                  <a:lnTo>
                    <a:pt x="20" y="8"/>
                  </a:lnTo>
                  <a:lnTo>
                    <a:pt x="12" y="10"/>
                  </a:lnTo>
                  <a:lnTo>
                    <a:pt x="6" y="14"/>
                  </a:lnTo>
                  <a:lnTo>
                    <a:pt x="2" y="20"/>
                  </a:lnTo>
                  <a:lnTo>
                    <a:pt x="2" y="20"/>
                  </a:lnTo>
                  <a:lnTo>
                    <a:pt x="0" y="24"/>
                  </a:lnTo>
                  <a:lnTo>
                    <a:pt x="2" y="30"/>
                  </a:lnTo>
                  <a:lnTo>
                    <a:pt x="2" y="30"/>
                  </a:lnTo>
                  <a:lnTo>
                    <a:pt x="4" y="32"/>
                  </a:lnTo>
                  <a:lnTo>
                    <a:pt x="8" y="34"/>
                  </a:lnTo>
                  <a:lnTo>
                    <a:pt x="8" y="34"/>
                  </a:lnTo>
                  <a:lnTo>
                    <a:pt x="10" y="34"/>
                  </a:lnTo>
                  <a:lnTo>
                    <a:pt x="10" y="34"/>
                  </a:lnTo>
                  <a:lnTo>
                    <a:pt x="14" y="30"/>
                  </a:lnTo>
                  <a:lnTo>
                    <a:pt x="14" y="26"/>
                  </a:lnTo>
                  <a:lnTo>
                    <a:pt x="14" y="26"/>
                  </a:lnTo>
                  <a:lnTo>
                    <a:pt x="14" y="24"/>
                  </a:lnTo>
                  <a:lnTo>
                    <a:pt x="14" y="24"/>
                  </a:lnTo>
                  <a:lnTo>
                    <a:pt x="16" y="22"/>
                  </a:lnTo>
                  <a:lnTo>
                    <a:pt x="26" y="20"/>
                  </a:lnTo>
                  <a:lnTo>
                    <a:pt x="42" y="20"/>
                  </a:lnTo>
                  <a:lnTo>
                    <a:pt x="66" y="22"/>
                  </a:lnTo>
                  <a:lnTo>
                    <a:pt x="66" y="22"/>
                  </a:lnTo>
                  <a:lnTo>
                    <a:pt x="62" y="24"/>
                  </a:lnTo>
                  <a:lnTo>
                    <a:pt x="62" y="24"/>
                  </a:lnTo>
                  <a:lnTo>
                    <a:pt x="56" y="30"/>
                  </a:lnTo>
                  <a:lnTo>
                    <a:pt x="50" y="38"/>
                  </a:lnTo>
                  <a:lnTo>
                    <a:pt x="46" y="46"/>
                  </a:lnTo>
                  <a:lnTo>
                    <a:pt x="44" y="54"/>
                  </a:lnTo>
                  <a:lnTo>
                    <a:pt x="44" y="54"/>
                  </a:lnTo>
                  <a:lnTo>
                    <a:pt x="24" y="66"/>
                  </a:lnTo>
                  <a:lnTo>
                    <a:pt x="10" y="76"/>
                  </a:lnTo>
                  <a:lnTo>
                    <a:pt x="4" y="82"/>
                  </a:lnTo>
                  <a:lnTo>
                    <a:pt x="2" y="86"/>
                  </a:lnTo>
                  <a:lnTo>
                    <a:pt x="0" y="92"/>
                  </a:lnTo>
                  <a:lnTo>
                    <a:pt x="2" y="96"/>
                  </a:lnTo>
                  <a:lnTo>
                    <a:pt x="2" y="96"/>
                  </a:lnTo>
                  <a:lnTo>
                    <a:pt x="4" y="102"/>
                  </a:lnTo>
                  <a:lnTo>
                    <a:pt x="10" y="106"/>
                  </a:lnTo>
                  <a:lnTo>
                    <a:pt x="20" y="108"/>
                  </a:lnTo>
                  <a:lnTo>
                    <a:pt x="30" y="110"/>
                  </a:lnTo>
                  <a:lnTo>
                    <a:pt x="30" y="110"/>
                  </a:lnTo>
                  <a:lnTo>
                    <a:pt x="38" y="110"/>
                  </a:lnTo>
                  <a:lnTo>
                    <a:pt x="38" y="110"/>
                  </a:lnTo>
                  <a:lnTo>
                    <a:pt x="38" y="110"/>
                  </a:lnTo>
                  <a:lnTo>
                    <a:pt x="38" y="110"/>
                  </a:lnTo>
                  <a:lnTo>
                    <a:pt x="38" y="112"/>
                  </a:lnTo>
                  <a:lnTo>
                    <a:pt x="26" y="130"/>
                  </a:lnTo>
                  <a:lnTo>
                    <a:pt x="26" y="130"/>
                  </a:lnTo>
                  <a:lnTo>
                    <a:pt x="26" y="130"/>
                  </a:lnTo>
                  <a:lnTo>
                    <a:pt x="26" y="130"/>
                  </a:lnTo>
                  <a:lnTo>
                    <a:pt x="24" y="134"/>
                  </a:lnTo>
                  <a:lnTo>
                    <a:pt x="24" y="138"/>
                  </a:lnTo>
                  <a:lnTo>
                    <a:pt x="26" y="142"/>
                  </a:lnTo>
                  <a:lnTo>
                    <a:pt x="26" y="142"/>
                  </a:lnTo>
                  <a:lnTo>
                    <a:pt x="28" y="145"/>
                  </a:lnTo>
                  <a:lnTo>
                    <a:pt x="34" y="147"/>
                  </a:lnTo>
                  <a:lnTo>
                    <a:pt x="34" y="147"/>
                  </a:lnTo>
                  <a:lnTo>
                    <a:pt x="34" y="151"/>
                  </a:lnTo>
                  <a:lnTo>
                    <a:pt x="34" y="151"/>
                  </a:lnTo>
                  <a:lnTo>
                    <a:pt x="38" y="155"/>
                  </a:lnTo>
                  <a:lnTo>
                    <a:pt x="38" y="155"/>
                  </a:lnTo>
                  <a:lnTo>
                    <a:pt x="38" y="161"/>
                  </a:lnTo>
                  <a:lnTo>
                    <a:pt x="38" y="161"/>
                  </a:lnTo>
                  <a:lnTo>
                    <a:pt x="40" y="163"/>
                  </a:lnTo>
                  <a:lnTo>
                    <a:pt x="42" y="167"/>
                  </a:lnTo>
                  <a:lnTo>
                    <a:pt x="42" y="167"/>
                  </a:lnTo>
                  <a:lnTo>
                    <a:pt x="42" y="177"/>
                  </a:lnTo>
                  <a:lnTo>
                    <a:pt x="44" y="183"/>
                  </a:lnTo>
                  <a:lnTo>
                    <a:pt x="48" y="189"/>
                  </a:lnTo>
                  <a:lnTo>
                    <a:pt x="48" y="189"/>
                  </a:lnTo>
                  <a:lnTo>
                    <a:pt x="52" y="193"/>
                  </a:lnTo>
                  <a:lnTo>
                    <a:pt x="58" y="195"/>
                  </a:lnTo>
                  <a:lnTo>
                    <a:pt x="62" y="195"/>
                  </a:lnTo>
                  <a:lnTo>
                    <a:pt x="62" y="195"/>
                  </a:lnTo>
                  <a:lnTo>
                    <a:pt x="64" y="195"/>
                  </a:lnTo>
                  <a:lnTo>
                    <a:pt x="78" y="193"/>
                  </a:lnTo>
                  <a:lnTo>
                    <a:pt x="78" y="193"/>
                  </a:lnTo>
                  <a:lnTo>
                    <a:pt x="82" y="195"/>
                  </a:lnTo>
                  <a:lnTo>
                    <a:pt x="86" y="197"/>
                  </a:lnTo>
                  <a:lnTo>
                    <a:pt x="90" y="199"/>
                  </a:lnTo>
                  <a:lnTo>
                    <a:pt x="92" y="203"/>
                  </a:lnTo>
                  <a:lnTo>
                    <a:pt x="92" y="203"/>
                  </a:lnTo>
                  <a:lnTo>
                    <a:pt x="94" y="231"/>
                  </a:lnTo>
                  <a:lnTo>
                    <a:pt x="94" y="231"/>
                  </a:lnTo>
                  <a:lnTo>
                    <a:pt x="94" y="235"/>
                  </a:lnTo>
                  <a:lnTo>
                    <a:pt x="100" y="237"/>
                  </a:lnTo>
                  <a:lnTo>
                    <a:pt x="100" y="237"/>
                  </a:lnTo>
                  <a:lnTo>
                    <a:pt x="104" y="235"/>
                  </a:lnTo>
                  <a:lnTo>
                    <a:pt x="106" y="231"/>
                  </a:lnTo>
                  <a:lnTo>
                    <a:pt x="106" y="231"/>
                  </a:lnTo>
                  <a:lnTo>
                    <a:pt x="106" y="215"/>
                  </a:lnTo>
                  <a:lnTo>
                    <a:pt x="104" y="201"/>
                  </a:lnTo>
                  <a:lnTo>
                    <a:pt x="104" y="201"/>
                  </a:lnTo>
                  <a:lnTo>
                    <a:pt x="100" y="193"/>
                  </a:lnTo>
                  <a:lnTo>
                    <a:pt x="94" y="185"/>
                  </a:lnTo>
                  <a:lnTo>
                    <a:pt x="86" y="181"/>
                  </a:lnTo>
                  <a:lnTo>
                    <a:pt x="76" y="181"/>
                  </a:lnTo>
                  <a:lnTo>
                    <a:pt x="62" y="183"/>
                  </a:lnTo>
                  <a:lnTo>
                    <a:pt x="62" y="183"/>
                  </a:lnTo>
                  <a:lnTo>
                    <a:pt x="58" y="181"/>
                  </a:lnTo>
                  <a:lnTo>
                    <a:pt x="56" y="181"/>
                  </a:lnTo>
                  <a:lnTo>
                    <a:pt x="56" y="181"/>
                  </a:lnTo>
                  <a:lnTo>
                    <a:pt x="54" y="175"/>
                  </a:lnTo>
                  <a:lnTo>
                    <a:pt x="56" y="165"/>
                  </a:lnTo>
                  <a:lnTo>
                    <a:pt x="56" y="165"/>
                  </a:lnTo>
                  <a:lnTo>
                    <a:pt x="54" y="159"/>
                  </a:lnTo>
                  <a:lnTo>
                    <a:pt x="50" y="157"/>
                  </a:lnTo>
                  <a:lnTo>
                    <a:pt x="50" y="157"/>
                  </a:lnTo>
                  <a:lnTo>
                    <a:pt x="50" y="151"/>
                  </a:lnTo>
                  <a:lnTo>
                    <a:pt x="50" y="151"/>
                  </a:lnTo>
                  <a:lnTo>
                    <a:pt x="48" y="147"/>
                  </a:lnTo>
                  <a:lnTo>
                    <a:pt x="48" y="147"/>
                  </a:lnTo>
                  <a:lnTo>
                    <a:pt x="48" y="144"/>
                  </a:lnTo>
                  <a:lnTo>
                    <a:pt x="48" y="144"/>
                  </a:lnTo>
                  <a:lnTo>
                    <a:pt x="48" y="140"/>
                  </a:lnTo>
                  <a:lnTo>
                    <a:pt x="44" y="138"/>
                  </a:lnTo>
                  <a:lnTo>
                    <a:pt x="44" y="138"/>
                  </a:lnTo>
                  <a:lnTo>
                    <a:pt x="38" y="136"/>
                  </a:lnTo>
                  <a:lnTo>
                    <a:pt x="38" y="136"/>
                  </a:lnTo>
                  <a:lnTo>
                    <a:pt x="38" y="136"/>
                  </a:lnTo>
                  <a:lnTo>
                    <a:pt x="48" y="120"/>
                  </a:lnTo>
                  <a:lnTo>
                    <a:pt x="48" y="120"/>
                  </a:lnTo>
                  <a:lnTo>
                    <a:pt x="52" y="110"/>
                  </a:lnTo>
                  <a:lnTo>
                    <a:pt x="54" y="102"/>
                  </a:lnTo>
                  <a:lnTo>
                    <a:pt x="54" y="92"/>
                  </a:lnTo>
                  <a:lnTo>
                    <a:pt x="54" y="92"/>
                  </a:lnTo>
                  <a:lnTo>
                    <a:pt x="54" y="88"/>
                  </a:lnTo>
                  <a:lnTo>
                    <a:pt x="54" y="88"/>
                  </a:lnTo>
                  <a:lnTo>
                    <a:pt x="52" y="78"/>
                  </a:lnTo>
                  <a:lnTo>
                    <a:pt x="54" y="68"/>
                  </a:lnTo>
                  <a:lnTo>
                    <a:pt x="54" y="68"/>
                  </a:lnTo>
                  <a:lnTo>
                    <a:pt x="74" y="78"/>
                  </a:lnTo>
                  <a:lnTo>
                    <a:pt x="98" y="86"/>
                  </a:lnTo>
                  <a:lnTo>
                    <a:pt x="98" y="86"/>
                  </a:lnTo>
                  <a:lnTo>
                    <a:pt x="100" y="86"/>
                  </a:lnTo>
                  <a:lnTo>
                    <a:pt x="100" y="86"/>
                  </a:lnTo>
                  <a:lnTo>
                    <a:pt x="104" y="84"/>
                  </a:lnTo>
                  <a:lnTo>
                    <a:pt x="106" y="82"/>
                  </a:lnTo>
                  <a:lnTo>
                    <a:pt x="106" y="82"/>
                  </a:lnTo>
                  <a:lnTo>
                    <a:pt x="106" y="76"/>
                  </a:lnTo>
                  <a:lnTo>
                    <a:pt x="102" y="74"/>
                  </a:lnTo>
                  <a:lnTo>
                    <a:pt x="102" y="74"/>
                  </a:lnTo>
                  <a:lnTo>
                    <a:pt x="78" y="64"/>
                  </a:lnTo>
                  <a:lnTo>
                    <a:pt x="56" y="56"/>
                  </a:lnTo>
                  <a:lnTo>
                    <a:pt x="56" y="56"/>
                  </a:lnTo>
                  <a:lnTo>
                    <a:pt x="62" y="44"/>
                  </a:lnTo>
                  <a:lnTo>
                    <a:pt x="72" y="32"/>
                  </a:lnTo>
                  <a:lnTo>
                    <a:pt x="72" y="32"/>
                  </a:lnTo>
                  <a:lnTo>
                    <a:pt x="78" y="26"/>
                  </a:lnTo>
                  <a:lnTo>
                    <a:pt x="86" y="22"/>
                  </a:lnTo>
                  <a:lnTo>
                    <a:pt x="104" y="16"/>
                  </a:lnTo>
                  <a:lnTo>
                    <a:pt x="120" y="12"/>
                  </a:lnTo>
                  <a:lnTo>
                    <a:pt x="134" y="14"/>
                  </a:lnTo>
                  <a:lnTo>
                    <a:pt x="146" y="16"/>
                  </a:lnTo>
                  <a:lnTo>
                    <a:pt x="158" y="18"/>
                  </a:lnTo>
                  <a:lnTo>
                    <a:pt x="168" y="22"/>
                  </a:lnTo>
                  <a:lnTo>
                    <a:pt x="168" y="22"/>
                  </a:lnTo>
                  <a:lnTo>
                    <a:pt x="180" y="30"/>
                  </a:lnTo>
                  <a:lnTo>
                    <a:pt x="188" y="38"/>
                  </a:lnTo>
                  <a:lnTo>
                    <a:pt x="196" y="46"/>
                  </a:lnTo>
                  <a:lnTo>
                    <a:pt x="202" y="56"/>
                  </a:lnTo>
                  <a:lnTo>
                    <a:pt x="202" y="56"/>
                  </a:lnTo>
                  <a:lnTo>
                    <a:pt x="180" y="64"/>
                  </a:lnTo>
                  <a:lnTo>
                    <a:pt x="180" y="64"/>
                  </a:lnTo>
                  <a:lnTo>
                    <a:pt x="178" y="68"/>
                  </a:lnTo>
                  <a:lnTo>
                    <a:pt x="178" y="72"/>
                  </a:lnTo>
                  <a:lnTo>
                    <a:pt x="178" y="72"/>
                  </a:lnTo>
                  <a:lnTo>
                    <a:pt x="180" y="76"/>
                  </a:lnTo>
                  <a:lnTo>
                    <a:pt x="184" y="76"/>
                  </a:lnTo>
                  <a:lnTo>
                    <a:pt x="184" y="76"/>
                  </a:lnTo>
                  <a:lnTo>
                    <a:pt x="186" y="76"/>
                  </a:lnTo>
                  <a:lnTo>
                    <a:pt x="186" y="76"/>
                  </a:lnTo>
                  <a:lnTo>
                    <a:pt x="206" y="68"/>
                  </a:lnTo>
                  <a:lnTo>
                    <a:pt x="206" y="68"/>
                  </a:lnTo>
                  <a:lnTo>
                    <a:pt x="208" y="82"/>
                  </a:lnTo>
                  <a:lnTo>
                    <a:pt x="208" y="98"/>
                  </a:lnTo>
                  <a:lnTo>
                    <a:pt x="208" y="98"/>
                  </a:lnTo>
                  <a:lnTo>
                    <a:pt x="186" y="94"/>
                  </a:lnTo>
                  <a:lnTo>
                    <a:pt x="160" y="90"/>
                  </a:lnTo>
                  <a:lnTo>
                    <a:pt x="160" y="90"/>
                  </a:lnTo>
                  <a:lnTo>
                    <a:pt x="156" y="90"/>
                  </a:lnTo>
                  <a:lnTo>
                    <a:pt x="152" y="94"/>
                  </a:lnTo>
                  <a:lnTo>
                    <a:pt x="152" y="94"/>
                  </a:lnTo>
                  <a:lnTo>
                    <a:pt x="154" y="100"/>
                  </a:lnTo>
                  <a:lnTo>
                    <a:pt x="158" y="102"/>
                  </a:lnTo>
                  <a:lnTo>
                    <a:pt x="158" y="102"/>
                  </a:lnTo>
                  <a:lnTo>
                    <a:pt x="180" y="106"/>
                  </a:lnTo>
                  <a:lnTo>
                    <a:pt x="206" y="110"/>
                  </a:lnTo>
                  <a:lnTo>
                    <a:pt x="206" y="110"/>
                  </a:lnTo>
                  <a:lnTo>
                    <a:pt x="204" y="114"/>
                  </a:lnTo>
                  <a:lnTo>
                    <a:pt x="204" y="114"/>
                  </a:lnTo>
                  <a:lnTo>
                    <a:pt x="200" y="124"/>
                  </a:lnTo>
                  <a:lnTo>
                    <a:pt x="192" y="136"/>
                  </a:lnTo>
                  <a:lnTo>
                    <a:pt x="192" y="136"/>
                  </a:lnTo>
                  <a:lnTo>
                    <a:pt x="184" y="149"/>
                  </a:lnTo>
                  <a:lnTo>
                    <a:pt x="180" y="161"/>
                  </a:lnTo>
                  <a:lnTo>
                    <a:pt x="178" y="175"/>
                  </a:lnTo>
                  <a:lnTo>
                    <a:pt x="178" y="231"/>
                  </a:lnTo>
                  <a:lnTo>
                    <a:pt x="178" y="231"/>
                  </a:lnTo>
                  <a:lnTo>
                    <a:pt x="180" y="235"/>
                  </a:lnTo>
                  <a:lnTo>
                    <a:pt x="186" y="237"/>
                  </a:lnTo>
                  <a:lnTo>
                    <a:pt x="186" y="237"/>
                  </a:lnTo>
                  <a:lnTo>
                    <a:pt x="190" y="235"/>
                  </a:lnTo>
                  <a:lnTo>
                    <a:pt x="192" y="231"/>
                  </a:lnTo>
                  <a:lnTo>
                    <a:pt x="192" y="175"/>
                  </a:lnTo>
                  <a:lnTo>
                    <a:pt x="192" y="175"/>
                  </a:lnTo>
                  <a:lnTo>
                    <a:pt x="192" y="165"/>
                  </a:lnTo>
                  <a:lnTo>
                    <a:pt x="196" y="153"/>
                  </a:lnTo>
                  <a:lnTo>
                    <a:pt x="204" y="142"/>
                  </a:lnTo>
                  <a:lnTo>
                    <a:pt x="204" y="142"/>
                  </a:lnTo>
                  <a:lnTo>
                    <a:pt x="210" y="130"/>
                  </a:lnTo>
                  <a:lnTo>
                    <a:pt x="216" y="118"/>
                  </a:lnTo>
                  <a:lnTo>
                    <a:pt x="216" y="118"/>
                  </a:lnTo>
                  <a:lnTo>
                    <a:pt x="218" y="110"/>
                  </a:lnTo>
                  <a:lnTo>
                    <a:pt x="218" y="110"/>
                  </a:lnTo>
                  <a:lnTo>
                    <a:pt x="220" y="110"/>
                  </a:lnTo>
                  <a:lnTo>
                    <a:pt x="220" y="110"/>
                  </a:lnTo>
                  <a:lnTo>
                    <a:pt x="232" y="110"/>
                  </a:lnTo>
                  <a:lnTo>
                    <a:pt x="244" y="108"/>
                  </a:lnTo>
                  <a:lnTo>
                    <a:pt x="252" y="102"/>
                  </a:lnTo>
                  <a:lnTo>
                    <a:pt x="254" y="100"/>
                  </a:lnTo>
                  <a:lnTo>
                    <a:pt x="256" y="96"/>
                  </a:lnTo>
                  <a:lnTo>
                    <a:pt x="256" y="96"/>
                  </a:lnTo>
                  <a:lnTo>
                    <a:pt x="258" y="92"/>
                  </a:lnTo>
                  <a:lnTo>
                    <a:pt x="256" y="88"/>
                  </a:lnTo>
                  <a:lnTo>
                    <a:pt x="250" y="78"/>
                  </a:lnTo>
                  <a:lnTo>
                    <a:pt x="240" y="68"/>
                  </a:lnTo>
                  <a:lnTo>
                    <a:pt x="224" y="58"/>
                  </a:lnTo>
                  <a:lnTo>
                    <a:pt x="224" y="58"/>
                  </a:lnTo>
                  <a:close/>
                  <a:moveTo>
                    <a:pt x="32" y="98"/>
                  </a:moveTo>
                  <a:lnTo>
                    <a:pt x="32" y="98"/>
                  </a:lnTo>
                  <a:lnTo>
                    <a:pt x="18" y="94"/>
                  </a:lnTo>
                  <a:lnTo>
                    <a:pt x="14" y="92"/>
                  </a:lnTo>
                  <a:lnTo>
                    <a:pt x="14" y="92"/>
                  </a:lnTo>
                  <a:lnTo>
                    <a:pt x="14" y="90"/>
                  </a:lnTo>
                  <a:lnTo>
                    <a:pt x="18" y="86"/>
                  </a:lnTo>
                  <a:lnTo>
                    <a:pt x="26" y="78"/>
                  </a:lnTo>
                  <a:lnTo>
                    <a:pt x="40" y="70"/>
                  </a:lnTo>
                  <a:lnTo>
                    <a:pt x="40" y="70"/>
                  </a:lnTo>
                  <a:lnTo>
                    <a:pt x="40" y="90"/>
                  </a:lnTo>
                  <a:lnTo>
                    <a:pt x="40" y="90"/>
                  </a:lnTo>
                  <a:lnTo>
                    <a:pt x="42" y="94"/>
                  </a:lnTo>
                  <a:lnTo>
                    <a:pt x="42" y="94"/>
                  </a:lnTo>
                  <a:lnTo>
                    <a:pt x="42" y="98"/>
                  </a:lnTo>
                  <a:lnTo>
                    <a:pt x="42" y="98"/>
                  </a:lnTo>
                  <a:lnTo>
                    <a:pt x="32" y="98"/>
                  </a:lnTo>
                  <a:lnTo>
                    <a:pt x="32" y="98"/>
                  </a:lnTo>
                  <a:close/>
                  <a:moveTo>
                    <a:pt x="188" y="22"/>
                  </a:moveTo>
                  <a:lnTo>
                    <a:pt x="188" y="22"/>
                  </a:lnTo>
                  <a:lnTo>
                    <a:pt x="214" y="20"/>
                  </a:lnTo>
                  <a:lnTo>
                    <a:pt x="232" y="20"/>
                  </a:lnTo>
                  <a:lnTo>
                    <a:pt x="240" y="22"/>
                  </a:lnTo>
                  <a:lnTo>
                    <a:pt x="244" y="24"/>
                  </a:lnTo>
                  <a:lnTo>
                    <a:pt x="244" y="24"/>
                  </a:lnTo>
                  <a:lnTo>
                    <a:pt x="244" y="28"/>
                  </a:lnTo>
                  <a:lnTo>
                    <a:pt x="238" y="32"/>
                  </a:lnTo>
                  <a:lnTo>
                    <a:pt x="228" y="40"/>
                  </a:lnTo>
                  <a:lnTo>
                    <a:pt x="212" y="50"/>
                  </a:lnTo>
                  <a:lnTo>
                    <a:pt x="212" y="50"/>
                  </a:lnTo>
                  <a:lnTo>
                    <a:pt x="204" y="36"/>
                  </a:lnTo>
                  <a:lnTo>
                    <a:pt x="188" y="22"/>
                  </a:lnTo>
                  <a:lnTo>
                    <a:pt x="188" y="22"/>
                  </a:lnTo>
                  <a:close/>
                  <a:moveTo>
                    <a:pt x="244" y="92"/>
                  </a:moveTo>
                  <a:lnTo>
                    <a:pt x="244" y="92"/>
                  </a:lnTo>
                  <a:lnTo>
                    <a:pt x="242" y="94"/>
                  </a:lnTo>
                  <a:lnTo>
                    <a:pt x="238" y="96"/>
                  </a:lnTo>
                  <a:lnTo>
                    <a:pt x="220" y="98"/>
                  </a:lnTo>
                  <a:lnTo>
                    <a:pt x="220" y="98"/>
                  </a:lnTo>
                  <a:lnTo>
                    <a:pt x="222" y="84"/>
                  </a:lnTo>
                  <a:lnTo>
                    <a:pt x="220" y="70"/>
                  </a:lnTo>
                  <a:lnTo>
                    <a:pt x="220" y="70"/>
                  </a:lnTo>
                  <a:lnTo>
                    <a:pt x="232" y="80"/>
                  </a:lnTo>
                  <a:lnTo>
                    <a:pt x="240" y="86"/>
                  </a:lnTo>
                  <a:lnTo>
                    <a:pt x="244" y="90"/>
                  </a:lnTo>
                  <a:lnTo>
                    <a:pt x="244" y="92"/>
                  </a:lnTo>
                  <a:lnTo>
                    <a:pt x="244"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69">
              <a:extLst>
                <a:ext uri="{FF2B5EF4-FFF2-40B4-BE49-F238E27FC236}">
                  <a16:creationId xmlns:a16="http://schemas.microsoft.com/office/drawing/2014/main" id="{07FE71D5-E175-4F0A-A5C2-4A1D0B2CD574}"/>
                </a:ext>
              </a:extLst>
            </p:cNvPr>
            <p:cNvSpPr>
              <a:spLocks/>
            </p:cNvSpPr>
            <p:nvPr userDrawn="1"/>
          </p:nvSpPr>
          <p:spPr bwMode="auto">
            <a:xfrm>
              <a:off x="1389063" y="1784350"/>
              <a:ext cx="38100" cy="38100"/>
            </a:xfrm>
            <a:custGeom>
              <a:avLst/>
              <a:gdLst>
                <a:gd name="T0" fmla="*/ 18 w 24"/>
                <a:gd name="T1" fmla="*/ 0 h 24"/>
                <a:gd name="T2" fmla="*/ 18 w 24"/>
                <a:gd name="T3" fmla="*/ 6 h 24"/>
                <a:gd name="T4" fmla="*/ 18 w 24"/>
                <a:gd name="T5" fmla="*/ 6 h 24"/>
                <a:gd name="T6" fmla="*/ 18 w 24"/>
                <a:gd name="T7" fmla="*/ 8 h 24"/>
                <a:gd name="T8" fmla="*/ 24 w 24"/>
                <a:gd name="T9" fmla="*/ 12 h 24"/>
                <a:gd name="T10" fmla="*/ 24 w 24"/>
                <a:gd name="T11" fmla="*/ 12 h 24"/>
                <a:gd name="T12" fmla="*/ 24 w 24"/>
                <a:gd name="T13" fmla="*/ 14 h 24"/>
                <a:gd name="T14" fmla="*/ 24 w 24"/>
                <a:gd name="T15" fmla="*/ 14 h 24"/>
                <a:gd name="T16" fmla="*/ 18 w 24"/>
                <a:gd name="T17" fmla="*/ 16 h 24"/>
                <a:gd name="T18" fmla="*/ 18 w 24"/>
                <a:gd name="T19" fmla="*/ 16 h 24"/>
                <a:gd name="T20" fmla="*/ 16 w 24"/>
                <a:gd name="T21" fmla="*/ 16 h 24"/>
                <a:gd name="T22" fmla="*/ 14 w 24"/>
                <a:gd name="T23" fmla="*/ 22 h 24"/>
                <a:gd name="T24" fmla="*/ 14 w 24"/>
                <a:gd name="T25" fmla="*/ 22 h 24"/>
                <a:gd name="T26" fmla="*/ 14 w 24"/>
                <a:gd name="T27" fmla="*/ 24 h 24"/>
                <a:gd name="T28" fmla="*/ 12 w 24"/>
                <a:gd name="T29" fmla="*/ 22 h 24"/>
                <a:gd name="T30" fmla="*/ 8 w 24"/>
                <a:gd name="T31" fmla="*/ 18 h 24"/>
                <a:gd name="T32" fmla="*/ 8 w 24"/>
                <a:gd name="T33" fmla="*/ 18 h 24"/>
                <a:gd name="T34" fmla="*/ 8 w 24"/>
                <a:gd name="T35" fmla="*/ 16 h 24"/>
                <a:gd name="T36" fmla="*/ 2 w 24"/>
                <a:gd name="T37" fmla="*/ 16 h 24"/>
                <a:gd name="T38" fmla="*/ 2 w 24"/>
                <a:gd name="T39" fmla="*/ 16 h 24"/>
                <a:gd name="T40" fmla="*/ 0 w 24"/>
                <a:gd name="T41" fmla="*/ 16 h 24"/>
                <a:gd name="T42" fmla="*/ 0 w 24"/>
                <a:gd name="T43" fmla="*/ 14 h 24"/>
                <a:gd name="T44" fmla="*/ 4 w 24"/>
                <a:gd name="T45" fmla="*/ 10 h 24"/>
                <a:gd name="T46" fmla="*/ 4 w 24"/>
                <a:gd name="T47" fmla="*/ 10 h 24"/>
                <a:gd name="T48" fmla="*/ 4 w 24"/>
                <a:gd name="T49" fmla="*/ 8 h 24"/>
                <a:gd name="T50" fmla="*/ 2 w 24"/>
                <a:gd name="T51" fmla="*/ 2 h 24"/>
                <a:gd name="T52" fmla="*/ 2 w 24"/>
                <a:gd name="T53" fmla="*/ 2 h 24"/>
                <a:gd name="T54" fmla="*/ 4 w 24"/>
                <a:gd name="T55" fmla="*/ 0 h 24"/>
                <a:gd name="T56" fmla="*/ 4 w 24"/>
                <a:gd name="T57" fmla="*/ 0 h 24"/>
                <a:gd name="T58" fmla="*/ 10 w 24"/>
                <a:gd name="T59" fmla="*/ 2 h 24"/>
                <a:gd name="T60" fmla="*/ 10 w 24"/>
                <a:gd name="T61" fmla="*/ 2 h 24"/>
                <a:gd name="T62" fmla="*/ 12 w 24"/>
                <a:gd name="T63" fmla="*/ 2 h 24"/>
                <a:gd name="T64" fmla="*/ 16 w 24"/>
                <a:gd name="T65" fmla="*/ 0 h 24"/>
                <a:gd name="T66" fmla="*/ 16 w 24"/>
                <a:gd name="T67" fmla="*/ 0 h 24"/>
                <a:gd name="T68" fmla="*/ 18 w 24"/>
                <a:gd name="T69" fmla="*/ 0 h 24"/>
                <a:gd name="T70" fmla="*/ 18 w 24"/>
                <a:gd name="T7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24">
                  <a:moveTo>
                    <a:pt x="18" y="0"/>
                  </a:moveTo>
                  <a:lnTo>
                    <a:pt x="18" y="6"/>
                  </a:lnTo>
                  <a:lnTo>
                    <a:pt x="18" y="6"/>
                  </a:lnTo>
                  <a:lnTo>
                    <a:pt x="18" y="8"/>
                  </a:lnTo>
                  <a:lnTo>
                    <a:pt x="24" y="12"/>
                  </a:lnTo>
                  <a:lnTo>
                    <a:pt x="24" y="12"/>
                  </a:lnTo>
                  <a:lnTo>
                    <a:pt x="24" y="14"/>
                  </a:lnTo>
                  <a:lnTo>
                    <a:pt x="24" y="14"/>
                  </a:lnTo>
                  <a:lnTo>
                    <a:pt x="18" y="16"/>
                  </a:lnTo>
                  <a:lnTo>
                    <a:pt x="18" y="16"/>
                  </a:lnTo>
                  <a:lnTo>
                    <a:pt x="16" y="16"/>
                  </a:lnTo>
                  <a:lnTo>
                    <a:pt x="14" y="22"/>
                  </a:lnTo>
                  <a:lnTo>
                    <a:pt x="14" y="22"/>
                  </a:lnTo>
                  <a:lnTo>
                    <a:pt x="14" y="24"/>
                  </a:lnTo>
                  <a:lnTo>
                    <a:pt x="12" y="22"/>
                  </a:lnTo>
                  <a:lnTo>
                    <a:pt x="8" y="18"/>
                  </a:lnTo>
                  <a:lnTo>
                    <a:pt x="8" y="18"/>
                  </a:lnTo>
                  <a:lnTo>
                    <a:pt x="8" y="16"/>
                  </a:lnTo>
                  <a:lnTo>
                    <a:pt x="2" y="16"/>
                  </a:lnTo>
                  <a:lnTo>
                    <a:pt x="2" y="16"/>
                  </a:lnTo>
                  <a:lnTo>
                    <a:pt x="0" y="16"/>
                  </a:lnTo>
                  <a:lnTo>
                    <a:pt x="0" y="14"/>
                  </a:lnTo>
                  <a:lnTo>
                    <a:pt x="4" y="10"/>
                  </a:lnTo>
                  <a:lnTo>
                    <a:pt x="4" y="10"/>
                  </a:lnTo>
                  <a:lnTo>
                    <a:pt x="4" y="8"/>
                  </a:lnTo>
                  <a:lnTo>
                    <a:pt x="2" y="2"/>
                  </a:lnTo>
                  <a:lnTo>
                    <a:pt x="2" y="2"/>
                  </a:lnTo>
                  <a:lnTo>
                    <a:pt x="4" y="0"/>
                  </a:lnTo>
                  <a:lnTo>
                    <a:pt x="4" y="0"/>
                  </a:lnTo>
                  <a:lnTo>
                    <a:pt x="10" y="2"/>
                  </a:lnTo>
                  <a:lnTo>
                    <a:pt x="10" y="2"/>
                  </a:lnTo>
                  <a:lnTo>
                    <a:pt x="12" y="2"/>
                  </a:lnTo>
                  <a:lnTo>
                    <a:pt x="16" y="0"/>
                  </a:lnTo>
                  <a:lnTo>
                    <a:pt x="16" y="0"/>
                  </a:lnTo>
                  <a:lnTo>
                    <a:pt x="18" y="0"/>
                  </a:lnTo>
                  <a:lnTo>
                    <a:pt x="18"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70">
              <a:extLst>
                <a:ext uri="{FF2B5EF4-FFF2-40B4-BE49-F238E27FC236}">
                  <a16:creationId xmlns:a16="http://schemas.microsoft.com/office/drawing/2014/main" id="{3F1D351F-0271-4281-B796-189360150DE5}"/>
                </a:ext>
              </a:extLst>
            </p:cNvPr>
            <p:cNvSpPr>
              <a:spLocks/>
            </p:cNvSpPr>
            <p:nvPr userDrawn="1"/>
          </p:nvSpPr>
          <p:spPr bwMode="auto">
            <a:xfrm>
              <a:off x="1389063" y="1784350"/>
              <a:ext cx="38100" cy="38100"/>
            </a:xfrm>
            <a:custGeom>
              <a:avLst/>
              <a:gdLst>
                <a:gd name="T0" fmla="*/ 18 w 24"/>
                <a:gd name="T1" fmla="*/ 0 h 24"/>
                <a:gd name="T2" fmla="*/ 18 w 24"/>
                <a:gd name="T3" fmla="*/ 6 h 24"/>
                <a:gd name="T4" fmla="*/ 18 w 24"/>
                <a:gd name="T5" fmla="*/ 6 h 24"/>
                <a:gd name="T6" fmla="*/ 18 w 24"/>
                <a:gd name="T7" fmla="*/ 8 h 24"/>
                <a:gd name="T8" fmla="*/ 24 w 24"/>
                <a:gd name="T9" fmla="*/ 12 h 24"/>
                <a:gd name="T10" fmla="*/ 24 w 24"/>
                <a:gd name="T11" fmla="*/ 12 h 24"/>
                <a:gd name="T12" fmla="*/ 24 w 24"/>
                <a:gd name="T13" fmla="*/ 14 h 24"/>
                <a:gd name="T14" fmla="*/ 24 w 24"/>
                <a:gd name="T15" fmla="*/ 14 h 24"/>
                <a:gd name="T16" fmla="*/ 18 w 24"/>
                <a:gd name="T17" fmla="*/ 16 h 24"/>
                <a:gd name="T18" fmla="*/ 18 w 24"/>
                <a:gd name="T19" fmla="*/ 16 h 24"/>
                <a:gd name="T20" fmla="*/ 16 w 24"/>
                <a:gd name="T21" fmla="*/ 16 h 24"/>
                <a:gd name="T22" fmla="*/ 14 w 24"/>
                <a:gd name="T23" fmla="*/ 22 h 24"/>
                <a:gd name="T24" fmla="*/ 14 w 24"/>
                <a:gd name="T25" fmla="*/ 22 h 24"/>
                <a:gd name="T26" fmla="*/ 14 w 24"/>
                <a:gd name="T27" fmla="*/ 24 h 24"/>
                <a:gd name="T28" fmla="*/ 12 w 24"/>
                <a:gd name="T29" fmla="*/ 22 h 24"/>
                <a:gd name="T30" fmla="*/ 8 w 24"/>
                <a:gd name="T31" fmla="*/ 18 h 24"/>
                <a:gd name="T32" fmla="*/ 8 w 24"/>
                <a:gd name="T33" fmla="*/ 18 h 24"/>
                <a:gd name="T34" fmla="*/ 8 w 24"/>
                <a:gd name="T35" fmla="*/ 16 h 24"/>
                <a:gd name="T36" fmla="*/ 2 w 24"/>
                <a:gd name="T37" fmla="*/ 16 h 24"/>
                <a:gd name="T38" fmla="*/ 2 w 24"/>
                <a:gd name="T39" fmla="*/ 16 h 24"/>
                <a:gd name="T40" fmla="*/ 0 w 24"/>
                <a:gd name="T41" fmla="*/ 16 h 24"/>
                <a:gd name="T42" fmla="*/ 0 w 24"/>
                <a:gd name="T43" fmla="*/ 14 h 24"/>
                <a:gd name="T44" fmla="*/ 4 w 24"/>
                <a:gd name="T45" fmla="*/ 10 h 24"/>
                <a:gd name="T46" fmla="*/ 4 w 24"/>
                <a:gd name="T47" fmla="*/ 10 h 24"/>
                <a:gd name="T48" fmla="*/ 4 w 24"/>
                <a:gd name="T49" fmla="*/ 8 h 24"/>
                <a:gd name="T50" fmla="*/ 2 w 24"/>
                <a:gd name="T51" fmla="*/ 2 h 24"/>
                <a:gd name="T52" fmla="*/ 2 w 24"/>
                <a:gd name="T53" fmla="*/ 2 h 24"/>
                <a:gd name="T54" fmla="*/ 4 w 24"/>
                <a:gd name="T55" fmla="*/ 0 h 24"/>
                <a:gd name="T56" fmla="*/ 4 w 24"/>
                <a:gd name="T57" fmla="*/ 0 h 24"/>
                <a:gd name="T58" fmla="*/ 10 w 24"/>
                <a:gd name="T59" fmla="*/ 2 h 24"/>
                <a:gd name="T60" fmla="*/ 10 w 24"/>
                <a:gd name="T61" fmla="*/ 2 h 24"/>
                <a:gd name="T62" fmla="*/ 12 w 24"/>
                <a:gd name="T63" fmla="*/ 2 h 24"/>
                <a:gd name="T64" fmla="*/ 16 w 24"/>
                <a:gd name="T65" fmla="*/ 0 h 24"/>
                <a:gd name="T66" fmla="*/ 16 w 24"/>
                <a:gd name="T67" fmla="*/ 0 h 24"/>
                <a:gd name="T68" fmla="*/ 18 w 24"/>
                <a:gd name="T69" fmla="*/ 0 h 24"/>
                <a:gd name="T70" fmla="*/ 18 w 24"/>
                <a:gd name="T7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24">
                  <a:moveTo>
                    <a:pt x="18" y="0"/>
                  </a:moveTo>
                  <a:lnTo>
                    <a:pt x="18" y="6"/>
                  </a:lnTo>
                  <a:lnTo>
                    <a:pt x="18" y="6"/>
                  </a:lnTo>
                  <a:lnTo>
                    <a:pt x="18" y="8"/>
                  </a:lnTo>
                  <a:lnTo>
                    <a:pt x="24" y="12"/>
                  </a:lnTo>
                  <a:lnTo>
                    <a:pt x="24" y="12"/>
                  </a:lnTo>
                  <a:lnTo>
                    <a:pt x="24" y="14"/>
                  </a:lnTo>
                  <a:lnTo>
                    <a:pt x="24" y="14"/>
                  </a:lnTo>
                  <a:lnTo>
                    <a:pt x="18" y="16"/>
                  </a:lnTo>
                  <a:lnTo>
                    <a:pt x="18" y="16"/>
                  </a:lnTo>
                  <a:lnTo>
                    <a:pt x="16" y="16"/>
                  </a:lnTo>
                  <a:lnTo>
                    <a:pt x="14" y="22"/>
                  </a:lnTo>
                  <a:lnTo>
                    <a:pt x="14" y="22"/>
                  </a:lnTo>
                  <a:lnTo>
                    <a:pt x="14" y="24"/>
                  </a:lnTo>
                  <a:lnTo>
                    <a:pt x="12" y="22"/>
                  </a:lnTo>
                  <a:lnTo>
                    <a:pt x="8" y="18"/>
                  </a:lnTo>
                  <a:lnTo>
                    <a:pt x="8" y="18"/>
                  </a:lnTo>
                  <a:lnTo>
                    <a:pt x="8" y="16"/>
                  </a:lnTo>
                  <a:lnTo>
                    <a:pt x="2" y="16"/>
                  </a:lnTo>
                  <a:lnTo>
                    <a:pt x="2" y="16"/>
                  </a:lnTo>
                  <a:lnTo>
                    <a:pt x="0" y="16"/>
                  </a:lnTo>
                  <a:lnTo>
                    <a:pt x="0" y="14"/>
                  </a:lnTo>
                  <a:lnTo>
                    <a:pt x="4" y="10"/>
                  </a:lnTo>
                  <a:lnTo>
                    <a:pt x="4" y="10"/>
                  </a:lnTo>
                  <a:lnTo>
                    <a:pt x="4" y="8"/>
                  </a:lnTo>
                  <a:lnTo>
                    <a:pt x="2" y="2"/>
                  </a:lnTo>
                  <a:lnTo>
                    <a:pt x="2" y="2"/>
                  </a:lnTo>
                  <a:lnTo>
                    <a:pt x="4" y="0"/>
                  </a:lnTo>
                  <a:lnTo>
                    <a:pt x="4" y="0"/>
                  </a:lnTo>
                  <a:lnTo>
                    <a:pt x="10" y="2"/>
                  </a:lnTo>
                  <a:lnTo>
                    <a:pt x="10" y="2"/>
                  </a:lnTo>
                  <a:lnTo>
                    <a:pt x="12" y="2"/>
                  </a:lnTo>
                  <a:lnTo>
                    <a:pt x="16" y="0"/>
                  </a:lnTo>
                  <a:lnTo>
                    <a:pt x="16" y="0"/>
                  </a:lnTo>
                  <a:lnTo>
                    <a:pt x="18" y="0"/>
                  </a:lnTo>
                  <a:lnTo>
                    <a:pt x="1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71">
              <a:extLst>
                <a:ext uri="{FF2B5EF4-FFF2-40B4-BE49-F238E27FC236}">
                  <a16:creationId xmlns:a16="http://schemas.microsoft.com/office/drawing/2014/main" id="{3F080D6C-6955-47D8-8E4B-AFD9124D4098}"/>
                </a:ext>
              </a:extLst>
            </p:cNvPr>
            <p:cNvSpPr>
              <a:spLocks/>
            </p:cNvSpPr>
            <p:nvPr userDrawn="1"/>
          </p:nvSpPr>
          <p:spPr bwMode="auto">
            <a:xfrm>
              <a:off x="1604963" y="1835150"/>
              <a:ext cx="38100" cy="38100"/>
            </a:xfrm>
            <a:custGeom>
              <a:avLst/>
              <a:gdLst>
                <a:gd name="T0" fmla="*/ 10 w 24"/>
                <a:gd name="T1" fmla="*/ 0 h 24"/>
                <a:gd name="T2" fmla="*/ 14 w 24"/>
                <a:gd name="T3" fmla="*/ 4 h 24"/>
                <a:gd name="T4" fmla="*/ 14 w 24"/>
                <a:gd name="T5" fmla="*/ 4 h 24"/>
                <a:gd name="T6" fmla="*/ 16 w 24"/>
                <a:gd name="T7" fmla="*/ 4 h 24"/>
                <a:gd name="T8" fmla="*/ 22 w 24"/>
                <a:gd name="T9" fmla="*/ 4 h 24"/>
                <a:gd name="T10" fmla="*/ 22 w 24"/>
                <a:gd name="T11" fmla="*/ 4 h 24"/>
                <a:gd name="T12" fmla="*/ 24 w 24"/>
                <a:gd name="T13" fmla="*/ 4 h 24"/>
                <a:gd name="T14" fmla="*/ 24 w 24"/>
                <a:gd name="T15" fmla="*/ 4 h 24"/>
                <a:gd name="T16" fmla="*/ 20 w 24"/>
                <a:gd name="T17" fmla="*/ 10 h 24"/>
                <a:gd name="T18" fmla="*/ 20 w 24"/>
                <a:gd name="T19" fmla="*/ 10 h 24"/>
                <a:gd name="T20" fmla="*/ 20 w 24"/>
                <a:gd name="T21" fmla="*/ 12 h 24"/>
                <a:gd name="T22" fmla="*/ 24 w 24"/>
                <a:gd name="T23" fmla="*/ 18 h 24"/>
                <a:gd name="T24" fmla="*/ 24 w 24"/>
                <a:gd name="T25" fmla="*/ 18 h 24"/>
                <a:gd name="T26" fmla="*/ 24 w 24"/>
                <a:gd name="T27" fmla="*/ 18 h 24"/>
                <a:gd name="T28" fmla="*/ 22 w 24"/>
                <a:gd name="T29" fmla="*/ 20 h 24"/>
                <a:gd name="T30" fmla="*/ 16 w 24"/>
                <a:gd name="T31" fmla="*/ 18 h 24"/>
                <a:gd name="T32" fmla="*/ 16 w 24"/>
                <a:gd name="T33" fmla="*/ 18 h 24"/>
                <a:gd name="T34" fmla="*/ 14 w 24"/>
                <a:gd name="T35" fmla="*/ 18 h 24"/>
                <a:gd name="T36" fmla="*/ 10 w 24"/>
                <a:gd name="T37" fmla="*/ 24 h 24"/>
                <a:gd name="T38" fmla="*/ 10 w 24"/>
                <a:gd name="T39" fmla="*/ 24 h 24"/>
                <a:gd name="T40" fmla="*/ 10 w 24"/>
                <a:gd name="T41" fmla="*/ 24 h 24"/>
                <a:gd name="T42" fmla="*/ 8 w 24"/>
                <a:gd name="T43" fmla="*/ 22 h 24"/>
                <a:gd name="T44" fmla="*/ 8 w 24"/>
                <a:gd name="T45" fmla="*/ 16 h 24"/>
                <a:gd name="T46" fmla="*/ 8 w 24"/>
                <a:gd name="T47" fmla="*/ 16 h 24"/>
                <a:gd name="T48" fmla="*/ 6 w 24"/>
                <a:gd name="T49" fmla="*/ 16 h 24"/>
                <a:gd name="T50" fmla="*/ 0 w 24"/>
                <a:gd name="T51" fmla="*/ 12 h 24"/>
                <a:gd name="T52" fmla="*/ 0 w 24"/>
                <a:gd name="T53" fmla="*/ 12 h 24"/>
                <a:gd name="T54" fmla="*/ 0 w 24"/>
                <a:gd name="T55" fmla="*/ 12 h 24"/>
                <a:gd name="T56" fmla="*/ 0 w 24"/>
                <a:gd name="T57" fmla="*/ 10 h 24"/>
                <a:gd name="T58" fmla="*/ 6 w 24"/>
                <a:gd name="T59" fmla="*/ 8 h 24"/>
                <a:gd name="T60" fmla="*/ 6 w 24"/>
                <a:gd name="T61" fmla="*/ 8 h 24"/>
                <a:gd name="T62" fmla="*/ 8 w 24"/>
                <a:gd name="T63" fmla="*/ 6 h 24"/>
                <a:gd name="T64" fmla="*/ 8 w 24"/>
                <a:gd name="T65" fmla="*/ 0 h 24"/>
                <a:gd name="T66" fmla="*/ 8 w 24"/>
                <a:gd name="T67" fmla="*/ 0 h 24"/>
                <a:gd name="T68" fmla="*/ 8 w 24"/>
                <a:gd name="T69" fmla="*/ 0 h 24"/>
                <a:gd name="T70" fmla="*/ 10 w 24"/>
                <a:gd name="T7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24">
                  <a:moveTo>
                    <a:pt x="10" y="0"/>
                  </a:moveTo>
                  <a:lnTo>
                    <a:pt x="14" y="4"/>
                  </a:lnTo>
                  <a:lnTo>
                    <a:pt x="14" y="4"/>
                  </a:lnTo>
                  <a:lnTo>
                    <a:pt x="16" y="4"/>
                  </a:lnTo>
                  <a:lnTo>
                    <a:pt x="22" y="4"/>
                  </a:lnTo>
                  <a:lnTo>
                    <a:pt x="22" y="4"/>
                  </a:lnTo>
                  <a:lnTo>
                    <a:pt x="24" y="4"/>
                  </a:lnTo>
                  <a:lnTo>
                    <a:pt x="24" y="4"/>
                  </a:lnTo>
                  <a:lnTo>
                    <a:pt x="20" y="10"/>
                  </a:lnTo>
                  <a:lnTo>
                    <a:pt x="20" y="10"/>
                  </a:lnTo>
                  <a:lnTo>
                    <a:pt x="20" y="12"/>
                  </a:lnTo>
                  <a:lnTo>
                    <a:pt x="24" y="18"/>
                  </a:lnTo>
                  <a:lnTo>
                    <a:pt x="24" y="18"/>
                  </a:lnTo>
                  <a:lnTo>
                    <a:pt x="24" y="18"/>
                  </a:lnTo>
                  <a:lnTo>
                    <a:pt x="22" y="20"/>
                  </a:lnTo>
                  <a:lnTo>
                    <a:pt x="16" y="18"/>
                  </a:lnTo>
                  <a:lnTo>
                    <a:pt x="16" y="18"/>
                  </a:lnTo>
                  <a:lnTo>
                    <a:pt x="14" y="18"/>
                  </a:lnTo>
                  <a:lnTo>
                    <a:pt x="10" y="24"/>
                  </a:lnTo>
                  <a:lnTo>
                    <a:pt x="10" y="24"/>
                  </a:lnTo>
                  <a:lnTo>
                    <a:pt x="10" y="24"/>
                  </a:lnTo>
                  <a:lnTo>
                    <a:pt x="8" y="22"/>
                  </a:lnTo>
                  <a:lnTo>
                    <a:pt x="8" y="16"/>
                  </a:lnTo>
                  <a:lnTo>
                    <a:pt x="8" y="16"/>
                  </a:lnTo>
                  <a:lnTo>
                    <a:pt x="6" y="16"/>
                  </a:lnTo>
                  <a:lnTo>
                    <a:pt x="0" y="12"/>
                  </a:lnTo>
                  <a:lnTo>
                    <a:pt x="0" y="12"/>
                  </a:lnTo>
                  <a:lnTo>
                    <a:pt x="0" y="12"/>
                  </a:lnTo>
                  <a:lnTo>
                    <a:pt x="0" y="10"/>
                  </a:lnTo>
                  <a:lnTo>
                    <a:pt x="6" y="8"/>
                  </a:lnTo>
                  <a:lnTo>
                    <a:pt x="6" y="8"/>
                  </a:lnTo>
                  <a:lnTo>
                    <a:pt x="8" y="6"/>
                  </a:lnTo>
                  <a:lnTo>
                    <a:pt x="8" y="0"/>
                  </a:lnTo>
                  <a:lnTo>
                    <a:pt x="8" y="0"/>
                  </a:lnTo>
                  <a:lnTo>
                    <a:pt x="8" y="0"/>
                  </a:lnTo>
                  <a:lnTo>
                    <a:pt x="1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2">
              <a:extLst>
                <a:ext uri="{FF2B5EF4-FFF2-40B4-BE49-F238E27FC236}">
                  <a16:creationId xmlns:a16="http://schemas.microsoft.com/office/drawing/2014/main" id="{01AD75A7-F558-458C-A0D2-EE90809A1A52}"/>
                </a:ext>
              </a:extLst>
            </p:cNvPr>
            <p:cNvSpPr>
              <a:spLocks/>
            </p:cNvSpPr>
            <p:nvPr userDrawn="1"/>
          </p:nvSpPr>
          <p:spPr bwMode="auto">
            <a:xfrm>
              <a:off x="1604963" y="1835150"/>
              <a:ext cx="38100" cy="38100"/>
            </a:xfrm>
            <a:custGeom>
              <a:avLst/>
              <a:gdLst>
                <a:gd name="T0" fmla="*/ 10 w 24"/>
                <a:gd name="T1" fmla="*/ 0 h 24"/>
                <a:gd name="T2" fmla="*/ 14 w 24"/>
                <a:gd name="T3" fmla="*/ 4 h 24"/>
                <a:gd name="T4" fmla="*/ 14 w 24"/>
                <a:gd name="T5" fmla="*/ 4 h 24"/>
                <a:gd name="T6" fmla="*/ 16 w 24"/>
                <a:gd name="T7" fmla="*/ 4 h 24"/>
                <a:gd name="T8" fmla="*/ 22 w 24"/>
                <a:gd name="T9" fmla="*/ 4 h 24"/>
                <a:gd name="T10" fmla="*/ 22 w 24"/>
                <a:gd name="T11" fmla="*/ 4 h 24"/>
                <a:gd name="T12" fmla="*/ 24 w 24"/>
                <a:gd name="T13" fmla="*/ 4 h 24"/>
                <a:gd name="T14" fmla="*/ 24 w 24"/>
                <a:gd name="T15" fmla="*/ 4 h 24"/>
                <a:gd name="T16" fmla="*/ 20 w 24"/>
                <a:gd name="T17" fmla="*/ 10 h 24"/>
                <a:gd name="T18" fmla="*/ 20 w 24"/>
                <a:gd name="T19" fmla="*/ 10 h 24"/>
                <a:gd name="T20" fmla="*/ 20 w 24"/>
                <a:gd name="T21" fmla="*/ 12 h 24"/>
                <a:gd name="T22" fmla="*/ 24 w 24"/>
                <a:gd name="T23" fmla="*/ 18 h 24"/>
                <a:gd name="T24" fmla="*/ 24 w 24"/>
                <a:gd name="T25" fmla="*/ 18 h 24"/>
                <a:gd name="T26" fmla="*/ 24 w 24"/>
                <a:gd name="T27" fmla="*/ 18 h 24"/>
                <a:gd name="T28" fmla="*/ 22 w 24"/>
                <a:gd name="T29" fmla="*/ 20 h 24"/>
                <a:gd name="T30" fmla="*/ 16 w 24"/>
                <a:gd name="T31" fmla="*/ 18 h 24"/>
                <a:gd name="T32" fmla="*/ 16 w 24"/>
                <a:gd name="T33" fmla="*/ 18 h 24"/>
                <a:gd name="T34" fmla="*/ 14 w 24"/>
                <a:gd name="T35" fmla="*/ 18 h 24"/>
                <a:gd name="T36" fmla="*/ 10 w 24"/>
                <a:gd name="T37" fmla="*/ 24 h 24"/>
                <a:gd name="T38" fmla="*/ 10 w 24"/>
                <a:gd name="T39" fmla="*/ 24 h 24"/>
                <a:gd name="T40" fmla="*/ 10 w 24"/>
                <a:gd name="T41" fmla="*/ 24 h 24"/>
                <a:gd name="T42" fmla="*/ 8 w 24"/>
                <a:gd name="T43" fmla="*/ 22 h 24"/>
                <a:gd name="T44" fmla="*/ 8 w 24"/>
                <a:gd name="T45" fmla="*/ 16 h 24"/>
                <a:gd name="T46" fmla="*/ 8 w 24"/>
                <a:gd name="T47" fmla="*/ 16 h 24"/>
                <a:gd name="T48" fmla="*/ 6 w 24"/>
                <a:gd name="T49" fmla="*/ 16 h 24"/>
                <a:gd name="T50" fmla="*/ 0 w 24"/>
                <a:gd name="T51" fmla="*/ 12 h 24"/>
                <a:gd name="T52" fmla="*/ 0 w 24"/>
                <a:gd name="T53" fmla="*/ 12 h 24"/>
                <a:gd name="T54" fmla="*/ 0 w 24"/>
                <a:gd name="T55" fmla="*/ 12 h 24"/>
                <a:gd name="T56" fmla="*/ 0 w 24"/>
                <a:gd name="T57" fmla="*/ 10 h 24"/>
                <a:gd name="T58" fmla="*/ 6 w 24"/>
                <a:gd name="T59" fmla="*/ 8 h 24"/>
                <a:gd name="T60" fmla="*/ 6 w 24"/>
                <a:gd name="T61" fmla="*/ 8 h 24"/>
                <a:gd name="T62" fmla="*/ 8 w 24"/>
                <a:gd name="T63" fmla="*/ 6 h 24"/>
                <a:gd name="T64" fmla="*/ 8 w 24"/>
                <a:gd name="T65" fmla="*/ 0 h 24"/>
                <a:gd name="T66" fmla="*/ 8 w 24"/>
                <a:gd name="T67" fmla="*/ 0 h 24"/>
                <a:gd name="T68" fmla="*/ 8 w 24"/>
                <a:gd name="T69" fmla="*/ 0 h 24"/>
                <a:gd name="T70" fmla="*/ 10 w 24"/>
                <a:gd name="T7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24">
                  <a:moveTo>
                    <a:pt x="10" y="0"/>
                  </a:moveTo>
                  <a:lnTo>
                    <a:pt x="14" y="4"/>
                  </a:lnTo>
                  <a:lnTo>
                    <a:pt x="14" y="4"/>
                  </a:lnTo>
                  <a:lnTo>
                    <a:pt x="16" y="4"/>
                  </a:lnTo>
                  <a:lnTo>
                    <a:pt x="22" y="4"/>
                  </a:lnTo>
                  <a:lnTo>
                    <a:pt x="22" y="4"/>
                  </a:lnTo>
                  <a:lnTo>
                    <a:pt x="24" y="4"/>
                  </a:lnTo>
                  <a:lnTo>
                    <a:pt x="24" y="4"/>
                  </a:lnTo>
                  <a:lnTo>
                    <a:pt x="20" y="10"/>
                  </a:lnTo>
                  <a:lnTo>
                    <a:pt x="20" y="10"/>
                  </a:lnTo>
                  <a:lnTo>
                    <a:pt x="20" y="12"/>
                  </a:lnTo>
                  <a:lnTo>
                    <a:pt x="24" y="18"/>
                  </a:lnTo>
                  <a:lnTo>
                    <a:pt x="24" y="18"/>
                  </a:lnTo>
                  <a:lnTo>
                    <a:pt x="24" y="18"/>
                  </a:lnTo>
                  <a:lnTo>
                    <a:pt x="22" y="20"/>
                  </a:lnTo>
                  <a:lnTo>
                    <a:pt x="16" y="18"/>
                  </a:lnTo>
                  <a:lnTo>
                    <a:pt x="16" y="18"/>
                  </a:lnTo>
                  <a:lnTo>
                    <a:pt x="14" y="18"/>
                  </a:lnTo>
                  <a:lnTo>
                    <a:pt x="10" y="24"/>
                  </a:lnTo>
                  <a:lnTo>
                    <a:pt x="10" y="24"/>
                  </a:lnTo>
                  <a:lnTo>
                    <a:pt x="10" y="24"/>
                  </a:lnTo>
                  <a:lnTo>
                    <a:pt x="8" y="22"/>
                  </a:lnTo>
                  <a:lnTo>
                    <a:pt x="8" y="16"/>
                  </a:lnTo>
                  <a:lnTo>
                    <a:pt x="8" y="16"/>
                  </a:lnTo>
                  <a:lnTo>
                    <a:pt x="6" y="16"/>
                  </a:lnTo>
                  <a:lnTo>
                    <a:pt x="0" y="12"/>
                  </a:lnTo>
                  <a:lnTo>
                    <a:pt x="0" y="12"/>
                  </a:lnTo>
                  <a:lnTo>
                    <a:pt x="0" y="12"/>
                  </a:lnTo>
                  <a:lnTo>
                    <a:pt x="0" y="10"/>
                  </a:lnTo>
                  <a:lnTo>
                    <a:pt x="6" y="8"/>
                  </a:lnTo>
                  <a:lnTo>
                    <a:pt x="6" y="8"/>
                  </a:lnTo>
                  <a:lnTo>
                    <a:pt x="8" y="6"/>
                  </a:lnTo>
                  <a:lnTo>
                    <a:pt x="8" y="0"/>
                  </a:lnTo>
                  <a:lnTo>
                    <a:pt x="8" y="0"/>
                  </a:lnTo>
                  <a:lnTo>
                    <a:pt x="8" y="0"/>
                  </a:lnTo>
                  <a:lnTo>
                    <a:pt x="1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84" name="Group 83">
            <a:extLst>
              <a:ext uri="{FF2B5EF4-FFF2-40B4-BE49-F238E27FC236}">
                <a16:creationId xmlns:a16="http://schemas.microsoft.com/office/drawing/2014/main" id="{0C6C264F-2B14-4EC8-800E-62A64D4B3CF0}"/>
              </a:ext>
            </a:extLst>
          </p:cNvPr>
          <p:cNvGrpSpPr/>
          <p:nvPr userDrawn="1"/>
        </p:nvGrpSpPr>
        <p:grpSpPr>
          <a:xfrm>
            <a:off x="1373188" y="2309813"/>
            <a:ext cx="396875" cy="415925"/>
            <a:chOff x="1373188" y="2309813"/>
            <a:chExt cx="396875" cy="415925"/>
          </a:xfrm>
        </p:grpSpPr>
        <p:sp>
          <p:nvSpPr>
            <p:cNvPr id="85" name="Freeform 73">
              <a:extLst>
                <a:ext uri="{FF2B5EF4-FFF2-40B4-BE49-F238E27FC236}">
                  <a16:creationId xmlns:a16="http://schemas.microsoft.com/office/drawing/2014/main" id="{F238DF93-48F0-4D58-BDF4-F344CD7AC8F3}"/>
                </a:ext>
              </a:extLst>
            </p:cNvPr>
            <p:cNvSpPr>
              <a:spLocks/>
            </p:cNvSpPr>
            <p:nvPr userDrawn="1"/>
          </p:nvSpPr>
          <p:spPr bwMode="auto">
            <a:xfrm>
              <a:off x="1668463" y="2506663"/>
              <a:ext cx="101600" cy="50800"/>
            </a:xfrm>
            <a:custGeom>
              <a:avLst/>
              <a:gdLst>
                <a:gd name="T0" fmla="*/ 4 w 64"/>
                <a:gd name="T1" fmla="*/ 32 h 32"/>
                <a:gd name="T2" fmla="*/ 4 w 64"/>
                <a:gd name="T3" fmla="*/ 32 h 32"/>
                <a:gd name="T4" fmla="*/ 2 w 64"/>
                <a:gd name="T5" fmla="*/ 32 h 32"/>
                <a:gd name="T6" fmla="*/ 0 w 64"/>
                <a:gd name="T7" fmla="*/ 28 h 32"/>
                <a:gd name="T8" fmla="*/ 0 w 64"/>
                <a:gd name="T9" fmla="*/ 28 h 32"/>
                <a:gd name="T10" fmla="*/ 0 w 64"/>
                <a:gd name="T11" fmla="*/ 24 h 32"/>
                <a:gd name="T12" fmla="*/ 4 w 64"/>
                <a:gd name="T13" fmla="*/ 22 h 32"/>
                <a:gd name="T14" fmla="*/ 24 w 64"/>
                <a:gd name="T15" fmla="*/ 18 h 32"/>
                <a:gd name="T16" fmla="*/ 18 w 64"/>
                <a:gd name="T17" fmla="*/ 14 h 32"/>
                <a:gd name="T18" fmla="*/ 18 w 64"/>
                <a:gd name="T19" fmla="*/ 14 h 32"/>
                <a:gd name="T20" fmla="*/ 16 w 64"/>
                <a:gd name="T21" fmla="*/ 12 h 32"/>
                <a:gd name="T22" fmla="*/ 16 w 64"/>
                <a:gd name="T23" fmla="*/ 8 h 32"/>
                <a:gd name="T24" fmla="*/ 16 w 64"/>
                <a:gd name="T25" fmla="*/ 8 h 32"/>
                <a:gd name="T26" fmla="*/ 18 w 64"/>
                <a:gd name="T27" fmla="*/ 4 h 32"/>
                <a:gd name="T28" fmla="*/ 20 w 64"/>
                <a:gd name="T29" fmla="*/ 4 h 32"/>
                <a:gd name="T30" fmla="*/ 58 w 64"/>
                <a:gd name="T31" fmla="*/ 0 h 32"/>
                <a:gd name="T32" fmla="*/ 58 w 64"/>
                <a:gd name="T33" fmla="*/ 0 h 32"/>
                <a:gd name="T34" fmla="*/ 62 w 64"/>
                <a:gd name="T35" fmla="*/ 0 h 32"/>
                <a:gd name="T36" fmla="*/ 64 w 64"/>
                <a:gd name="T37" fmla="*/ 4 h 32"/>
                <a:gd name="T38" fmla="*/ 64 w 64"/>
                <a:gd name="T39" fmla="*/ 4 h 32"/>
                <a:gd name="T40" fmla="*/ 62 w 64"/>
                <a:gd name="T41" fmla="*/ 8 h 32"/>
                <a:gd name="T42" fmla="*/ 58 w 64"/>
                <a:gd name="T43" fmla="*/ 10 h 32"/>
                <a:gd name="T44" fmla="*/ 36 w 64"/>
                <a:gd name="T45" fmla="*/ 14 h 32"/>
                <a:gd name="T46" fmla="*/ 42 w 64"/>
                <a:gd name="T47" fmla="*/ 18 h 32"/>
                <a:gd name="T48" fmla="*/ 42 w 64"/>
                <a:gd name="T49" fmla="*/ 18 h 32"/>
                <a:gd name="T50" fmla="*/ 44 w 64"/>
                <a:gd name="T51" fmla="*/ 22 h 32"/>
                <a:gd name="T52" fmla="*/ 46 w 64"/>
                <a:gd name="T53" fmla="*/ 24 h 32"/>
                <a:gd name="T54" fmla="*/ 46 w 64"/>
                <a:gd name="T55" fmla="*/ 24 h 32"/>
                <a:gd name="T56" fmla="*/ 44 w 64"/>
                <a:gd name="T57" fmla="*/ 28 h 32"/>
                <a:gd name="T58" fmla="*/ 40 w 64"/>
                <a:gd name="T59" fmla="*/ 28 h 32"/>
                <a:gd name="T60" fmla="*/ 6 w 64"/>
                <a:gd name="T61" fmla="*/ 32 h 32"/>
                <a:gd name="T62" fmla="*/ 6 w 64"/>
                <a:gd name="T63" fmla="*/ 32 h 32"/>
                <a:gd name="T64" fmla="*/ 4 w 64"/>
                <a:gd name="T65"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 h="32">
                  <a:moveTo>
                    <a:pt x="4" y="32"/>
                  </a:moveTo>
                  <a:lnTo>
                    <a:pt x="4" y="32"/>
                  </a:lnTo>
                  <a:lnTo>
                    <a:pt x="2" y="32"/>
                  </a:lnTo>
                  <a:lnTo>
                    <a:pt x="0" y="28"/>
                  </a:lnTo>
                  <a:lnTo>
                    <a:pt x="0" y="28"/>
                  </a:lnTo>
                  <a:lnTo>
                    <a:pt x="0" y="24"/>
                  </a:lnTo>
                  <a:lnTo>
                    <a:pt x="4" y="22"/>
                  </a:lnTo>
                  <a:lnTo>
                    <a:pt x="24" y="18"/>
                  </a:lnTo>
                  <a:lnTo>
                    <a:pt x="18" y="14"/>
                  </a:lnTo>
                  <a:lnTo>
                    <a:pt x="18" y="14"/>
                  </a:lnTo>
                  <a:lnTo>
                    <a:pt x="16" y="12"/>
                  </a:lnTo>
                  <a:lnTo>
                    <a:pt x="16" y="8"/>
                  </a:lnTo>
                  <a:lnTo>
                    <a:pt x="16" y="8"/>
                  </a:lnTo>
                  <a:lnTo>
                    <a:pt x="18" y="4"/>
                  </a:lnTo>
                  <a:lnTo>
                    <a:pt x="20" y="4"/>
                  </a:lnTo>
                  <a:lnTo>
                    <a:pt x="58" y="0"/>
                  </a:lnTo>
                  <a:lnTo>
                    <a:pt x="58" y="0"/>
                  </a:lnTo>
                  <a:lnTo>
                    <a:pt x="62" y="0"/>
                  </a:lnTo>
                  <a:lnTo>
                    <a:pt x="64" y="4"/>
                  </a:lnTo>
                  <a:lnTo>
                    <a:pt x="64" y="4"/>
                  </a:lnTo>
                  <a:lnTo>
                    <a:pt x="62" y="8"/>
                  </a:lnTo>
                  <a:lnTo>
                    <a:pt x="58" y="10"/>
                  </a:lnTo>
                  <a:lnTo>
                    <a:pt x="36" y="14"/>
                  </a:lnTo>
                  <a:lnTo>
                    <a:pt x="42" y="18"/>
                  </a:lnTo>
                  <a:lnTo>
                    <a:pt x="42" y="18"/>
                  </a:lnTo>
                  <a:lnTo>
                    <a:pt x="44" y="22"/>
                  </a:lnTo>
                  <a:lnTo>
                    <a:pt x="46" y="24"/>
                  </a:lnTo>
                  <a:lnTo>
                    <a:pt x="46" y="24"/>
                  </a:lnTo>
                  <a:lnTo>
                    <a:pt x="44" y="28"/>
                  </a:lnTo>
                  <a:lnTo>
                    <a:pt x="40" y="28"/>
                  </a:lnTo>
                  <a:lnTo>
                    <a:pt x="6" y="32"/>
                  </a:lnTo>
                  <a:lnTo>
                    <a:pt x="6" y="32"/>
                  </a:lnTo>
                  <a:lnTo>
                    <a:pt x="4" y="3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74">
              <a:extLst>
                <a:ext uri="{FF2B5EF4-FFF2-40B4-BE49-F238E27FC236}">
                  <a16:creationId xmlns:a16="http://schemas.microsoft.com/office/drawing/2014/main" id="{1871279C-2297-4C0D-BE06-99519A7742B8}"/>
                </a:ext>
              </a:extLst>
            </p:cNvPr>
            <p:cNvSpPr>
              <a:spLocks/>
            </p:cNvSpPr>
            <p:nvPr userDrawn="1"/>
          </p:nvSpPr>
          <p:spPr bwMode="auto">
            <a:xfrm>
              <a:off x="1668463" y="2506663"/>
              <a:ext cx="101600" cy="50800"/>
            </a:xfrm>
            <a:custGeom>
              <a:avLst/>
              <a:gdLst>
                <a:gd name="T0" fmla="*/ 4 w 64"/>
                <a:gd name="T1" fmla="*/ 32 h 32"/>
                <a:gd name="T2" fmla="*/ 4 w 64"/>
                <a:gd name="T3" fmla="*/ 32 h 32"/>
                <a:gd name="T4" fmla="*/ 2 w 64"/>
                <a:gd name="T5" fmla="*/ 32 h 32"/>
                <a:gd name="T6" fmla="*/ 0 w 64"/>
                <a:gd name="T7" fmla="*/ 28 h 32"/>
                <a:gd name="T8" fmla="*/ 0 w 64"/>
                <a:gd name="T9" fmla="*/ 28 h 32"/>
                <a:gd name="T10" fmla="*/ 0 w 64"/>
                <a:gd name="T11" fmla="*/ 24 h 32"/>
                <a:gd name="T12" fmla="*/ 4 w 64"/>
                <a:gd name="T13" fmla="*/ 22 h 32"/>
                <a:gd name="T14" fmla="*/ 24 w 64"/>
                <a:gd name="T15" fmla="*/ 18 h 32"/>
                <a:gd name="T16" fmla="*/ 18 w 64"/>
                <a:gd name="T17" fmla="*/ 14 h 32"/>
                <a:gd name="T18" fmla="*/ 18 w 64"/>
                <a:gd name="T19" fmla="*/ 14 h 32"/>
                <a:gd name="T20" fmla="*/ 16 w 64"/>
                <a:gd name="T21" fmla="*/ 12 h 32"/>
                <a:gd name="T22" fmla="*/ 16 w 64"/>
                <a:gd name="T23" fmla="*/ 8 h 32"/>
                <a:gd name="T24" fmla="*/ 16 w 64"/>
                <a:gd name="T25" fmla="*/ 8 h 32"/>
                <a:gd name="T26" fmla="*/ 18 w 64"/>
                <a:gd name="T27" fmla="*/ 4 h 32"/>
                <a:gd name="T28" fmla="*/ 20 w 64"/>
                <a:gd name="T29" fmla="*/ 4 h 32"/>
                <a:gd name="T30" fmla="*/ 58 w 64"/>
                <a:gd name="T31" fmla="*/ 0 h 32"/>
                <a:gd name="T32" fmla="*/ 58 w 64"/>
                <a:gd name="T33" fmla="*/ 0 h 32"/>
                <a:gd name="T34" fmla="*/ 62 w 64"/>
                <a:gd name="T35" fmla="*/ 0 h 32"/>
                <a:gd name="T36" fmla="*/ 64 w 64"/>
                <a:gd name="T37" fmla="*/ 4 h 32"/>
                <a:gd name="T38" fmla="*/ 64 w 64"/>
                <a:gd name="T39" fmla="*/ 4 h 32"/>
                <a:gd name="T40" fmla="*/ 62 w 64"/>
                <a:gd name="T41" fmla="*/ 8 h 32"/>
                <a:gd name="T42" fmla="*/ 58 w 64"/>
                <a:gd name="T43" fmla="*/ 10 h 32"/>
                <a:gd name="T44" fmla="*/ 36 w 64"/>
                <a:gd name="T45" fmla="*/ 14 h 32"/>
                <a:gd name="T46" fmla="*/ 42 w 64"/>
                <a:gd name="T47" fmla="*/ 18 h 32"/>
                <a:gd name="T48" fmla="*/ 42 w 64"/>
                <a:gd name="T49" fmla="*/ 18 h 32"/>
                <a:gd name="T50" fmla="*/ 44 w 64"/>
                <a:gd name="T51" fmla="*/ 22 h 32"/>
                <a:gd name="T52" fmla="*/ 46 w 64"/>
                <a:gd name="T53" fmla="*/ 24 h 32"/>
                <a:gd name="T54" fmla="*/ 46 w 64"/>
                <a:gd name="T55" fmla="*/ 24 h 32"/>
                <a:gd name="T56" fmla="*/ 44 w 64"/>
                <a:gd name="T57" fmla="*/ 28 h 32"/>
                <a:gd name="T58" fmla="*/ 40 w 64"/>
                <a:gd name="T59" fmla="*/ 28 h 32"/>
                <a:gd name="T60" fmla="*/ 6 w 64"/>
                <a:gd name="T61" fmla="*/ 32 h 32"/>
                <a:gd name="T62" fmla="*/ 6 w 64"/>
                <a:gd name="T63" fmla="*/ 32 h 32"/>
                <a:gd name="T64" fmla="*/ 4 w 64"/>
                <a:gd name="T65"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 h="32">
                  <a:moveTo>
                    <a:pt x="4" y="32"/>
                  </a:moveTo>
                  <a:lnTo>
                    <a:pt x="4" y="32"/>
                  </a:lnTo>
                  <a:lnTo>
                    <a:pt x="2" y="32"/>
                  </a:lnTo>
                  <a:lnTo>
                    <a:pt x="0" y="28"/>
                  </a:lnTo>
                  <a:lnTo>
                    <a:pt x="0" y="28"/>
                  </a:lnTo>
                  <a:lnTo>
                    <a:pt x="0" y="24"/>
                  </a:lnTo>
                  <a:lnTo>
                    <a:pt x="4" y="22"/>
                  </a:lnTo>
                  <a:lnTo>
                    <a:pt x="24" y="18"/>
                  </a:lnTo>
                  <a:lnTo>
                    <a:pt x="18" y="14"/>
                  </a:lnTo>
                  <a:lnTo>
                    <a:pt x="18" y="14"/>
                  </a:lnTo>
                  <a:lnTo>
                    <a:pt x="16" y="12"/>
                  </a:lnTo>
                  <a:lnTo>
                    <a:pt x="16" y="8"/>
                  </a:lnTo>
                  <a:lnTo>
                    <a:pt x="16" y="8"/>
                  </a:lnTo>
                  <a:lnTo>
                    <a:pt x="18" y="4"/>
                  </a:lnTo>
                  <a:lnTo>
                    <a:pt x="20" y="4"/>
                  </a:lnTo>
                  <a:lnTo>
                    <a:pt x="58" y="0"/>
                  </a:lnTo>
                  <a:lnTo>
                    <a:pt x="58" y="0"/>
                  </a:lnTo>
                  <a:lnTo>
                    <a:pt x="62" y="0"/>
                  </a:lnTo>
                  <a:lnTo>
                    <a:pt x="64" y="4"/>
                  </a:lnTo>
                  <a:lnTo>
                    <a:pt x="64" y="4"/>
                  </a:lnTo>
                  <a:lnTo>
                    <a:pt x="62" y="8"/>
                  </a:lnTo>
                  <a:lnTo>
                    <a:pt x="58" y="10"/>
                  </a:lnTo>
                  <a:lnTo>
                    <a:pt x="36" y="14"/>
                  </a:lnTo>
                  <a:lnTo>
                    <a:pt x="42" y="18"/>
                  </a:lnTo>
                  <a:lnTo>
                    <a:pt x="42" y="18"/>
                  </a:lnTo>
                  <a:lnTo>
                    <a:pt x="44" y="22"/>
                  </a:lnTo>
                  <a:lnTo>
                    <a:pt x="46" y="24"/>
                  </a:lnTo>
                  <a:lnTo>
                    <a:pt x="46" y="24"/>
                  </a:lnTo>
                  <a:lnTo>
                    <a:pt x="44" y="28"/>
                  </a:lnTo>
                  <a:lnTo>
                    <a:pt x="40" y="28"/>
                  </a:lnTo>
                  <a:lnTo>
                    <a:pt x="6" y="32"/>
                  </a:lnTo>
                  <a:lnTo>
                    <a:pt x="6" y="32"/>
                  </a:lnTo>
                  <a:lnTo>
                    <a:pt x="4" y="32"/>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75">
              <a:extLst>
                <a:ext uri="{FF2B5EF4-FFF2-40B4-BE49-F238E27FC236}">
                  <a16:creationId xmlns:a16="http://schemas.microsoft.com/office/drawing/2014/main" id="{2CB08591-B10E-4A1C-A45F-4D4BC269F0F1}"/>
                </a:ext>
              </a:extLst>
            </p:cNvPr>
            <p:cNvSpPr>
              <a:spLocks/>
            </p:cNvSpPr>
            <p:nvPr userDrawn="1"/>
          </p:nvSpPr>
          <p:spPr bwMode="auto">
            <a:xfrm>
              <a:off x="1652588" y="2582863"/>
              <a:ext cx="107950" cy="50800"/>
            </a:xfrm>
            <a:custGeom>
              <a:avLst/>
              <a:gdLst>
                <a:gd name="T0" fmla="*/ 36 w 68"/>
                <a:gd name="T1" fmla="*/ 32 h 32"/>
                <a:gd name="T2" fmla="*/ 36 w 68"/>
                <a:gd name="T3" fmla="*/ 32 h 32"/>
                <a:gd name="T4" fmla="*/ 34 w 68"/>
                <a:gd name="T5" fmla="*/ 32 h 32"/>
                <a:gd name="T6" fmla="*/ 4 w 68"/>
                <a:gd name="T7" fmla="*/ 14 h 32"/>
                <a:gd name="T8" fmla="*/ 4 w 68"/>
                <a:gd name="T9" fmla="*/ 14 h 32"/>
                <a:gd name="T10" fmla="*/ 0 w 68"/>
                <a:gd name="T11" fmla="*/ 10 h 32"/>
                <a:gd name="T12" fmla="*/ 2 w 68"/>
                <a:gd name="T13" fmla="*/ 6 h 32"/>
                <a:gd name="T14" fmla="*/ 2 w 68"/>
                <a:gd name="T15" fmla="*/ 6 h 32"/>
                <a:gd name="T16" fmla="*/ 4 w 68"/>
                <a:gd name="T17" fmla="*/ 4 h 32"/>
                <a:gd name="T18" fmla="*/ 10 w 68"/>
                <a:gd name="T19" fmla="*/ 4 h 32"/>
                <a:gd name="T20" fmla="*/ 26 w 68"/>
                <a:gd name="T21" fmla="*/ 14 h 32"/>
                <a:gd name="T22" fmla="*/ 24 w 68"/>
                <a:gd name="T23" fmla="*/ 6 h 32"/>
                <a:gd name="T24" fmla="*/ 24 w 68"/>
                <a:gd name="T25" fmla="*/ 6 h 32"/>
                <a:gd name="T26" fmla="*/ 24 w 68"/>
                <a:gd name="T27" fmla="*/ 4 h 32"/>
                <a:gd name="T28" fmla="*/ 26 w 68"/>
                <a:gd name="T29" fmla="*/ 0 h 32"/>
                <a:gd name="T30" fmla="*/ 26 w 68"/>
                <a:gd name="T31" fmla="*/ 0 h 32"/>
                <a:gd name="T32" fmla="*/ 30 w 68"/>
                <a:gd name="T33" fmla="*/ 0 h 32"/>
                <a:gd name="T34" fmla="*/ 32 w 68"/>
                <a:gd name="T35" fmla="*/ 0 h 32"/>
                <a:gd name="T36" fmla="*/ 64 w 68"/>
                <a:gd name="T37" fmla="*/ 18 h 32"/>
                <a:gd name="T38" fmla="*/ 64 w 68"/>
                <a:gd name="T39" fmla="*/ 18 h 32"/>
                <a:gd name="T40" fmla="*/ 68 w 68"/>
                <a:gd name="T41" fmla="*/ 22 h 32"/>
                <a:gd name="T42" fmla="*/ 66 w 68"/>
                <a:gd name="T43" fmla="*/ 26 h 32"/>
                <a:gd name="T44" fmla="*/ 66 w 68"/>
                <a:gd name="T45" fmla="*/ 26 h 32"/>
                <a:gd name="T46" fmla="*/ 62 w 68"/>
                <a:gd name="T47" fmla="*/ 30 h 32"/>
                <a:gd name="T48" fmla="*/ 58 w 68"/>
                <a:gd name="T49" fmla="*/ 28 h 32"/>
                <a:gd name="T50" fmla="*/ 40 w 68"/>
                <a:gd name="T51" fmla="*/ 18 h 32"/>
                <a:gd name="T52" fmla="*/ 42 w 68"/>
                <a:gd name="T53" fmla="*/ 26 h 32"/>
                <a:gd name="T54" fmla="*/ 42 w 68"/>
                <a:gd name="T55" fmla="*/ 26 h 32"/>
                <a:gd name="T56" fmla="*/ 42 w 68"/>
                <a:gd name="T57" fmla="*/ 28 h 32"/>
                <a:gd name="T58" fmla="*/ 40 w 68"/>
                <a:gd name="T59" fmla="*/ 32 h 32"/>
                <a:gd name="T60" fmla="*/ 40 w 68"/>
                <a:gd name="T61" fmla="*/ 32 h 32"/>
                <a:gd name="T62" fmla="*/ 36 w 68"/>
                <a:gd name="T63"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8" h="32">
                  <a:moveTo>
                    <a:pt x="36" y="32"/>
                  </a:moveTo>
                  <a:lnTo>
                    <a:pt x="36" y="32"/>
                  </a:lnTo>
                  <a:lnTo>
                    <a:pt x="34" y="32"/>
                  </a:lnTo>
                  <a:lnTo>
                    <a:pt x="4" y="14"/>
                  </a:lnTo>
                  <a:lnTo>
                    <a:pt x="4" y="14"/>
                  </a:lnTo>
                  <a:lnTo>
                    <a:pt x="0" y="10"/>
                  </a:lnTo>
                  <a:lnTo>
                    <a:pt x="2" y="6"/>
                  </a:lnTo>
                  <a:lnTo>
                    <a:pt x="2" y="6"/>
                  </a:lnTo>
                  <a:lnTo>
                    <a:pt x="4" y="4"/>
                  </a:lnTo>
                  <a:lnTo>
                    <a:pt x="10" y="4"/>
                  </a:lnTo>
                  <a:lnTo>
                    <a:pt x="26" y="14"/>
                  </a:lnTo>
                  <a:lnTo>
                    <a:pt x="24" y="6"/>
                  </a:lnTo>
                  <a:lnTo>
                    <a:pt x="24" y="6"/>
                  </a:lnTo>
                  <a:lnTo>
                    <a:pt x="24" y="4"/>
                  </a:lnTo>
                  <a:lnTo>
                    <a:pt x="26" y="0"/>
                  </a:lnTo>
                  <a:lnTo>
                    <a:pt x="26" y="0"/>
                  </a:lnTo>
                  <a:lnTo>
                    <a:pt x="30" y="0"/>
                  </a:lnTo>
                  <a:lnTo>
                    <a:pt x="32" y="0"/>
                  </a:lnTo>
                  <a:lnTo>
                    <a:pt x="64" y="18"/>
                  </a:lnTo>
                  <a:lnTo>
                    <a:pt x="64" y="18"/>
                  </a:lnTo>
                  <a:lnTo>
                    <a:pt x="68" y="22"/>
                  </a:lnTo>
                  <a:lnTo>
                    <a:pt x="66" y="26"/>
                  </a:lnTo>
                  <a:lnTo>
                    <a:pt x="66" y="26"/>
                  </a:lnTo>
                  <a:lnTo>
                    <a:pt x="62" y="30"/>
                  </a:lnTo>
                  <a:lnTo>
                    <a:pt x="58" y="28"/>
                  </a:lnTo>
                  <a:lnTo>
                    <a:pt x="40" y="18"/>
                  </a:lnTo>
                  <a:lnTo>
                    <a:pt x="42" y="26"/>
                  </a:lnTo>
                  <a:lnTo>
                    <a:pt x="42" y="26"/>
                  </a:lnTo>
                  <a:lnTo>
                    <a:pt x="42" y="28"/>
                  </a:lnTo>
                  <a:lnTo>
                    <a:pt x="40" y="32"/>
                  </a:lnTo>
                  <a:lnTo>
                    <a:pt x="40" y="32"/>
                  </a:lnTo>
                  <a:lnTo>
                    <a:pt x="36" y="3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76">
              <a:extLst>
                <a:ext uri="{FF2B5EF4-FFF2-40B4-BE49-F238E27FC236}">
                  <a16:creationId xmlns:a16="http://schemas.microsoft.com/office/drawing/2014/main" id="{B132F044-D319-4FC9-BD5E-9DC5B59FB4E8}"/>
                </a:ext>
              </a:extLst>
            </p:cNvPr>
            <p:cNvSpPr>
              <a:spLocks/>
            </p:cNvSpPr>
            <p:nvPr userDrawn="1"/>
          </p:nvSpPr>
          <p:spPr bwMode="auto">
            <a:xfrm>
              <a:off x="1652588" y="2582863"/>
              <a:ext cx="107950" cy="50800"/>
            </a:xfrm>
            <a:custGeom>
              <a:avLst/>
              <a:gdLst>
                <a:gd name="T0" fmla="*/ 36 w 68"/>
                <a:gd name="T1" fmla="*/ 32 h 32"/>
                <a:gd name="T2" fmla="*/ 36 w 68"/>
                <a:gd name="T3" fmla="*/ 32 h 32"/>
                <a:gd name="T4" fmla="*/ 34 w 68"/>
                <a:gd name="T5" fmla="*/ 32 h 32"/>
                <a:gd name="T6" fmla="*/ 4 w 68"/>
                <a:gd name="T7" fmla="*/ 14 h 32"/>
                <a:gd name="T8" fmla="*/ 4 w 68"/>
                <a:gd name="T9" fmla="*/ 14 h 32"/>
                <a:gd name="T10" fmla="*/ 0 w 68"/>
                <a:gd name="T11" fmla="*/ 10 h 32"/>
                <a:gd name="T12" fmla="*/ 2 w 68"/>
                <a:gd name="T13" fmla="*/ 6 h 32"/>
                <a:gd name="T14" fmla="*/ 2 w 68"/>
                <a:gd name="T15" fmla="*/ 6 h 32"/>
                <a:gd name="T16" fmla="*/ 4 w 68"/>
                <a:gd name="T17" fmla="*/ 4 h 32"/>
                <a:gd name="T18" fmla="*/ 10 w 68"/>
                <a:gd name="T19" fmla="*/ 4 h 32"/>
                <a:gd name="T20" fmla="*/ 26 w 68"/>
                <a:gd name="T21" fmla="*/ 14 h 32"/>
                <a:gd name="T22" fmla="*/ 24 w 68"/>
                <a:gd name="T23" fmla="*/ 6 h 32"/>
                <a:gd name="T24" fmla="*/ 24 w 68"/>
                <a:gd name="T25" fmla="*/ 6 h 32"/>
                <a:gd name="T26" fmla="*/ 24 w 68"/>
                <a:gd name="T27" fmla="*/ 4 h 32"/>
                <a:gd name="T28" fmla="*/ 26 w 68"/>
                <a:gd name="T29" fmla="*/ 0 h 32"/>
                <a:gd name="T30" fmla="*/ 26 w 68"/>
                <a:gd name="T31" fmla="*/ 0 h 32"/>
                <a:gd name="T32" fmla="*/ 30 w 68"/>
                <a:gd name="T33" fmla="*/ 0 h 32"/>
                <a:gd name="T34" fmla="*/ 32 w 68"/>
                <a:gd name="T35" fmla="*/ 0 h 32"/>
                <a:gd name="T36" fmla="*/ 64 w 68"/>
                <a:gd name="T37" fmla="*/ 18 h 32"/>
                <a:gd name="T38" fmla="*/ 64 w 68"/>
                <a:gd name="T39" fmla="*/ 18 h 32"/>
                <a:gd name="T40" fmla="*/ 68 w 68"/>
                <a:gd name="T41" fmla="*/ 22 h 32"/>
                <a:gd name="T42" fmla="*/ 66 w 68"/>
                <a:gd name="T43" fmla="*/ 26 h 32"/>
                <a:gd name="T44" fmla="*/ 66 w 68"/>
                <a:gd name="T45" fmla="*/ 26 h 32"/>
                <a:gd name="T46" fmla="*/ 62 w 68"/>
                <a:gd name="T47" fmla="*/ 30 h 32"/>
                <a:gd name="T48" fmla="*/ 58 w 68"/>
                <a:gd name="T49" fmla="*/ 28 h 32"/>
                <a:gd name="T50" fmla="*/ 40 w 68"/>
                <a:gd name="T51" fmla="*/ 18 h 32"/>
                <a:gd name="T52" fmla="*/ 42 w 68"/>
                <a:gd name="T53" fmla="*/ 26 h 32"/>
                <a:gd name="T54" fmla="*/ 42 w 68"/>
                <a:gd name="T55" fmla="*/ 26 h 32"/>
                <a:gd name="T56" fmla="*/ 42 w 68"/>
                <a:gd name="T57" fmla="*/ 28 h 32"/>
                <a:gd name="T58" fmla="*/ 40 w 68"/>
                <a:gd name="T59" fmla="*/ 32 h 32"/>
                <a:gd name="T60" fmla="*/ 40 w 68"/>
                <a:gd name="T61" fmla="*/ 32 h 32"/>
                <a:gd name="T62" fmla="*/ 36 w 68"/>
                <a:gd name="T63"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8" h="32">
                  <a:moveTo>
                    <a:pt x="36" y="32"/>
                  </a:moveTo>
                  <a:lnTo>
                    <a:pt x="36" y="32"/>
                  </a:lnTo>
                  <a:lnTo>
                    <a:pt x="34" y="32"/>
                  </a:lnTo>
                  <a:lnTo>
                    <a:pt x="4" y="14"/>
                  </a:lnTo>
                  <a:lnTo>
                    <a:pt x="4" y="14"/>
                  </a:lnTo>
                  <a:lnTo>
                    <a:pt x="0" y="10"/>
                  </a:lnTo>
                  <a:lnTo>
                    <a:pt x="2" y="6"/>
                  </a:lnTo>
                  <a:lnTo>
                    <a:pt x="2" y="6"/>
                  </a:lnTo>
                  <a:lnTo>
                    <a:pt x="4" y="4"/>
                  </a:lnTo>
                  <a:lnTo>
                    <a:pt x="10" y="4"/>
                  </a:lnTo>
                  <a:lnTo>
                    <a:pt x="26" y="14"/>
                  </a:lnTo>
                  <a:lnTo>
                    <a:pt x="24" y="6"/>
                  </a:lnTo>
                  <a:lnTo>
                    <a:pt x="24" y="6"/>
                  </a:lnTo>
                  <a:lnTo>
                    <a:pt x="24" y="4"/>
                  </a:lnTo>
                  <a:lnTo>
                    <a:pt x="26" y="0"/>
                  </a:lnTo>
                  <a:lnTo>
                    <a:pt x="26" y="0"/>
                  </a:lnTo>
                  <a:lnTo>
                    <a:pt x="30" y="0"/>
                  </a:lnTo>
                  <a:lnTo>
                    <a:pt x="32" y="0"/>
                  </a:lnTo>
                  <a:lnTo>
                    <a:pt x="64" y="18"/>
                  </a:lnTo>
                  <a:lnTo>
                    <a:pt x="64" y="18"/>
                  </a:lnTo>
                  <a:lnTo>
                    <a:pt x="68" y="22"/>
                  </a:lnTo>
                  <a:lnTo>
                    <a:pt x="66" y="26"/>
                  </a:lnTo>
                  <a:lnTo>
                    <a:pt x="66" y="26"/>
                  </a:lnTo>
                  <a:lnTo>
                    <a:pt x="62" y="30"/>
                  </a:lnTo>
                  <a:lnTo>
                    <a:pt x="58" y="28"/>
                  </a:lnTo>
                  <a:lnTo>
                    <a:pt x="40" y="18"/>
                  </a:lnTo>
                  <a:lnTo>
                    <a:pt x="42" y="26"/>
                  </a:lnTo>
                  <a:lnTo>
                    <a:pt x="42" y="26"/>
                  </a:lnTo>
                  <a:lnTo>
                    <a:pt x="42" y="28"/>
                  </a:lnTo>
                  <a:lnTo>
                    <a:pt x="40" y="32"/>
                  </a:lnTo>
                  <a:lnTo>
                    <a:pt x="40" y="32"/>
                  </a:lnTo>
                  <a:lnTo>
                    <a:pt x="36" y="32"/>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77">
              <a:extLst>
                <a:ext uri="{FF2B5EF4-FFF2-40B4-BE49-F238E27FC236}">
                  <a16:creationId xmlns:a16="http://schemas.microsoft.com/office/drawing/2014/main" id="{4D143709-4171-4C39-A5A3-8E348F7E8FD7}"/>
                </a:ext>
              </a:extLst>
            </p:cNvPr>
            <p:cNvSpPr>
              <a:spLocks/>
            </p:cNvSpPr>
            <p:nvPr userDrawn="1"/>
          </p:nvSpPr>
          <p:spPr bwMode="auto">
            <a:xfrm>
              <a:off x="1649413" y="2417763"/>
              <a:ext cx="73025" cy="88900"/>
            </a:xfrm>
            <a:custGeom>
              <a:avLst/>
              <a:gdLst>
                <a:gd name="T0" fmla="*/ 6 w 46"/>
                <a:gd name="T1" fmla="*/ 56 h 56"/>
                <a:gd name="T2" fmla="*/ 6 w 46"/>
                <a:gd name="T3" fmla="*/ 56 h 56"/>
                <a:gd name="T4" fmla="*/ 2 w 46"/>
                <a:gd name="T5" fmla="*/ 54 h 56"/>
                <a:gd name="T6" fmla="*/ 0 w 46"/>
                <a:gd name="T7" fmla="*/ 52 h 56"/>
                <a:gd name="T8" fmla="*/ 0 w 46"/>
                <a:gd name="T9" fmla="*/ 52 h 56"/>
                <a:gd name="T10" fmla="*/ 0 w 46"/>
                <a:gd name="T11" fmla="*/ 48 h 56"/>
                <a:gd name="T12" fmla="*/ 2 w 46"/>
                <a:gd name="T13" fmla="*/ 44 h 56"/>
                <a:gd name="T14" fmla="*/ 18 w 46"/>
                <a:gd name="T15" fmla="*/ 32 h 56"/>
                <a:gd name="T16" fmla="*/ 10 w 46"/>
                <a:gd name="T17" fmla="*/ 32 h 56"/>
                <a:gd name="T18" fmla="*/ 10 w 46"/>
                <a:gd name="T19" fmla="*/ 32 h 56"/>
                <a:gd name="T20" fmla="*/ 8 w 46"/>
                <a:gd name="T21" fmla="*/ 30 h 56"/>
                <a:gd name="T22" fmla="*/ 6 w 46"/>
                <a:gd name="T23" fmla="*/ 28 h 56"/>
                <a:gd name="T24" fmla="*/ 6 w 46"/>
                <a:gd name="T25" fmla="*/ 28 h 56"/>
                <a:gd name="T26" fmla="*/ 6 w 46"/>
                <a:gd name="T27" fmla="*/ 24 h 56"/>
                <a:gd name="T28" fmla="*/ 8 w 46"/>
                <a:gd name="T29" fmla="*/ 22 h 56"/>
                <a:gd name="T30" fmla="*/ 38 w 46"/>
                <a:gd name="T31" fmla="*/ 0 h 56"/>
                <a:gd name="T32" fmla="*/ 38 w 46"/>
                <a:gd name="T33" fmla="*/ 0 h 56"/>
                <a:gd name="T34" fmla="*/ 42 w 46"/>
                <a:gd name="T35" fmla="*/ 0 h 56"/>
                <a:gd name="T36" fmla="*/ 46 w 46"/>
                <a:gd name="T37" fmla="*/ 2 h 56"/>
                <a:gd name="T38" fmla="*/ 46 w 46"/>
                <a:gd name="T39" fmla="*/ 2 h 56"/>
                <a:gd name="T40" fmla="*/ 46 w 46"/>
                <a:gd name="T41" fmla="*/ 6 h 56"/>
                <a:gd name="T42" fmla="*/ 44 w 46"/>
                <a:gd name="T43" fmla="*/ 10 h 56"/>
                <a:gd name="T44" fmla="*/ 26 w 46"/>
                <a:gd name="T45" fmla="*/ 22 h 56"/>
                <a:gd name="T46" fmla="*/ 34 w 46"/>
                <a:gd name="T47" fmla="*/ 24 h 56"/>
                <a:gd name="T48" fmla="*/ 34 w 46"/>
                <a:gd name="T49" fmla="*/ 24 h 56"/>
                <a:gd name="T50" fmla="*/ 38 w 46"/>
                <a:gd name="T51" fmla="*/ 26 h 56"/>
                <a:gd name="T52" fmla="*/ 40 w 46"/>
                <a:gd name="T53" fmla="*/ 28 h 56"/>
                <a:gd name="T54" fmla="*/ 40 w 46"/>
                <a:gd name="T55" fmla="*/ 28 h 56"/>
                <a:gd name="T56" fmla="*/ 40 w 46"/>
                <a:gd name="T57" fmla="*/ 32 h 56"/>
                <a:gd name="T58" fmla="*/ 38 w 46"/>
                <a:gd name="T59" fmla="*/ 34 h 56"/>
                <a:gd name="T60" fmla="*/ 8 w 46"/>
                <a:gd name="T61" fmla="*/ 54 h 56"/>
                <a:gd name="T62" fmla="*/ 8 w 46"/>
                <a:gd name="T63" fmla="*/ 54 h 56"/>
                <a:gd name="T64" fmla="*/ 6 w 46"/>
                <a:gd name="T65"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 h="56">
                  <a:moveTo>
                    <a:pt x="6" y="56"/>
                  </a:moveTo>
                  <a:lnTo>
                    <a:pt x="6" y="56"/>
                  </a:lnTo>
                  <a:lnTo>
                    <a:pt x="2" y="54"/>
                  </a:lnTo>
                  <a:lnTo>
                    <a:pt x="0" y="52"/>
                  </a:lnTo>
                  <a:lnTo>
                    <a:pt x="0" y="52"/>
                  </a:lnTo>
                  <a:lnTo>
                    <a:pt x="0" y="48"/>
                  </a:lnTo>
                  <a:lnTo>
                    <a:pt x="2" y="44"/>
                  </a:lnTo>
                  <a:lnTo>
                    <a:pt x="18" y="32"/>
                  </a:lnTo>
                  <a:lnTo>
                    <a:pt x="10" y="32"/>
                  </a:lnTo>
                  <a:lnTo>
                    <a:pt x="10" y="32"/>
                  </a:lnTo>
                  <a:lnTo>
                    <a:pt x="8" y="30"/>
                  </a:lnTo>
                  <a:lnTo>
                    <a:pt x="6" y="28"/>
                  </a:lnTo>
                  <a:lnTo>
                    <a:pt x="6" y="28"/>
                  </a:lnTo>
                  <a:lnTo>
                    <a:pt x="6" y="24"/>
                  </a:lnTo>
                  <a:lnTo>
                    <a:pt x="8" y="22"/>
                  </a:lnTo>
                  <a:lnTo>
                    <a:pt x="38" y="0"/>
                  </a:lnTo>
                  <a:lnTo>
                    <a:pt x="38" y="0"/>
                  </a:lnTo>
                  <a:lnTo>
                    <a:pt x="42" y="0"/>
                  </a:lnTo>
                  <a:lnTo>
                    <a:pt x="46" y="2"/>
                  </a:lnTo>
                  <a:lnTo>
                    <a:pt x="46" y="2"/>
                  </a:lnTo>
                  <a:lnTo>
                    <a:pt x="46" y="6"/>
                  </a:lnTo>
                  <a:lnTo>
                    <a:pt x="44" y="10"/>
                  </a:lnTo>
                  <a:lnTo>
                    <a:pt x="26" y="22"/>
                  </a:lnTo>
                  <a:lnTo>
                    <a:pt x="34" y="24"/>
                  </a:lnTo>
                  <a:lnTo>
                    <a:pt x="34" y="24"/>
                  </a:lnTo>
                  <a:lnTo>
                    <a:pt x="38" y="26"/>
                  </a:lnTo>
                  <a:lnTo>
                    <a:pt x="40" y="28"/>
                  </a:lnTo>
                  <a:lnTo>
                    <a:pt x="40" y="28"/>
                  </a:lnTo>
                  <a:lnTo>
                    <a:pt x="40" y="32"/>
                  </a:lnTo>
                  <a:lnTo>
                    <a:pt x="38" y="34"/>
                  </a:lnTo>
                  <a:lnTo>
                    <a:pt x="8" y="54"/>
                  </a:lnTo>
                  <a:lnTo>
                    <a:pt x="8" y="54"/>
                  </a:lnTo>
                  <a:lnTo>
                    <a:pt x="6" y="5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78">
              <a:extLst>
                <a:ext uri="{FF2B5EF4-FFF2-40B4-BE49-F238E27FC236}">
                  <a16:creationId xmlns:a16="http://schemas.microsoft.com/office/drawing/2014/main" id="{4910CC22-D3FF-497A-A34E-F6CF4B3D860F}"/>
                </a:ext>
              </a:extLst>
            </p:cNvPr>
            <p:cNvSpPr>
              <a:spLocks/>
            </p:cNvSpPr>
            <p:nvPr userDrawn="1"/>
          </p:nvSpPr>
          <p:spPr bwMode="auto">
            <a:xfrm>
              <a:off x="1649413" y="2417763"/>
              <a:ext cx="73025" cy="88900"/>
            </a:xfrm>
            <a:custGeom>
              <a:avLst/>
              <a:gdLst>
                <a:gd name="T0" fmla="*/ 6 w 46"/>
                <a:gd name="T1" fmla="*/ 56 h 56"/>
                <a:gd name="T2" fmla="*/ 6 w 46"/>
                <a:gd name="T3" fmla="*/ 56 h 56"/>
                <a:gd name="T4" fmla="*/ 2 w 46"/>
                <a:gd name="T5" fmla="*/ 54 h 56"/>
                <a:gd name="T6" fmla="*/ 0 w 46"/>
                <a:gd name="T7" fmla="*/ 52 h 56"/>
                <a:gd name="T8" fmla="*/ 0 w 46"/>
                <a:gd name="T9" fmla="*/ 52 h 56"/>
                <a:gd name="T10" fmla="*/ 0 w 46"/>
                <a:gd name="T11" fmla="*/ 48 h 56"/>
                <a:gd name="T12" fmla="*/ 2 w 46"/>
                <a:gd name="T13" fmla="*/ 44 h 56"/>
                <a:gd name="T14" fmla="*/ 18 w 46"/>
                <a:gd name="T15" fmla="*/ 32 h 56"/>
                <a:gd name="T16" fmla="*/ 10 w 46"/>
                <a:gd name="T17" fmla="*/ 32 h 56"/>
                <a:gd name="T18" fmla="*/ 10 w 46"/>
                <a:gd name="T19" fmla="*/ 32 h 56"/>
                <a:gd name="T20" fmla="*/ 8 w 46"/>
                <a:gd name="T21" fmla="*/ 30 h 56"/>
                <a:gd name="T22" fmla="*/ 6 w 46"/>
                <a:gd name="T23" fmla="*/ 28 h 56"/>
                <a:gd name="T24" fmla="*/ 6 w 46"/>
                <a:gd name="T25" fmla="*/ 28 h 56"/>
                <a:gd name="T26" fmla="*/ 6 w 46"/>
                <a:gd name="T27" fmla="*/ 24 h 56"/>
                <a:gd name="T28" fmla="*/ 8 w 46"/>
                <a:gd name="T29" fmla="*/ 22 h 56"/>
                <a:gd name="T30" fmla="*/ 38 w 46"/>
                <a:gd name="T31" fmla="*/ 0 h 56"/>
                <a:gd name="T32" fmla="*/ 38 w 46"/>
                <a:gd name="T33" fmla="*/ 0 h 56"/>
                <a:gd name="T34" fmla="*/ 42 w 46"/>
                <a:gd name="T35" fmla="*/ 0 h 56"/>
                <a:gd name="T36" fmla="*/ 46 w 46"/>
                <a:gd name="T37" fmla="*/ 2 h 56"/>
                <a:gd name="T38" fmla="*/ 46 w 46"/>
                <a:gd name="T39" fmla="*/ 2 h 56"/>
                <a:gd name="T40" fmla="*/ 46 w 46"/>
                <a:gd name="T41" fmla="*/ 6 h 56"/>
                <a:gd name="T42" fmla="*/ 44 w 46"/>
                <a:gd name="T43" fmla="*/ 10 h 56"/>
                <a:gd name="T44" fmla="*/ 26 w 46"/>
                <a:gd name="T45" fmla="*/ 22 h 56"/>
                <a:gd name="T46" fmla="*/ 34 w 46"/>
                <a:gd name="T47" fmla="*/ 24 h 56"/>
                <a:gd name="T48" fmla="*/ 34 w 46"/>
                <a:gd name="T49" fmla="*/ 24 h 56"/>
                <a:gd name="T50" fmla="*/ 38 w 46"/>
                <a:gd name="T51" fmla="*/ 26 h 56"/>
                <a:gd name="T52" fmla="*/ 40 w 46"/>
                <a:gd name="T53" fmla="*/ 28 h 56"/>
                <a:gd name="T54" fmla="*/ 40 w 46"/>
                <a:gd name="T55" fmla="*/ 28 h 56"/>
                <a:gd name="T56" fmla="*/ 40 w 46"/>
                <a:gd name="T57" fmla="*/ 32 h 56"/>
                <a:gd name="T58" fmla="*/ 38 w 46"/>
                <a:gd name="T59" fmla="*/ 34 h 56"/>
                <a:gd name="T60" fmla="*/ 8 w 46"/>
                <a:gd name="T61" fmla="*/ 54 h 56"/>
                <a:gd name="T62" fmla="*/ 8 w 46"/>
                <a:gd name="T63" fmla="*/ 54 h 56"/>
                <a:gd name="T64" fmla="*/ 6 w 46"/>
                <a:gd name="T65"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 h="56">
                  <a:moveTo>
                    <a:pt x="6" y="56"/>
                  </a:moveTo>
                  <a:lnTo>
                    <a:pt x="6" y="56"/>
                  </a:lnTo>
                  <a:lnTo>
                    <a:pt x="2" y="54"/>
                  </a:lnTo>
                  <a:lnTo>
                    <a:pt x="0" y="52"/>
                  </a:lnTo>
                  <a:lnTo>
                    <a:pt x="0" y="52"/>
                  </a:lnTo>
                  <a:lnTo>
                    <a:pt x="0" y="48"/>
                  </a:lnTo>
                  <a:lnTo>
                    <a:pt x="2" y="44"/>
                  </a:lnTo>
                  <a:lnTo>
                    <a:pt x="18" y="32"/>
                  </a:lnTo>
                  <a:lnTo>
                    <a:pt x="10" y="32"/>
                  </a:lnTo>
                  <a:lnTo>
                    <a:pt x="10" y="32"/>
                  </a:lnTo>
                  <a:lnTo>
                    <a:pt x="8" y="30"/>
                  </a:lnTo>
                  <a:lnTo>
                    <a:pt x="6" y="28"/>
                  </a:lnTo>
                  <a:lnTo>
                    <a:pt x="6" y="28"/>
                  </a:lnTo>
                  <a:lnTo>
                    <a:pt x="6" y="24"/>
                  </a:lnTo>
                  <a:lnTo>
                    <a:pt x="8" y="22"/>
                  </a:lnTo>
                  <a:lnTo>
                    <a:pt x="38" y="0"/>
                  </a:lnTo>
                  <a:lnTo>
                    <a:pt x="38" y="0"/>
                  </a:lnTo>
                  <a:lnTo>
                    <a:pt x="42" y="0"/>
                  </a:lnTo>
                  <a:lnTo>
                    <a:pt x="46" y="2"/>
                  </a:lnTo>
                  <a:lnTo>
                    <a:pt x="46" y="2"/>
                  </a:lnTo>
                  <a:lnTo>
                    <a:pt x="46" y="6"/>
                  </a:lnTo>
                  <a:lnTo>
                    <a:pt x="44" y="10"/>
                  </a:lnTo>
                  <a:lnTo>
                    <a:pt x="26" y="22"/>
                  </a:lnTo>
                  <a:lnTo>
                    <a:pt x="34" y="24"/>
                  </a:lnTo>
                  <a:lnTo>
                    <a:pt x="34" y="24"/>
                  </a:lnTo>
                  <a:lnTo>
                    <a:pt x="38" y="26"/>
                  </a:lnTo>
                  <a:lnTo>
                    <a:pt x="40" y="28"/>
                  </a:lnTo>
                  <a:lnTo>
                    <a:pt x="40" y="28"/>
                  </a:lnTo>
                  <a:lnTo>
                    <a:pt x="40" y="32"/>
                  </a:lnTo>
                  <a:lnTo>
                    <a:pt x="38" y="34"/>
                  </a:lnTo>
                  <a:lnTo>
                    <a:pt x="8" y="54"/>
                  </a:lnTo>
                  <a:lnTo>
                    <a:pt x="8" y="54"/>
                  </a:lnTo>
                  <a:lnTo>
                    <a:pt x="6" y="56"/>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79">
              <a:extLst>
                <a:ext uri="{FF2B5EF4-FFF2-40B4-BE49-F238E27FC236}">
                  <a16:creationId xmlns:a16="http://schemas.microsoft.com/office/drawing/2014/main" id="{AA67EC21-8184-48F2-9113-A6C71E1B1240}"/>
                </a:ext>
              </a:extLst>
            </p:cNvPr>
            <p:cNvSpPr>
              <a:spLocks/>
            </p:cNvSpPr>
            <p:nvPr userDrawn="1"/>
          </p:nvSpPr>
          <p:spPr bwMode="auto">
            <a:xfrm>
              <a:off x="1373188" y="2309813"/>
              <a:ext cx="257175" cy="415925"/>
            </a:xfrm>
            <a:custGeom>
              <a:avLst/>
              <a:gdLst>
                <a:gd name="T0" fmla="*/ 136 w 162"/>
                <a:gd name="T1" fmla="*/ 40 h 262"/>
                <a:gd name="T2" fmla="*/ 114 w 162"/>
                <a:gd name="T3" fmla="*/ 20 h 262"/>
                <a:gd name="T4" fmla="*/ 106 w 162"/>
                <a:gd name="T5" fmla="*/ 12 h 262"/>
                <a:gd name="T6" fmla="*/ 86 w 162"/>
                <a:gd name="T7" fmla="*/ 0 h 262"/>
                <a:gd name="T8" fmla="*/ 66 w 162"/>
                <a:gd name="T9" fmla="*/ 22 h 262"/>
                <a:gd name="T10" fmla="*/ 52 w 162"/>
                <a:gd name="T11" fmla="*/ 22 h 262"/>
                <a:gd name="T12" fmla="*/ 38 w 162"/>
                <a:gd name="T13" fmla="*/ 96 h 262"/>
                <a:gd name="T14" fmla="*/ 22 w 162"/>
                <a:gd name="T15" fmla="*/ 90 h 262"/>
                <a:gd name="T16" fmla="*/ 0 w 162"/>
                <a:gd name="T17" fmla="*/ 104 h 262"/>
                <a:gd name="T18" fmla="*/ 0 w 162"/>
                <a:gd name="T19" fmla="*/ 116 h 262"/>
                <a:gd name="T20" fmla="*/ 8 w 162"/>
                <a:gd name="T21" fmla="*/ 152 h 262"/>
                <a:gd name="T22" fmla="*/ 8 w 162"/>
                <a:gd name="T23" fmla="*/ 186 h 262"/>
                <a:gd name="T24" fmla="*/ 32 w 162"/>
                <a:gd name="T25" fmla="*/ 224 h 262"/>
                <a:gd name="T26" fmla="*/ 44 w 162"/>
                <a:gd name="T27" fmla="*/ 254 h 262"/>
                <a:gd name="T28" fmla="*/ 48 w 162"/>
                <a:gd name="T29" fmla="*/ 260 h 262"/>
                <a:gd name="T30" fmla="*/ 56 w 162"/>
                <a:gd name="T31" fmla="*/ 260 h 262"/>
                <a:gd name="T32" fmla="*/ 58 w 162"/>
                <a:gd name="T33" fmla="*/ 240 h 262"/>
                <a:gd name="T34" fmla="*/ 30 w 162"/>
                <a:gd name="T35" fmla="*/ 196 h 262"/>
                <a:gd name="T36" fmla="*/ 22 w 162"/>
                <a:gd name="T37" fmla="*/ 174 h 262"/>
                <a:gd name="T38" fmla="*/ 22 w 162"/>
                <a:gd name="T39" fmla="*/ 138 h 262"/>
                <a:gd name="T40" fmla="*/ 16 w 162"/>
                <a:gd name="T41" fmla="*/ 114 h 262"/>
                <a:gd name="T42" fmla="*/ 18 w 162"/>
                <a:gd name="T43" fmla="*/ 106 h 262"/>
                <a:gd name="T44" fmla="*/ 28 w 162"/>
                <a:gd name="T45" fmla="*/ 108 h 262"/>
                <a:gd name="T46" fmla="*/ 38 w 162"/>
                <a:gd name="T47" fmla="*/ 138 h 262"/>
                <a:gd name="T48" fmla="*/ 44 w 162"/>
                <a:gd name="T49" fmla="*/ 146 h 262"/>
                <a:gd name="T50" fmla="*/ 52 w 162"/>
                <a:gd name="T51" fmla="*/ 144 h 262"/>
                <a:gd name="T52" fmla="*/ 54 w 162"/>
                <a:gd name="T53" fmla="*/ 42 h 262"/>
                <a:gd name="T54" fmla="*/ 64 w 162"/>
                <a:gd name="T55" fmla="*/ 38 h 262"/>
                <a:gd name="T56" fmla="*/ 66 w 162"/>
                <a:gd name="T57" fmla="*/ 118 h 262"/>
                <a:gd name="T58" fmla="*/ 74 w 162"/>
                <a:gd name="T59" fmla="*/ 124 h 262"/>
                <a:gd name="T60" fmla="*/ 82 w 162"/>
                <a:gd name="T61" fmla="*/ 116 h 262"/>
                <a:gd name="T62" fmla="*/ 82 w 162"/>
                <a:gd name="T63" fmla="*/ 42 h 262"/>
                <a:gd name="T64" fmla="*/ 86 w 162"/>
                <a:gd name="T65" fmla="*/ 16 h 262"/>
                <a:gd name="T66" fmla="*/ 92 w 162"/>
                <a:gd name="T67" fmla="*/ 116 h 262"/>
                <a:gd name="T68" fmla="*/ 98 w 162"/>
                <a:gd name="T69" fmla="*/ 124 h 262"/>
                <a:gd name="T70" fmla="*/ 106 w 162"/>
                <a:gd name="T71" fmla="*/ 122 h 262"/>
                <a:gd name="T72" fmla="*/ 108 w 162"/>
                <a:gd name="T73" fmla="*/ 42 h 262"/>
                <a:gd name="T74" fmla="*/ 114 w 162"/>
                <a:gd name="T75" fmla="*/ 36 h 262"/>
                <a:gd name="T76" fmla="*/ 120 w 162"/>
                <a:gd name="T77" fmla="*/ 60 h 262"/>
                <a:gd name="T78" fmla="*/ 120 w 162"/>
                <a:gd name="T79" fmla="*/ 60 h 262"/>
                <a:gd name="T80" fmla="*/ 122 w 162"/>
                <a:gd name="T81" fmla="*/ 122 h 262"/>
                <a:gd name="T82" fmla="*/ 130 w 162"/>
                <a:gd name="T83" fmla="*/ 124 h 262"/>
                <a:gd name="T84" fmla="*/ 136 w 162"/>
                <a:gd name="T85" fmla="*/ 60 h 262"/>
                <a:gd name="T86" fmla="*/ 138 w 162"/>
                <a:gd name="T87" fmla="*/ 56 h 262"/>
                <a:gd name="T88" fmla="*/ 146 w 162"/>
                <a:gd name="T89" fmla="*/ 60 h 262"/>
                <a:gd name="T90" fmla="*/ 144 w 162"/>
                <a:gd name="T91" fmla="*/ 166 h 262"/>
                <a:gd name="T92" fmla="*/ 130 w 162"/>
                <a:gd name="T93" fmla="*/ 218 h 262"/>
                <a:gd name="T94" fmla="*/ 128 w 162"/>
                <a:gd name="T95" fmla="*/ 254 h 262"/>
                <a:gd name="T96" fmla="*/ 136 w 162"/>
                <a:gd name="T97" fmla="*/ 262 h 262"/>
                <a:gd name="T98" fmla="*/ 142 w 162"/>
                <a:gd name="T99" fmla="*/ 258 h 262"/>
                <a:gd name="T100" fmla="*/ 146 w 162"/>
                <a:gd name="T101" fmla="*/ 228 h 262"/>
                <a:gd name="T102" fmla="*/ 150 w 162"/>
                <a:gd name="T103" fmla="*/ 208 h 262"/>
                <a:gd name="T104" fmla="*/ 162 w 162"/>
                <a:gd name="T105" fmla="*/ 130 h 262"/>
                <a:gd name="T106" fmla="*/ 156 w 162"/>
                <a:gd name="T107" fmla="*/ 46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2" h="262">
                  <a:moveTo>
                    <a:pt x="142" y="38"/>
                  </a:moveTo>
                  <a:lnTo>
                    <a:pt x="142" y="38"/>
                  </a:lnTo>
                  <a:lnTo>
                    <a:pt x="136" y="40"/>
                  </a:lnTo>
                  <a:lnTo>
                    <a:pt x="136" y="40"/>
                  </a:lnTo>
                  <a:lnTo>
                    <a:pt x="134" y="32"/>
                  </a:lnTo>
                  <a:lnTo>
                    <a:pt x="128" y="26"/>
                  </a:lnTo>
                  <a:lnTo>
                    <a:pt x="122" y="22"/>
                  </a:lnTo>
                  <a:lnTo>
                    <a:pt x="114" y="20"/>
                  </a:lnTo>
                  <a:lnTo>
                    <a:pt x="114" y="20"/>
                  </a:lnTo>
                  <a:lnTo>
                    <a:pt x="108" y="22"/>
                  </a:lnTo>
                  <a:lnTo>
                    <a:pt x="108" y="22"/>
                  </a:lnTo>
                  <a:lnTo>
                    <a:pt x="106" y="12"/>
                  </a:lnTo>
                  <a:lnTo>
                    <a:pt x="102" y="6"/>
                  </a:lnTo>
                  <a:lnTo>
                    <a:pt x="96" y="2"/>
                  </a:lnTo>
                  <a:lnTo>
                    <a:pt x="86" y="0"/>
                  </a:lnTo>
                  <a:lnTo>
                    <a:pt x="86" y="0"/>
                  </a:lnTo>
                  <a:lnTo>
                    <a:pt x="78" y="2"/>
                  </a:lnTo>
                  <a:lnTo>
                    <a:pt x="72" y="6"/>
                  </a:lnTo>
                  <a:lnTo>
                    <a:pt x="68" y="12"/>
                  </a:lnTo>
                  <a:lnTo>
                    <a:pt x="66" y="22"/>
                  </a:lnTo>
                  <a:lnTo>
                    <a:pt x="66" y="22"/>
                  </a:lnTo>
                  <a:lnTo>
                    <a:pt x="60" y="20"/>
                  </a:lnTo>
                  <a:lnTo>
                    <a:pt x="60" y="20"/>
                  </a:lnTo>
                  <a:lnTo>
                    <a:pt x="52" y="22"/>
                  </a:lnTo>
                  <a:lnTo>
                    <a:pt x="44" y="26"/>
                  </a:lnTo>
                  <a:lnTo>
                    <a:pt x="40" y="34"/>
                  </a:lnTo>
                  <a:lnTo>
                    <a:pt x="38" y="42"/>
                  </a:lnTo>
                  <a:lnTo>
                    <a:pt x="38" y="96"/>
                  </a:lnTo>
                  <a:lnTo>
                    <a:pt x="38" y="96"/>
                  </a:lnTo>
                  <a:lnTo>
                    <a:pt x="30" y="92"/>
                  </a:lnTo>
                  <a:lnTo>
                    <a:pt x="22" y="90"/>
                  </a:lnTo>
                  <a:lnTo>
                    <a:pt x="22" y="90"/>
                  </a:lnTo>
                  <a:lnTo>
                    <a:pt x="14" y="90"/>
                  </a:lnTo>
                  <a:lnTo>
                    <a:pt x="8" y="94"/>
                  </a:lnTo>
                  <a:lnTo>
                    <a:pt x="4" y="98"/>
                  </a:lnTo>
                  <a:lnTo>
                    <a:pt x="0" y="104"/>
                  </a:lnTo>
                  <a:lnTo>
                    <a:pt x="0" y="104"/>
                  </a:lnTo>
                  <a:lnTo>
                    <a:pt x="0" y="106"/>
                  </a:lnTo>
                  <a:lnTo>
                    <a:pt x="0" y="106"/>
                  </a:lnTo>
                  <a:lnTo>
                    <a:pt x="0" y="116"/>
                  </a:lnTo>
                  <a:lnTo>
                    <a:pt x="2" y="124"/>
                  </a:lnTo>
                  <a:lnTo>
                    <a:pt x="2" y="124"/>
                  </a:lnTo>
                  <a:lnTo>
                    <a:pt x="6" y="140"/>
                  </a:lnTo>
                  <a:lnTo>
                    <a:pt x="8" y="152"/>
                  </a:lnTo>
                  <a:lnTo>
                    <a:pt x="6" y="164"/>
                  </a:lnTo>
                  <a:lnTo>
                    <a:pt x="6" y="164"/>
                  </a:lnTo>
                  <a:lnTo>
                    <a:pt x="6" y="174"/>
                  </a:lnTo>
                  <a:lnTo>
                    <a:pt x="8" y="186"/>
                  </a:lnTo>
                  <a:lnTo>
                    <a:pt x="12" y="196"/>
                  </a:lnTo>
                  <a:lnTo>
                    <a:pt x="16" y="204"/>
                  </a:lnTo>
                  <a:lnTo>
                    <a:pt x="16" y="204"/>
                  </a:lnTo>
                  <a:lnTo>
                    <a:pt x="32" y="224"/>
                  </a:lnTo>
                  <a:lnTo>
                    <a:pt x="32" y="224"/>
                  </a:lnTo>
                  <a:lnTo>
                    <a:pt x="38" y="236"/>
                  </a:lnTo>
                  <a:lnTo>
                    <a:pt x="42" y="244"/>
                  </a:lnTo>
                  <a:lnTo>
                    <a:pt x="44" y="254"/>
                  </a:lnTo>
                  <a:lnTo>
                    <a:pt x="44" y="254"/>
                  </a:lnTo>
                  <a:lnTo>
                    <a:pt x="44" y="256"/>
                  </a:lnTo>
                  <a:lnTo>
                    <a:pt x="46" y="260"/>
                  </a:lnTo>
                  <a:lnTo>
                    <a:pt x="48" y="260"/>
                  </a:lnTo>
                  <a:lnTo>
                    <a:pt x="52" y="262"/>
                  </a:lnTo>
                  <a:lnTo>
                    <a:pt x="52" y="262"/>
                  </a:lnTo>
                  <a:lnTo>
                    <a:pt x="54" y="260"/>
                  </a:lnTo>
                  <a:lnTo>
                    <a:pt x="56" y="260"/>
                  </a:lnTo>
                  <a:lnTo>
                    <a:pt x="58" y="256"/>
                  </a:lnTo>
                  <a:lnTo>
                    <a:pt x="60" y="254"/>
                  </a:lnTo>
                  <a:lnTo>
                    <a:pt x="60" y="254"/>
                  </a:lnTo>
                  <a:lnTo>
                    <a:pt x="58" y="240"/>
                  </a:lnTo>
                  <a:lnTo>
                    <a:pt x="52" y="228"/>
                  </a:lnTo>
                  <a:lnTo>
                    <a:pt x="44" y="214"/>
                  </a:lnTo>
                  <a:lnTo>
                    <a:pt x="44" y="214"/>
                  </a:lnTo>
                  <a:lnTo>
                    <a:pt x="30" y="196"/>
                  </a:lnTo>
                  <a:lnTo>
                    <a:pt x="30" y="196"/>
                  </a:lnTo>
                  <a:lnTo>
                    <a:pt x="26" y="188"/>
                  </a:lnTo>
                  <a:lnTo>
                    <a:pt x="24" y="182"/>
                  </a:lnTo>
                  <a:lnTo>
                    <a:pt x="22" y="174"/>
                  </a:lnTo>
                  <a:lnTo>
                    <a:pt x="22" y="166"/>
                  </a:lnTo>
                  <a:lnTo>
                    <a:pt x="22" y="166"/>
                  </a:lnTo>
                  <a:lnTo>
                    <a:pt x="24" y="152"/>
                  </a:lnTo>
                  <a:lnTo>
                    <a:pt x="22" y="138"/>
                  </a:lnTo>
                  <a:lnTo>
                    <a:pt x="20" y="128"/>
                  </a:lnTo>
                  <a:lnTo>
                    <a:pt x="16" y="118"/>
                  </a:lnTo>
                  <a:lnTo>
                    <a:pt x="16" y="118"/>
                  </a:lnTo>
                  <a:lnTo>
                    <a:pt x="16" y="114"/>
                  </a:lnTo>
                  <a:lnTo>
                    <a:pt x="16" y="110"/>
                  </a:lnTo>
                  <a:lnTo>
                    <a:pt x="16" y="108"/>
                  </a:lnTo>
                  <a:lnTo>
                    <a:pt x="16" y="108"/>
                  </a:lnTo>
                  <a:lnTo>
                    <a:pt x="18" y="106"/>
                  </a:lnTo>
                  <a:lnTo>
                    <a:pt x="22" y="106"/>
                  </a:lnTo>
                  <a:lnTo>
                    <a:pt x="22" y="106"/>
                  </a:lnTo>
                  <a:lnTo>
                    <a:pt x="26" y="106"/>
                  </a:lnTo>
                  <a:lnTo>
                    <a:pt x="28" y="108"/>
                  </a:lnTo>
                  <a:lnTo>
                    <a:pt x="28" y="108"/>
                  </a:lnTo>
                  <a:lnTo>
                    <a:pt x="32" y="110"/>
                  </a:lnTo>
                  <a:lnTo>
                    <a:pt x="38" y="110"/>
                  </a:lnTo>
                  <a:lnTo>
                    <a:pt x="38" y="138"/>
                  </a:lnTo>
                  <a:lnTo>
                    <a:pt x="38" y="138"/>
                  </a:lnTo>
                  <a:lnTo>
                    <a:pt x="38" y="142"/>
                  </a:lnTo>
                  <a:lnTo>
                    <a:pt x="40" y="144"/>
                  </a:lnTo>
                  <a:lnTo>
                    <a:pt x="44" y="146"/>
                  </a:lnTo>
                  <a:lnTo>
                    <a:pt x="46" y="146"/>
                  </a:lnTo>
                  <a:lnTo>
                    <a:pt x="46" y="146"/>
                  </a:lnTo>
                  <a:lnTo>
                    <a:pt x="50" y="146"/>
                  </a:lnTo>
                  <a:lnTo>
                    <a:pt x="52" y="144"/>
                  </a:lnTo>
                  <a:lnTo>
                    <a:pt x="54" y="142"/>
                  </a:lnTo>
                  <a:lnTo>
                    <a:pt x="54" y="138"/>
                  </a:lnTo>
                  <a:lnTo>
                    <a:pt x="54" y="42"/>
                  </a:lnTo>
                  <a:lnTo>
                    <a:pt x="54" y="42"/>
                  </a:lnTo>
                  <a:lnTo>
                    <a:pt x="56" y="38"/>
                  </a:lnTo>
                  <a:lnTo>
                    <a:pt x="60" y="36"/>
                  </a:lnTo>
                  <a:lnTo>
                    <a:pt x="60" y="36"/>
                  </a:lnTo>
                  <a:lnTo>
                    <a:pt x="64" y="38"/>
                  </a:lnTo>
                  <a:lnTo>
                    <a:pt x="66" y="42"/>
                  </a:lnTo>
                  <a:lnTo>
                    <a:pt x="66" y="116"/>
                  </a:lnTo>
                  <a:lnTo>
                    <a:pt x="66" y="116"/>
                  </a:lnTo>
                  <a:lnTo>
                    <a:pt x="66" y="118"/>
                  </a:lnTo>
                  <a:lnTo>
                    <a:pt x="68" y="122"/>
                  </a:lnTo>
                  <a:lnTo>
                    <a:pt x="70" y="124"/>
                  </a:lnTo>
                  <a:lnTo>
                    <a:pt x="74" y="124"/>
                  </a:lnTo>
                  <a:lnTo>
                    <a:pt x="74" y="124"/>
                  </a:lnTo>
                  <a:lnTo>
                    <a:pt x="76" y="124"/>
                  </a:lnTo>
                  <a:lnTo>
                    <a:pt x="80" y="122"/>
                  </a:lnTo>
                  <a:lnTo>
                    <a:pt x="80" y="118"/>
                  </a:lnTo>
                  <a:lnTo>
                    <a:pt x="82" y="116"/>
                  </a:lnTo>
                  <a:lnTo>
                    <a:pt x="82" y="42"/>
                  </a:lnTo>
                  <a:lnTo>
                    <a:pt x="82" y="42"/>
                  </a:lnTo>
                  <a:lnTo>
                    <a:pt x="82" y="42"/>
                  </a:lnTo>
                  <a:lnTo>
                    <a:pt x="82" y="42"/>
                  </a:lnTo>
                  <a:lnTo>
                    <a:pt x="82" y="22"/>
                  </a:lnTo>
                  <a:lnTo>
                    <a:pt x="82" y="22"/>
                  </a:lnTo>
                  <a:lnTo>
                    <a:pt x="84" y="18"/>
                  </a:lnTo>
                  <a:lnTo>
                    <a:pt x="86" y="16"/>
                  </a:lnTo>
                  <a:lnTo>
                    <a:pt x="86" y="16"/>
                  </a:lnTo>
                  <a:lnTo>
                    <a:pt x="90" y="18"/>
                  </a:lnTo>
                  <a:lnTo>
                    <a:pt x="92" y="22"/>
                  </a:lnTo>
                  <a:lnTo>
                    <a:pt x="92" y="116"/>
                  </a:lnTo>
                  <a:lnTo>
                    <a:pt x="92" y="116"/>
                  </a:lnTo>
                  <a:lnTo>
                    <a:pt x="94" y="118"/>
                  </a:lnTo>
                  <a:lnTo>
                    <a:pt x="94" y="122"/>
                  </a:lnTo>
                  <a:lnTo>
                    <a:pt x="98" y="124"/>
                  </a:lnTo>
                  <a:lnTo>
                    <a:pt x="100" y="124"/>
                  </a:lnTo>
                  <a:lnTo>
                    <a:pt x="100" y="124"/>
                  </a:lnTo>
                  <a:lnTo>
                    <a:pt x="104" y="124"/>
                  </a:lnTo>
                  <a:lnTo>
                    <a:pt x="106" y="122"/>
                  </a:lnTo>
                  <a:lnTo>
                    <a:pt x="108" y="118"/>
                  </a:lnTo>
                  <a:lnTo>
                    <a:pt x="108" y="116"/>
                  </a:lnTo>
                  <a:lnTo>
                    <a:pt x="108" y="42"/>
                  </a:lnTo>
                  <a:lnTo>
                    <a:pt x="108" y="42"/>
                  </a:lnTo>
                  <a:lnTo>
                    <a:pt x="108" y="42"/>
                  </a:lnTo>
                  <a:lnTo>
                    <a:pt x="108" y="42"/>
                  </a:lnTo>
                  <a:lnTo>
                    <a:pt x="110" y="38"/>
                  </a:lnTo>
                  <a:lnTo>
                    <a:pt x="114" y="36"/>
                  </a:lnTo>
                  <a:lnTo>
                    <a:pt x="114" y="36"/>
                  </a:lnTo>
                  <a:lnTo>
                    <a:pt x="118" y="38"/>
                  </a:lnTo>
                  <a:lnTo>
                    <a:pt x="120" y="42"/>
                  </a:lnTo>
                  <a:lnTo>
                    <a:pt x="120" y="60"/>
                  </a:lnTo>
                  <a:lnTo>
                    <a:pt x="120" y="60"/>
                  </a:lnTo>
                  <a:lnTo>
                    <a:pt x="120" y="60"/>
                  </a:lnTo>
                  <a:lnTo>
                    <a:pt x="120" y="60"/>
                  </a:lnTo>
                  <a:lnTo>
                    <a:pt x="120" y="60"/>
                  </a:lnTo>
                  <a:lnTo>
                    <a:pt x="120" y="116"/>
                  </a:lnTo>
                  <a:lnTo>
                    <a:pt x="120" y="116"/>
                  </a:lnTo>
                  <a:lnTo>
                    <a:pt x="120" y="118"/>
                  </a:lnTo>
                  <a:lnTo>
                    <a:pt x="122" y="122"/>
                  </a:lnTo>
                  <a:lnTo>
                    <a:pt x="124" y="124"/>
                  </a:lnTo>
                  <a:lnTo>
                    <a:pt x="128" y="124"/>
                  </a:lnTo>
                  <a:lnTo>
                    <a:pt x="128" y="124"/>
                  </a:lnTo>
                  <a:lnTo>
                    <a:pt x="130" y="124"/>
                  </a:lnTo>
                  <a:lnTo>
                    <a:pt x="134" y="122"/>
                  </a:lnTo>
                  <a:lnTo>
                    <a:pt x="136" y="118"/>
                  </a:lnTo>
                  <a:lnTo>
                    <a:pt x="136" y="116"/>
                  </a:lnTo>
                  <a:lnTo>
                    <a:pt x="136" y="60"/>
                  </a:lnTo>
                  <a:lnTo>
                    <a:pt x="136" y="60"/>
                  </a:lnTo>
                  <a:lnTo>
                    <a:pt x="136" y="60"/>
                  </a:lnTo>
                  <a:lnTo>
                    <a:pt x="136" y="60"/>
                  </a:lnTo>
                  <a:lnTo>
                    <a:pt x="138" y="56"/>
                  </a:lnTo>
                  <a:lnTo>
                    <a:pt x="142" y="54"/>
                  </a:lnTo>
                  <a:lnTo>
                    <a:pt x="142" y="54"/>
                  </a:lnTo>
                  <a:lnTo>
                    <a:pt x="146" y="56"/>
                  </a:lnTo>
                  <a:lnTo>
                    <a:pt x="146" y="60"/>
                  </a:lnTo>
                  <a:lnTo>
                    <a:pt x="146" y="130"/>
                  </a:lnTo>
                  <a:lnTo>
                    <a:pt x="146" y="130"/>
                  </a:lnTo>
                  <a:lnTo>
                    <a:pt x="146" y="148"/>
                  </a:lnTo>
                  <a:lnTo>
                    <a:pt x="144" y="166"/>
                  </a:lnTo>
                  <a:lnTo>
                    <a:pt x="140" y="186"/>
                  </a:lnTo>
                  <a:lnTo>
                    <a:pt x="134" y="204"/>
                  </a:lnTo>
                  <a:lnTo>
                    <a:pt x="134" y="204"/>
                  </a:lnTo>
                  <a:lnTo>
                    <a:pt x="130" y="218"/>
                  </a:lnTo>
                  <a:lnTo>
                    <a:pt x="130" y="218"/>
                  </a:lnTo>
                  <a:lnTo>
                    <a:pt x="130" y="226"/>
                  </a:lnTo>
                  <a:lnTo>
                    <a:pt x="128" y="254"/>
                  </a:lnTo>
                  <a:lnTo>
                    <a:pt x="128" y="254"/>
                  </a:lnTo>
                  <a:lnTo>
                    <a:pt x="130" y="256"/>
                  </a:lnTo>
                  <a:lnTo>
                    <a:pt x="132" y="260"/>
                  </a:lnTo>
                  <a:lnTo>
                    <a:pt x="134" y="260"/>
                  </a:lnTo>
                  <a:lnTo>
                    <a:pt x="136" y="262"/>
                  </a:lnTo>
                  <a:lnTo>
                    <a:pt x="136" y="262"/>
                  </a:lnTo>
                  <a:lnTo>
                    <a:pt x="136" y="262"/>
                  </a:lnTo>
                  <a:lnTo>
                    <a:pt x="140" y="260"/>
                  </a:lnTo>
                  <a:lnTo>
                    <a:pt x="142" y="258"/>
                  </a:lnTo>
                  <a:lnTo>
                    <a:pt x="144" y="256"/>
                  </a:lnTo>
                  <a:lnTo>
                    <a:pt x="144" y="254"/>
                  </a:lnTo>
                  <a:lnTo>
                    <a:pt x="144" y="254"/>
                  </a:lnTo>
                  <a:lnTo>
                    <a:pt x="146" y="228"/>
                  </a:lnTo>
                  <a:lnTo>
                    <a:pt x="146" y="222"/>
                  </a:lnTo>
                  <a:lnTo>
                    <a:pt x="146" y="222"/>
                  </a:lnTo>
                  <a:lnTo>
                    <a:pt x="150" y="208"/>
                  </a:lnTo>
                  <a:lnTo>
                    <a:pt x="150" y="208"/>
                  </a:lnTo>
                  <a:lnTo>
                    <a:pt x="154" y="188"/>
                  </a:lnTo>
                  <a:lnTo>
                    <a:pt x="158" y="170"/>
                  </a:lnTo>
                  <a:lnTo>
                    <a:pt x="162" y="150"/>
                  </a:lnTo>
                  <a:lnTo>
                    <a:pt x="162" y="130"/>
                  </a:lnTo>
                  <a:lnTo>
                    <a:pt x="162" y="60"/>
                  </a:lnTo>
                  <a:lnTo>
                    <a:pt x="162" y="60"/>
                  </a:lnTo>
                  <a:lnTo>
                    <a:pt x="162" y="52"/>
                  </a:lnTo>
                  <a:lnTo>
                    <a:pt x="156" y="46"/>
                  </a:lnTo>
                  <a:lnTo>
                    <a:pt x="150" y="40"/>
                  </a:lnTo>
                  <a:lnTo>
                    <a:pt x="142" y="38"/>
                  </a:lnTo>
                  <a:lnTo>
                    <a:pt x="142"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92" name="Group 91">
            <a:extLst>
              <a:ext uri="{FF2B5EF4-FFF2-40B4-BE49-F238E27FC236}">
                <a16:creationId xmlns:a16="http://schemas.microsoft.com/office/drawing/2014/main" id="{2F29D9FD-D9CD-4562-867E-623061D06F60}"/>
              </a:ext>
            </a:extLst>
          </p:cNvPr>
          <p:cNvGrpSpPr/>
          <p:nvPr userDrawn="1"/>
        </p:nvGrpSpPr>
        <p:grpSpPr>
          <a:xfrm>
            <a:off x="1357313" y="2928938"/>
            <a:ext cx="425450" cy="396875"/>
            <a:chOff x="1357313" y="2928938"/>
            <a:chExt cx="425450" cy="396875"/>
          </a:xfrm>
        </p:grpSpPr>
        <p:sp>
          <p:nvSpPr>
            <p:cNvPr id="93" name="Freeform 80">
              <a:extLst>
                <a:ext uri="{FF2B5EF4-FFF2-40B4-BE49-F238E27FC236}">
                  <a16:creationId xmlns:a16="http://schemas.microsoft.com/office/drawing/2014/main" id="{089DDD6D-E656-4FC1-8CCD-0DF19EFF4A91}"/>
                </a:ext>
              </a:extLst>
            </p:cNvPr>
            <p:cNvSpPr>
              <a:spLocks/>
            </p:cNvSpPr>
            <p:nvPr userDrawn="1"/>
          </p:nvSpPr>
          <p:spPr bwMode="auto">
            <a:xfrm>
              <a:off x="1681163" y="3205163"/>
              <a:ext cx="41275" cy="57150"/>
            </a:xfrm>
            <a:custGeom>
              <a:avLst/>
              <a:gdLst>
                <a:gd name="T0" fmla="*/ 18 w 26"/>
                <a:gd name="T1" fmla="*/ 0 h 36"/>
                <a:gd name="T2" fmla="*/ 18 w 26"/>
                <a:gd name="T3" fmla="*/ 0 h 36"/>
                <a:gd name="T4" fmla="*/ 20 w 26"/>
                <a:gd name="T5" fmla="*/ 6 h 36"/>
                <a:gd name="T6" fmla="*/ 20 w 26"/>
                <a:gd name="T7" fmla="*/ 6 h 36"/>
                <a:gd name="T8" fmla="*/ 18 w 26"/>
                <a:gd name="T9" fmla="*/ 16 h 36"/>
                <a:gd name="T10" fmla="*/ 14 w 26"/>
                <a:gd name="T11" fmla="*/ 22 h 36"/>
                <a:gd name="T12" fmla="*/ 8 w 26"/>
                <a:gd name="T13" fmla="*/ 28 h 36"/>
                <a:gd name="T14" fmla="*/ 0 w 26"/>
                <a:gd name="T15" fmla="*/ 32 h 36"/>
                <a:gd name="T16" fmla="*/ 0 w 26"/>
                <a:gd name="T17" fmla="*/ 32 h 36"/>
                <a:gd name="T18" fmla="*/ 6 w 26"/>
                <a:gd name="T19" fmla="*/ 36 h 36"/>
                <a:gd name="T20" fmla="*/ 12 w 26"/>
                <a:gd name="T21" fmla="*/ 36 h 36"/>
                <a:gd name="T22" fmla="*/ 12 w 26"/>
                <a:gd name="T23" fmla="*/ 36 h 36"/>
                <a:gd name="T24" fmla="*/ 18 w 26"/>
                <a:gd name="T25" fmla="*/ 36 h 36"/>
                <a:gd name="T26" fmla="*/ 22 w 26"/>
                <a:gd name="T27" fmla="*/ 32 h 36"/>
                <a:gd name="T28" fmla="*/ 26 w 26"/>
                <a:gd name="T29" fmla="*/ 28 h 36"/>
                <a:gd name="T30" fmla="*/ 26 w 26"/>
                <a:gd name="T31" fmla="*/ 22 h 36"/>
                <a:gd name="T32" fmla="*/ 26 w 26"/>
                <a:gd name="T33" fmla="*/ 22 h 36"/>
                <a:gd name="T34" fmla="*/ 24 w 26"/>
                <a:gd name="T35" fmla="*/ 12 h 36"/>
                <a:gd name="T36" fmla="*/ 18 w 26"/>
                <a:gd name="T3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36">
                  <a:moveTo>
                    <a:pt x="18" y="0"/>
                  </a:moveTo>
                  <a:lnTo>
                    <a:pt x="18" y="0"/>
                  </a:lnTo>
                  <a:lnTo>
                    <a:pt x="20" y="6"/>
                  </a:lnTo>
                  <a:lnTo>
                    <a:pt x="20" y="6"/>
                  </a:lnTo>
                  <a:lnTo>
                    <a:pt x="18" y="16"/>
                  </a:lnTo>
                  <a:lnTo>
                    <a:pt x="14" y="22"/>
                  </a:lnTo>
                  <a:lnTo>
                    <a:pt x="8" y="28"/>
                  </a:lnTo>
                  <a:lnTo>
                    <a:pt x="0" y="32"/>
                  </a:lnTo>
                  <a:lnTo>
                    <a:pt x="0" y="32"/>
                  </a:lnTo>
                  <a:lnTo>
                    <a:pt x="6" y="36"/>
                  </a:lnTo>
                  <a:lnTo>
                    <a:pt x="12" y="36"/>
                  </a:lnTo>
                  <a:lnTo>
                    <a:pt x="12" y="36"/>
                  </a:lnTo>
                  <a:lnTo>
                    <a:pt x="18" y="36"/>
                  </a:lnTo>
                  <a:lnTo>
                    <a:pt x="22" y="32"/>
                  </a:lnTo>
                  <a:lnTo>
                    <a:pt x="26" y="28"/>
                  </a:lnTo>
                  <a:lnTo>
                    <a:pt x="26" y="22"/>
                  </a:lnTo>
                  <a:lnTo>
                    <a:pt x="26" y="22"/>
                  </a:lnTo>
                  <a:lnTo>
                    <a:pt x="24" y="12"/>
                  </a:lnTo>
                  <a:lnTo>
                    <a:pt x="18"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81">
              <a:extLst>
                <a:ext uri="{FF2B5EF4-FFF2-40B4-BE49-F238E27FC236}">
                  <a16:creationId xmlns:a16="http://schemas.microsoft.com/office/drawing/2014/main" id="{7FB4AF49-5A82-412E-B00C-A8ECBFB56C8A}"/>
                </a:ext>
              </a:extLst>
            </p:cNvPr>
            <p:cNvSpPr>
              <a:spLocks/>
            </p:cNvSpPr>
            <p:nvPr userDrawn="1"/>
          </p:nvSpPr>
          <p:spPr bwMode="auto">
            <a:xfrm>
              <a:off x="1681163" y="3205163"/>
              <a:ext cx="41275" cy="57150"/>
            </a:xfrm>
            <a:custGeom>
              <a:avLst/>
              <a:gdLst>
                <a:gd name="T0" fmla="*/ 18 w 26"/>
                <a:gd name="T1" fmla="*/ 0 h 36"/>
                <a:gd name="T2" fmla="*/ 18 w 26"/>
                <a:gd name="T3" fmla="*/ 0 h 36"/>
                <a:gd name="T4" fmla="*/ 20 w 26"/>
                <a:gd name="T5" fmla="*/ 6 h 36"/>
                <a:gd name="T6" fmla="*/ 20 w 26"/>
                <a:gd name="T7" fmla="*/ 6 h 36"/>
                <a:gd name="T8" fmla="*/ 18 w 26"/>
                <a:gd name="T9" fmla="*/ 16 h 36"/>
                <a:gd name="T10" fmla="*/ 14 w 26"/>
                <a:gd name="T11" fmla="*/ 22 h 36"/>
                <a:gd name="T12" fmla="*/ 8 w 26"/>
                <a:gd name="T13" fmla="*/ 28 h 36"/>
                <a:gd name="T14" fmla="*/ 0 w 26"/>
                <a:gd name="T15" fmla="*/ 32 h 36"/>
                <a:gd name="T16" fmla="*/ 0 w 26"/>
                <a:gd name="T17" fmla="*/ 32 h 36"/>
                <a:gd name="T18" fmla="*/ 6 w 26"/>
                <a:gd name="T19" fmla="*/ 36 h 36"/>
                <a:gd name="T20" fmla="*/ 12 w 26"/>
                <a:gd name="T21" fmla="*/ 36 h 36"/>
                <a:gd name="T22" fmla="*/ 12 w 26"/>
                <a:gd name="T23" fmla="*/ 36 h 36"/>
                <a:gd name="T24" fmla="*/ 18 w 26"/>
                <a:gd name="T25" fmla="*/ 36 h 36"/>
                <a:gd name="T26" fmla="*/ 22 w 26"/>
                <a:gd name="T27" fmla="*/ 32 h 36"/>
                <a:gd name="T28" fmla="*/ 26 w 26"/>
                <a:gd name="T29" fmla="*/ 28 h 36"/>
                <a:gd name="T30" fmla="*/ 26 w 26"/>
                <a:gd name="T31" fmla="*/ 22 h 36"/>
                <a:gd name="T32" fmla="*/ 26 w 26"/>
                <a:gd name="T33" fmla="*/ 22 h 36"/>
                <a:gd name="T34" fmla="*/ 24 w 26"/>
                <a:gd name="T35" fmla="*/ 12 h 36"/>
                <a:gd name="T36" fmla="*/ 18 w 26"/>
                <a:gd name="T3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36">
                  <a:moveTo>
                    <a:pt x="18" y="0"/>
                  </a:moveTo>
                  <a:lnTo>
                    <a:pt x="18" y="0"/>
                  </a:lnTo>
                  <a:lnTo>
                    <a:pt x="20" y="6"/>
                  </a:lnTo>
                  <a:lnTo>
                    <a:pt x="20" y="6"/>
                  </a:lnTo>
                  <a:lnTo>
                    <a:pt x="18" y="16"/>
                  </a:lnTo>
                  <a:lnTo>
                    <a:pt x="14" y="22"/>
                  </a:lnTo>
                  <a:lnTo>
                    <a:pt x="8" y="28"/>
                  </a:lnTo>
                  <a:lnTo>
                    <a:pt x="0" y="32"/>
                  </a:lnTo>
                  <a:lnTo>
                    <a:pt x="0" y="32"/>
                  </a:lnTo>
                  <a:lnTo>
                    <a:pt x="6" y="36"/>
                  </a:lnTo>
                  <a:lnTo>
                    <a:pt x="12" y="36"/>
                  </a:lnTo>
                  <a:lnTo>
                    <a:pt x="12" y="36"/>
                  </a:lnTo>
                  <a:lnTo>
                    <a:pt x="18" y="36"/>
                  </a:lnTo>
                  <a:lnTo>
                    <a:pt x="22" y="32"/>
                  </a:lnTo>
                  <a:lnTo>
                    <a:pt x="26" y="28"/>
                  </a:lnTo>
                  <a:lnTo>
                    <a:pt x="26" y="22"/>
                  </a:lnTo>
                  <a:lnTo>
                    <a:pt x="26" y="22"/>
                  </a:lnTo>
                  <a:lnTo>
                    <a:pt x="24" y="12"/>
                  </a:lnTo>
                  <a:lnTo>
                    <a:pt x="1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2">
              <a:extLst>
                <a:ext uri="{FF2B5EF4-FFF2-40B4-BE49-F238E27FC236}">
                  <a16:creationId xmlns:a16="http://schemas.microsoft.com/office/drawing/2014/main" id="{EAF6060E-E5C2-4ABF-B1DF-10B82A863833}"/>
                </a:ext>
              </a:extLst>
            </p:cNvPr>
            <p:cNvSpPr>
              <a:spLocks noEditPoints="1"/>
            </p:cNvSpPr>
            <p:nvPr userDrawn="1"/>
          </p:nvSpPr>
          <p:spPr bwMode="auto">
            <a:xfrm>
              <a:off x="1646238" y="3144838"/>
              <a:ext cx="107950" cy="149225"/>
            </a:xfrm>
            <a:custGeom>
              <a:avLst/>
              <a:gdLst>
                <a:gd name="T0" fmla="*/ 34 w 68"/>
                <a:gd name="T1" fmla="*/ 0 h 94"/>
                <a:gd name="T2" fmla="*/ 34 w 68"/>
                <a:gd name="T3" fmla="*/ 0 h 94"/>
                <a:gd name="T4" fmla="*/ 30 w 68"/>
                <a:gd name="T5" fmla="*/ 2 h 94"/>
                <a:gd name="T6" fmla="*/ 28 w 68"/>
                <a:gd name="T7" fmla="*/ 4 h 94"/>
                <a:gd name="T8" fmla="*/ 28 w 68"/>
                <a:gd name="T9" fmla="*/ 4 h 94"/>
                <a:gd name="T10" fmla="*/ 12 w 68"/>
                <a:gd name="T11" fmla="*/ 28 h 94"/>
                <a:gd name="T12" fmla="*/ 4 w 68"/>
                <a:gd name="T13" fmla="*/ 44 h 94"/>
                <a:gd name="T14" fmla="*/ 0 w 68"/>
                <a:gd name="T15" fmla="*/ 52 h 94"/>
                <a:gd name="T16" fmla="*/ 0 w 68"/>
                <a:gd name="T17" fmla="*/ 60 h 94"/>
                <a:gd name="T18" fmla="*/ 0 w 68"/>
                <a:gd name="T19" fmla="*/ 60 h 94"/>
                <a:gd name="T20" fmla="*/ 0 w 68"/>
                <a:gd name="T21" fmla="*/ 66 h 94"/>
                <a:gd name="T22" fmla="*/ 2 w 68"/>
                <a:gd name="T23" fmla="*/ 72 h 94"/>
                <a:gd name="T24" fmla="*/ 6 w 68"/>
                <a:gd name="T25" fmla="*/ 78 h 94"/>
                <a:gd name="T26" fmla="*/ 10 w 68"/>
                <a:gd name="T27" fmla="*/ 84 h 94"/>
                <a:gd name="T28" fmla="*/ 14 w 68"/>
                <a:gd name="T29" fmla="*/ 88 h 94"/>
                <a:gd name="T30" fmla="*/ 20 w 68"/>
                <a:gd name="T31" fmla="*/ 90 h 94"/>
                <a:gd name="T32" fmla="*/ 26 w 68"/>
                <a:gd name="T33" fmla="*/ 92 h 94"/>
                <a:gd name="T34" fmla="*/ 34 w 68"/>
                <a:gd name="T35" fmla="*/ 94 h 94"/>
                <a:gd name="T36" fmla="*/ 34 w 68"/>
                <a:gd name="T37" fmla="*/ 94 h 94"/>
                <a:gd name="T38" fmla="*/ 40 w 68"/>
                <a:gd name="T39" fmla="*/ 92 h 94"/>
                <a:gd name="T40" fmla="*/ 46 w 68"/>
                <a:gd name="T41" fmla="*/ 90 h 94"/>
                <a:gd name="T42" fmla="*/ 52 w 68"/>
                <a:gd name="T43" fmla="*/ 88 h 94"/>
                <a:gd name="T44" fmla="*/ 58 w 68"/>
                <a:gd name="T45" fmla="*/ 84 h 94"/>
                <a:gd name="T46" fmla="*/ 62 w 68"/>
                <a:gd name="T47" fmla="*/ 78 h 94"/>
                <a:gd name="T48" fmla="*/ 64 w 68"/>
                <a:gd name="T49" fmla="*/ 72 h 94"/>
                <a:gd name="T50" fmla="*/ 66 w 68"/>
                <a:gd name="T51" fmla="*/ 66 h 94"/>
                <a:gd name="T52" fmla="*/ 68 w 68"/>
                <a:gd name="T53" fmla="*/ 60 h 94"/>
                <a:gd name="T54" fmla="*/ 68 w 68"/>
                <a:gd name="T55" fmla="*/ 60 h 94"/>
                <a:gd name="T56" fmla="*/ 66 w 68"/>
                <a:gd name="T57" fmla="*/ 52 h 94"/>
                <a:gd name="T58" fmla="*/ 64 w 68"/>
                <a:gd name="T59" fmla="*/ 44 h 94"/>
                <a:gd name="T60" fmla="*/ 54 w 68"/>
                <a:gd name="T61" fmla="*/ 28 h 94"/>
                <a:gd name="T62" fmla="*/ 38 w 68"/>
                <a:gd name="T63" fmla="*/ 4 h 94"/>
                <a:gd name="T64" fmla="*/ 38 w 68"/>
                <a:gd name="T65" fmla="*/ 4 h 94"/>
                <a:gd name="T66" fmla="*/ 36 w 68"/>
                <a:gd name="T67" fmla="*/ 2 h 94"/>
                <a:gd name="T68" fmla="*/ 34 w 68"/>
                <a:gd name="T69" fmla="*/ 0 h 94"/>
                <a:gd name="T70" fmla="*/ 34 w 68"/>
                <a:gd name="T71" fmla="*/ 0 h 94"/>
                <a:gd name="T72" fmla="*/ 34 w 68"/>
                <a:gd name="T73" fmla="*/ 80 h 94"/>
                <a:gd name="T74" fmla="*/ 34 w 68"/>
                <a:gd name="T75" fmla="*/ 80 h 94"/>
                <a:gd name="T76" fmla="*/ 26 w 68"/>
                <a:gd name="T77" fmla="*/ 78 h 94"/>
                <a:gd name="T78" fmla="*/ 18 w 68"/>
                <a:gd name="T79" fmla="*/ 74 h 94"/>
                <a:gd name="T80" fmla="*/ 14 w 68"/>
                <a:gd name="T81" fmla="*/ 68 h 94"/>
                <a:gd name="T82" fmla="*/ 14 w 68"/>
                <a:gd name="T83" fmla="*/ 60 h 94"/>
                <a:gd name="T84" fmla="*/ 14 w 68"/>
                <a:gd name="T85" fmla="*/ 60 h 94"/>
                <a:gd name="T86" fmla="*/ 14 w 68"/>
                <a:gd name="T87" fmla="*/ 52 h 94"/>
                <a:gd name="T88" fmla="*/ 20 w 68"/>
                <a:gd name="T89" fmla="*/ 42 h 94"/>
                <a:gd name="T90" fmla="*/ 34 w 68"/>
                <a:gd name="T91" fmla="*/ 18 h 94"/>
                <a:gd name="T92" fmla="*/ 34 w 68"/>
                <a:gd name="T93" fmla="*/ 18 h 94"/>
                <a:gd name="T94" fmla="*/ 48 w 68"/>
                <a:gd name="T95" fmla="*/ 42 h 94"/>
                <a:gd name="T96" fmla="*/ 52 w 68"/>
                <a:gd name="T97" fmla="*/ 52 h 94"/>
                <a:gd name="T98" fmla="*/ 54 w 68"/>
                <a:gd name="T99" fmla="*/ 60 h 94"/>
                <a:gd name="T100" fmla="*/ 54 w 68"/>
                <a:gd name="T101" fmla="*/ 60 h 94"/>
                <a:gd name="T102" fmla="*/ 52 w 68"/>
                <a:gd name="T103" fmla="*/ 68 h 94"/>
                <a:gd name="T104" fmla="*/ 48 w 68"/>
                <a:gd name="T105" fmla="*/ 74 h 94"/>
                <a:gd name="T106" fmla="*/ 42 w 68"/>
                <a:gd name="T107" fmla="*/ 78 h 94"/>
                <a:gd name="T108" fmla="*/ 34 w 68"/>
                <a:gd name="T109" fmla="*/ 80 h 94"/>
                <a:gd name="T110" fmla="*/ 34 w 68"/>
                <a:gd name="T111" fmla="*/ 8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 h="94">
                  <a:moveTo>
                    <a:pt x="34" y="0"/>
                  </a:moveTo>
                  <a:lnTo>
                    <a:pt x="34" y="0"/>
                  </a:lnTo>
                  <a:lnTo>
                    <a:pt x="30" y="2"/>
                  </a:lnTo>
                  <a:lnTo>
                    <a:pt x="28" y="4"/>
                  </a:lnTo>
                  <a:lnTo>
                    <a:pt x="28" y="4"/>
                  </a:lnTo>
                  <a:lnTo>
                    <a:pt x="12" y="28"/>
                  </a:lnTo>
                  <a:lnTo>
                    <a:pt x="4" y="44"/>
                  </a:lnTo>
                  <a:lnTo>
                    <a:pt x="0" y="52"/>
                  </a:lnTo>
                  <a:lnTo>
                    <a:pt x="0" y="60"/>
                  </a:lnTo>
                  <a:lnTo>
                    <a:pt x="0" y="60"/>
                  </a:lnTo>
                  <a:lnTo>
                    <a:pt x="0" y="66"/>
                  </a:lnTo>
                  <a:lnTo>
                    <a:pt x="2" y="72"/>
                  </a:lnTo>
                  <a:lnTo>
                    <a:pt x="6" y="78"/>
                  </a:lnTo>
                  <a:lnTo>
                    <a:pt x="10" y="84"/>
                  </a:lnTo>
                  <a:lnTo>
                    <a:pt x="14" y="88"/>
                  </a:lnTo>
                  <a:lnTo>
                    <a:pt x="20" y="90"/>
                  </a:lnTo>
                  <a:lnTo>
                    <a:pt x="26" y="92"/>
                  </a:lnTo>
                  <a:lnTo>
                    <a:pt x="34" y="94"/>
                  </a:lnTo>
                  <a:lnTo>
                    <a:pt x="34" y="94"/>
                  </a:lnTo>
                  <a:lnTo>
                    <a:pt x="40" y="92"/>
                  </a:lnTo>
                  <a:lnTo>
                    <a:pt x="46" y="90"/>
                  </a:lnTo>
                  <a:lnTo>
                    <a:pt x="52" y="88"/>
                  </a:lnTo>
                  <a:lnTo>
                    <a:pt x="58" y="84"/>
                  </a:lnTo>
                  <a:lnTo>
                    <a:pt x="62" y="78"/>
                  </a:lnTo>
                  <a:lnTo>
                    <a:pt x="64" y="72"/>
                  </a:lnTo>
                  <a:lnTo>
                    <a:pt x="66" y="66"/>
                  </a:lnTo>
                  <a:lnTo>
                    <a:pt x="68" y="60"/>
                  </a:lnTo>
                  <a:lnTo>
                    <a:pt x="68" y="60"/>
                  </a:lnTo>
                  <a:lnTo>
                    <a:pt x="66" y="52"/>
                  </a:lnTo>
                  <a:lnTo>
                    <a:pt x="64" y="44"/>
                  </a:lnTo>
                  <a:lnTo>
                    <a:pt x="54" y="28"/>
                  </a:lnTo>
                  <a:lnTo>
                    <a:pt x="38" y="4"/>
                  </a:lnTo>
                  <a:lnTo>
                    <a:pt x="38" y="4"/>
                  </a:lnTo>
                  <a:lnTo>
                    <a:pt x="36" y="2"/>
                  </a:lnTo>
                  <a:lnTo>
                    <a:pt x="34" y="0"/>
                  </a:lnTo>
                  <a:lnTo>
                    <a:pt x="34" y="0"/>
                  </a:lnTo>
                  <a:close/>
                  <a:moveTo>
                    <a:pt x="34" y="80"/>
                  </a:moveTo>
                  <a:lnTo>
                    <a:pt x="34" y="80"/>
                  </a:lnTo>
                  <a:lnTo>
                    <a:pt x="26" y="78"/>
                  </a:lnTo>
                  <a:lnTo>
                    <a:pt x="18" y="74"/>
                  </a:lnTo>
                  <a:lnTo>
                    <a:pt x="14" y="68"/>
                  </a:lnTo>
                  <a:lnTo>
                    <a:pt x="14" y="60"/>
                  </a:lnTo>
                  <a:lnTo>
                    <a:pt x="14" y="60"/>
                  </a:lnTo>
                  <a:lnTo>
                    <a:pt x="14" y="52"/>
                  </a:lnTo>
                  <a:lnTo>
                    <a:pt x="20" y="42"/>
                  </a:lnTo>
                  <a:lnTo>
                    <a:pt x="34" y="18"/>
                  </a:lnTo>
                  <a:lnTo>
                    <a:pt x="34" y="18"/>
                  </a:lnTo>
                  <a:lnTo>
                    <a:pt x="48" y="42"/>
                  </a:lnTo>
                  <a:lnTo>
                    <a:pt x="52" y="52"/>
                  </a:lnTo>
                  <a:lnTo>
                    <a:pt x="54" y="60"/>
                  </a:lnTo>
                  <a:lnTo>
                    <a:pt x="54" y="60"/>
                  </a:lnTo>
                  <a:lnTo>
                    <a:pt x="52" y="68"/>
                  </a:lnTo>
                  <a:lnTo>
                    <a:pt x="48" y="74"/>
                  </a:lnTo>
                  <a:lnTo>
                    <a:pt x="42" y="78"/>
                  </a:lnTo>
                  <a:lnTo>
                    <a:pt x="34" y="80"/>
                  </a:lnTo>
                  <a:lnTo>
                    <a:pt x="3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83">
              <a:extLst>
                <a:ext uri="{FF2B5EF4-FFF2-40B4-BE49-F238E27FC236}">
                  <a16:creationId xmlns:a16="http://schemas.microsoft.com/office/drawing/2014/main" id="{33484A5B-176E-4A8A-A305-AC44F8BB4628}"/>
                </a:ext>
              </a:extLst>
            </p:cNvPr>
            <p:cNvSpPr>
              <a:spLocks noEditPoints="1"/>
            </p:cNvSpPr>
            <p:nvPr userDrawn="1"/>
          </p:nvSpPr>
          <p:spPr bwMode="auto">
            <a:xfrm>
              <a:off x="1357313" y="2928938"/>
              <a:ext cx="425450" cy="396875"/>
            </a:xfrm>
            <a:custGeom>
              <a:avLst/>
              <a:gdLst>
                <a:gd name="T0" fmla="*/ 208 w 268"/>
                <a:gd name="T1" fmla="*/ 10 h 250"/>
                <a:gd name="T2" fmla="*/ 130 w 268"/>
                <a:gd name="T3" fmla="*/ 6 h 250"/>
                <a:gd name="T4" fmla="*/ 66 w 268"/>
                <a:gd name="T5" fmla="*/ 26 h 250"/>
                <a:gd name="T6" fmla="*/ 12 w 268"/>
                <a:gd name="T7" fmla="*/ 82 h 250"/>
                <a:gd name="T8" fmla="*/ 2 w 268"/>
                <a:gd name="T9" fmla="*/ 152 h 250"/>
                <a:gd name="T10" fmla="*/ 36 w 268"/>
                <a:gd name="T11" fmla="*/ 218 h 250"/>
                <a:gd name="T12" fmla="*/ 124 w 268"/>
                <a:gd name="T13" fmla="*/ 244 h 250"/>
                <a:gd name="T14" fmla="*/ 146 w 268"/>
                <a:gd name="T15" fmla="*/ 178 h 250"/>
                <a:gd name="T16" fmla="*/ 146 w 268"/>
                <a:gd name="T17" fmla="*/ 236 h 250"/>
                <a:gd name="T18" fmla="*/ 168 w 268"/>
                <a:gd name="T19" fmla="*/ 206 h 250"/>
                <a:gd name="T20" fmla="*/ 202 w 268"/>
                <a:gd name="T21" fmla="*/ 136 h 250"/>
                <a:gd name="T22" fmla="*/ 260 w 268"/>
                <a:gd name="T23" fmla="*/ 106 h 250"/>
                <a:gd name="T24" fmla="*/ 184 w 268"/>
                <a:gd name="T25" fmla="*/ 40 h 250"/>
                <a:gd name="T26" fmla="*/ 194 w 268"/>
                <a:gd name="T27" fmla="*/ 30 h 250"/>
                <a:gd name="T28" fmla="*/ 214 w 268"/>
                <a:gd name="T29" fmla="*/ 36 h 250"/>
                <a:gd name="T30" fmla="*/ 234 w 268"/>
                <a:gd name="T31" fmla="*/ 52 h 250"/>
                <a:gd name="T32" fmla="*/ 210 w 268"/>
                <a:gd name="T33" fmla="*/ 44 h 250"/>
                <a:gd name="T34" fmla="*/ 186 w 268"/>
                <a:gd name="T35" fmla="*/ 88 h 250"/>
                <a:gd name="T36" fmla="*/ 112 w 268"/>
                <a:gd name="T37" fmla="*/ 92 h 250"/>
                <a:gd name="T38" fmla="*/ 164 w 268"/>
                <a:gd name="T39" fmla="*/ 84 h 250"/>
                <a:gd name="T40" fmla="*/ 164 w 268"/>
                <a:gd name="T41" fmla="*/ 26 h 250"/>
                <a:gd name="T42" fmla="*/ 96 w 268"/>
                <a:gd name="T43" fmla="*/ 26 h 250"/>
                <a:gd name="T44" fmla="*/ 96 w 268"/>
                <a:gd name="T45" fmla="*/ 66 h 250"/>
                <a:gd name="T46" fmla="*/ 116 w 268"/>
                <a:gd name="T47" fmla="*/ 16 h 250"/>
                <a:gd name="T48" fmla="*/ 152 w 268"/>
                <a:gd name="T49" fmla="*/ 56 h 250"/>
                <a:gd name="T50" fmla="*/ 150 w 268"/>
                <a:gd name="T51" fmla="*/ 14 h 250"/>
                <a:gd name="T52" fmla="*/ 172 w 268"/>
                <a:gd name="T53" fmla="*/ 70 h 250"/>
                <a:gd name="T54" fmla="*/ 108 w 268"/>
                <a:gd name="T55" fmla="*/ 70 h 250"/>
                <a:gd name="T56" fmla="*/ 92 w 268"/>
                <a:gd name="T57" fmla="*/ 70 h 250"/>
                <a:gd name="T58" fmla="*/ 88 w 268"/>
                <a:gd name="T59" fmla="*/ 24 h 250"/>
                <a:gd name="T60" fmla="*/ 52 w 268"/>
                <a:gd name="T61" fmla="*/ 138 h 250"/>
                <a:gd name="T62" fmla="*/ 54 w 268"/>
                <a:gd name="T63" fmla="*/ 164 h 250"/>
                <a:gd name="T64" fmla="*/ 74 w 268"/>
                <a:gd name="T65" fmla="*/ 66 h 250"/>
                <a:gd name="T66" fmla="*/ 64 w 268"/>
                <a:gd name="T67" fmla="*/ 40 h 250"/>
                <a:gd name="T68" fmla="*/ 28 w 268"/>
                <a:gd name="T69" fmla="*/ 86 h 250"/>
                <a:gd name="T70" fmla="*/ 46 w 268"/>
                <a:gd name="T71" fmla="*/ 62 h 250"/>
                <a:gd name="T72" fmla="*/ 50 w 268"/>
                <a:gd name="T73" fmla="*/ 76 h 250"/>
                <a:gd name="T74" fmla="*/ 46 w 268"/>
                <a:gd name="T75" fmla="*/ 102 h 250"/>
                <a:gd name="T76" fmla="*/ 72 w 268"/>
                <a:gd name="T77" fmla="*/ 94 h 250"/>
                <a:gd name="T78" fmla="*/ 26 w 268"/>
                <a:gd name="T79" fmla="*/ 132 h 250"/>
                <a:gd name="T80" fmla="*/ 30 w 268"/>
                <a:gd name="T81" fmla="*/ 146 h 250"/>
                <a:gd name="T82" fmla="*/ 16 w 268"/>
                <a:gd name="T83" fmla="*/ 152 h 250"/>
                <a:gd name="T84" fmla="*/ 74 w 268"/>
                <a:gd name="T85" fmla="*/ 212 h 250"/>
                <a:gd name="T86" fmla="*/ 70 w 268"/>
                <a:gd name="T87" fmla="*/ 186 h 250"/>
                <a:gd name="T88" fmla="*/ 122 w 268"/>
                <a:gd name="T89" fmla="*/ 212 h 250"/>
                <a:gd name="T90" fmla="*/ 138 w 268"/>
                <a:gd name="T91" fmla="*/ 166 h 250"/>
                <a:gd name="T92" fmla="*/ 140 w 268"/>
                <a:gd name="T93" fmla="*/ 146 h 250"/>
                <a:gd name="T94" fmla="*/ 150 w 268"/>
                <a:gd name="T95" fmla="*/ 136 h 250"/>
                <a:gd name="T96" fmla="*/ 108 w 268"/>
                <a:gd name="T97" fmla="*/ 170 h 250"/>
                <a:gd name="T98" fmla="*/ 68 w 268"/>
                <a:gd name="T99" fmla="*/ 168 h 250"/>
                <a:gd name="T100" fmla="*/ 114 w 268"/>
                <a:gd name="T101" fmla="*/ 142 h 250"/>
                <a:gd name="T102" fmla="*/ 102 w 268"/>
                <a:gd name="T103" fmla="*/ 128 h 250"/>
                <a:gd name="T104" fmla="*/ 94 w 268"/>
                <a:gd name="T105" fmla="*/ 112 h 250"/>
                <a:gd name="T106" fmla="*/ 164 w 268"/>
                <a:gd name="T107" fmla="*/ 120 h 250"/>
                <a:gd name="T108" fmla="*/ 160 w 268"/>
                <a:gd name="T109" fmla="*/ 104 h 250"/>
                <a:gd name="T110" fmla="*/ 170 w 268"/>
                <a:gd name="T111" fmla="*/ 158 h 250"/>
                <a:gd name="T112" fmla="*/ 182 w 268"/>
                <a:gd name="T113" fmla="*/ 148 h 250"/>
                <a:gd name="T114" fmla="*/ 194 w 268"/>
                <a:gd name="T115" fmla="*/ 100 h 250"/>
                <a:gd name="T116" fmla="*/ 214 w 268"/>
                <a:gd name="T117" fmla="*/ 102 h 250"/>
                <a:gd name="T118" fmla="*/ 226 w 268"/>
                <a:gd name="T119" fmla="*/ 108 h 250"/>
                <a:gd name="T120" fmla="*/ 252 w 268"/>
                <a:gd name="T121" fmla="*/ 94 h 250"/>
                <a:gd name="T122" fmla="*/ 232 w 268"/>
                <a:gd name="T123" fmla="*/ 76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 h="250">
                  <a:moveTo>
                    <a:pt x="268" y="66"/>
                  </a:moveTo>
                  <a:lnTo>
                    <a:pt x="268" y="66"/>
                  </a:lnTo>
                  <a:lnTo>
                    <a:pt x="266" y="58"/>
                  </a:lnTo>
                  <a:lnTo>
                    <a:pt x="262" y="50"/>
                  </a:lnTo>
                  <a:lnTo>
                    <a:pt x="256" y="44"/>
                  </a:lnTo>
                  <a:lnTo>
                    <a:pt x="248" y="42"/>
                  </a:lnTo>
                  <a:lnTo>
                    <a:pt x="248" y="42"/>
                  </a:lnTo>
                  <a:lnTo>
                    <a:pt x="246" y="34"/>
                  </a:lnTo>
                  <a:lnTo>
                    <a:pt x="240" y="28"/>
                  </a:lnTo>
                  <a:lnTo>
                    <a:pt x="232" y="24"/>
                  </a:lnTo>
                  <a:lnTo>
                    <a:pt x="222" y="22"/>
                  </a:lnTo>
                  <a:lnTo>
                    <a:pt x="222" y="22"/>
                  </a:lnTo>
                  <a:lnTo>
                    <a:pt x="218" y="16"/>
                  </a:lnTo>
                  <a:lnTo>
                    <a:pt x="214" y="12"/>
                  </a:lnTo>
                  <a:lnTo>
                    <a:pt x="208" y="10"/>
                  </a:lnTo>
                  <a:lnTo>
                    <a:pt x="200" y="8"/>
                  </a:lnTo>
                  <a:lnTo>
                    <a:pt x="200" y="8"/>
                  </a:lnTo>
                  <a:lnTo>
                    <a:pt x="192" y="10"/>
                  </a:lnTo>
                  <a:lnTo>
                    <a:pt x="192" y="10"/>
                  </a:lnTo>
                  <a:lnTo>
                    <a:pt x="184" y="4"/>
                  </a:lnTo>
                  <a:lnTo>
                    <a:pt x="174" y="2"/>
                  </a:lnTo>
                  <a:lnTo>
                    <a:pt x="174" y="2"/>
                  </a:lnTo>
                  <a:lnTo>
                    <a:pt x="168" y="2"/>
                  </a:lnTo>
                  <a:lnTo>
                    <a:pt x="162" y="6"/>
                  </a:lnTo>
                  <a:lnTo>
                    <a:pt x="162" y="6"/>
                  </a:lnTo>
                  <a:lnTo>
                    <a:pt x="154" y="2"/>
                  </a:lnTo>
                  <a:lnTo>
                    <a:pt x="146" y="0"/>
                  </a:lnTo>
                  <a:lnTo>
                    <a:pt x="146" y="0"/>
                  </a:lnTo>
                  <a:lnTo>
                    <a:pt x="138" y="2"/>
                  </a:lnTo>
                  <a:lnTo>
                    <a:pt x="130" y="6"/>
                  </a:lnTo>
                  <a:lnTo>
                    <a:pt x="130" y="6"/>
                  </a:lnTo>
                  <a:lnTo>
                    <a:pt x="124" y="4"/>
                  </a:lnTo>
                  <a:lnTo>
                    <a:pt x="116" y="2"/>
                  </a:lnTo>
                  <a:lnTo>
                    <a:pt x="116" y="2"/>
                  </a:lnTo>
                  <a:lnTo>
                    <a:pt x="110" y="2"/>
                  </a:lnTo>
                  <a:lnTo>
                    <a:pt x="106" y="4"/>
                  </a:lnTo>
                  <a:lnTo>
                    <a:pt x="100" y="8"/>
                  </a:lnTo>
                  <a:lnTo>
                    <a:pt x="96" y="12"/>
                  </a:lnTo>
                  <a:lnTo>
                    <a:pt x="96" y="12"/>
                  </a:lnTo>
                  <a:lnTo>
                    <a:pt x="88" y="10"/>
                  </a:lnTo>
                  <a:lnTo>
                    <a:pt x="88" y="10"/>
                  </a:lnTo>
                  <a:lnTo>
                    <a:pt x="80" y="12"/>
                  </a:lnTo>
                  <a:lnTo>
                    <a:pt x="74" y="16"/>
                  </a:lnTo>
                  <a:lnTo>
                    <a:pt x="70" y="20"/>
                  </a:lnTo>
                  <a:lnTo>
                    <a:pt x="66" y="26"/>
                  </a:lnTo>
                  <a:lnTo>
                    <a:pt x="66" y="26"/>
                  </a:lnTo>
                  <a:lnTo>
                    <a:pt x="56" y="28"/>
                  </a:lnTo>
                  <a:lnTo>
                    <a:pt x="48" y="32"/>
                  </a:lnTo>
                  <a:lnTo>
                    <a:pt x="44" y="40"/>
                  </a:lnTo>
                  <a:lnTo>
                    <a:pt x="40" y="48"/>
                  </a:lnTo>
                  <a:lnTo>
                    <a:pt x="40" y="48"/>
                  </a:lnTo>
                  <a:lnTo>
                    <a:pt x="34" y="52"/>
                  </a:lnTo>
                  <a:lnTo>
                    <a:pt x="28" y="56"/>
                  </a:lnTo>
                  <a:lnTo>
                    <a:pt x="24" y="64"/>
                  </a:lnTo>
                  <a:lnTo>
                    <a:pt x="22" y="72"/>
                  </a:lnTo>
                  <a:lnTo>
                    <a:pt x="22" y="72"/>
                  </a:lnTo>
                  <a:lnTo>
                    <a:pt x="22" y="74"/>
                  </a:lnTo>
                  <a:lnTo>
                    <a:pt x="22" y="74"/>
                  </a:lnTo>
                  <a:lnTo>
                    <a:pt x="16" y="78"/>
                  </a:lnTo>
                  <a:lnTo>
                    <a:pt x="12" y="82"/>
                  </a:lnTo>
                  <a:lnTo>
                    <a:pt x="10" y="90"/>
                  </a:lnTo>
                  <a:lnTo>
                    <a:pt x="8" y="96"/>
                  </a:lnTo>
                  <a:lnTo>
                    <a:pt x="8" y="96"/>
                  </a:lnTo>
                  <a:lnTo>
                    <a:pt x="10" y="104"/>
                  </a:lnTo>
                  <a:lnTo>
                    <a:pt x="10" y="104"/>
                  </a:lnTo>
                  <a:lnTo>
                    <a:pt x="6" y="108"/>
                  </a:lnTo>
                  <a:lnTo>
                    <a:pt x="2" y="112"/>
                  </a:lnTo>
                  <a:lnTo>
                    <a:pt x="2" y="118"/>
                  </a:lnTo>
                  <a:lnTo>
                    <a:pt x="0" y="124"/>
                  </a:lnTo>
                  <a:lnTo>
                    <a:pt x="0" y="124"/>
                  </a:lnTo>
                  <a:lnTo>
                    <a:pt x="2" y="132"/>
                  </a:lnTo>
                  <a:lnTo>
                    <a:pt x="6" y="138"/>
                  </a:lnTo>
                  <a:lnTo>
                    <a:pt x="6" y="138"/>
                  </a:lnTo>
                  <a:lnTo>
                    <a:pt x="4" y="144"/>
                  </a:lnTo>
                  <a:lnTo>
                    <a:pt x="2" y="152"/>
                  </a:lnTo>
                  <a:lnTo>
                    <a:pt x="2" y="152"/>
                  </a:lnTo>
                  <a:lnTo>
                    <a:pt x="4" y="160"/>
                  </a:lnTo>
                  <a:lnTo>
                    <a:pt x="10" y="168"/>
                  </a:lnTo>
                  <a:lnTo>
                    <a:pt x="16" y="172"/>
                  </a:lnTo>
                  <a:lnTo>
                    <a:pt x="26" y="176"/>
                  </a:lnTo>
                  <a:lnTo>
                    <a:pt x="26" y="176"/>
                  </a:lnTo>
                  <a:lnTo>
                    <a:pt x="26" y="178"/>
                  </a:lnTo>
                  <a:lnTo>
                    <a:pt x="26" y="178"/>
                  </a:lnTo>
                  <a:lnTo>
                    <a:pt x="24" y="190"/>
                  </a:lnTo>
                  <a:lnTo>
                    <a:pt x="24" y="196"/>
                  </a:lnTo>
                  <a:lnTo>
                    <a:pt x="24" y="202"/>
                  </a:lnTo>
                  <a:lnTo>
                    <a:pt x="24" y="202"/>
                  </a:lnTo>
                  <a:lnTo>
                    <a:pt x="26" y="208"/>
                  </a:lnTo>
                  <a:lnTo>
                    <a:pt x="32" y="214"/>
                  </a:lnTo>
                  <a:lnTo>
                    <a:pt x="36" y="218"/>
                  </a:lnTo>
                  <a:lnTo>
                    <a:pt x="42" y="222"/>
                  </a:lnTo>
                  <a:lnTo>
                    <a:pt x="42" y="222"/>
                  </a:lnTo>
                  <a:lnTo>
                    <a:pt x="52" y="224"/>
                  </a:lnTo>
                  <a:lnTo>
                    <a:pt x="64" y="226"/>
                  </a:lnTo>
                  <a:lnTo>
                    <a:pt x="64" y="226"/>
                  </a:lnTo>
                  <a:lnTo>
                    <a:pt x="78" y="224"/>
                  </a:lnTo>
                  <a:lnTo>
                    <a:pt x="92" y="220"/>
                  </a:lnTo>
                  <a:lnTo>
                    <a:pt x="92" y="220"/>
                  </a:lnTo>
                  <a:lnTo>
                    <a:pt x="100" y="224"/>
                  </a:lnTo>
                  <a:lnTo>
                    <a:pt x="106" y="226"/>
                  </a:lnTo>
                  <a:lnTo>
                    <a:pt x="114" y="228"/>
                  </a:lnTo>
                  <a:lnTo>
                    <a:pt x="114" y="228"/>
                  </a:lnTo>
                  <a:lnTo>
                    <a:pt x="122" y="226"/>
                  </a:lnTo>
                  <a:lnTo>
                    <a:pt x="122" y="226"/>
                  </a:lnTo>
                  <a:lnTo>
                    <a:pt x="124" y="244"/>
                  </a:lnTo>
                  <a:lnTo>
                    <a:pt x="124" y="244"/>
                  </a:lnTo>
                  <a:lnTo>
                    <a:pt x="126" y="248"/>
                  </a:lnTo>
                  <a:lnTo>
                    <a:pt x="132" y="250"/>
                  </a:lnTo>
                  <a:lnTo>
                    <a:pt x="132" y="250"/>
                  </a:lnTo>
                  <a:lnTo>
                    <a:pt x="132" y="250"/>
                  </a:lnTo>
                  <a:lnTo>
                    <a:pt x="132" y="250"/>
                  </a:lnTo>
                  <a:lnTo>
                    <a:pt x="136" y="246"/>
                  </a:lnTo>
                  <a:lnTo>
                    <a:pt x="138" y="242"/>
                  </a:lnTo>
                  <a:lnTo>
                    <a:pt x="138" y="242"/>
                  </a:lnTo>
                  <a:lnTo>
                    <a:pt x="136" y="220"/>
                  </a:lnTo>
                  <a:lnTo>
                    <a:pt x="136" y="202"/>
                  </a:lnTo>
                  <a:lnTo>
                    <a:pt x="138" y="188"/>
                  </a:lnTo>
                  <a:lnTo>
                    <a:pt x="140" y="180"/>
                  </a:lnTo>
                  <a:lnTo>
                    <a:pt x="140" y="180"/>
                  </a:lnTo>
                  <a:lnTo>
                    <a:pt x="146" y="178"/>
                  </a:lnTo>
                  <a:lnTo>
                    <a:pt x="152" y="174"/>
                  </a:lnTo>
                  <a:lnTo>
                    <a:pt x="152" y="174"/>
                  </a:lnTo>
                  <a:lnTo>
                    <a:pt x="162" y="176"/>
                  </a:lnTo>
                  <a:lnTo>
                    <a:pt x="162" y="176"/>
                  </a:lnTo>
                  <a:lnTo>
                    <a:pt x="164" y="176"/>
                  </a:lnTo>
                  <a:lnTo>
                    <a:pt x="164" y="176"/>
                  </a:lnTo>
                  <a:lnTo>
                    <a:pt x="164" y="184"/>
                  </a:lnTo>
                  <a:lnTo>
                    <a:pt x="162" y="190"/>
                  </a:lnTo>
                  <a:lnTo>
                    <a:pt x="158" y="196"/>
                  </a:lnTo>
                  <a:lnTo>
                    <a:pt x="158" y="196"/>
                  </a:lnTo>
                  <a:lnTo>
                    <a:pt x="154" y="200"/>
                  </a:lnTo>
                  <a:lnTo>
                    <a:pt x="150" y="210"/>
                  </a:lnTo>
                  <a:lnTo>
                    <a:pt x="148" y="218"/>
                  </a:lnTo>
                  <a:lnTo>
                    <a:pt x="146" y="226"/>
                  </a:lnTo>
                  <a:lnTo>
                    <a:pt x="146" y="236"/>
                  </a:lnTo>
                  <a:lnTo>
                    <a:pt x="150" y="244"/>
                  </a:lnTo>
                  <a:lnTo>
                    <a:pt x="150" y="244"/>
                  </a:lnTo>
                  <a:lnTo>
                    <a:pt x="152" y="248"/>
                  </a:lnTo>
                  <a:lnTo>
                    <a:pt x="156" y="250"/>
                  </a:lnTo>
                  <a:lnTo>
                    <a:pt x="156" y="250"/>
                  </a:lnTo>
                  <a:lnTo>
                    <a:pt x="158" y="250"/>
                  </a:lnTo>
                  <a:lnTo>
                    <a:pt x="158" y="250"/>
                  </a:lnTo>
                  <a:lnTo>
                    <a:pt x="162" y="246"/>
                  </a:lnTo>
                  <a:lnTo>
                    <a:pt x="162" y="240"/>
                  </a:lnTo>
                  <a:lnTo>
                    <a:pt x="162" y="240"/>
                  </a:lnTo>
                  <a:lnTo>
                    <a:pt x="160" y="234"/>
                  </a:lnTo>
                  <a:lnTo>
                    <a:pt x="160" y="226"/>
                  </a:lnTo>
                  <a:lnTo>
                    <a:pt x="162" y="216"/>
                  </a:lnTo>
                  <a:lnTo>
                    <a:pt x="166" y="208"/>
                  </a:lnTo>
                  <a:lnTo>
                    <a:pt x="168" y="206"/>
                  </a:lnTo>
                  <a:lnTo>
                    <a:pt x="168" y="206"/>
                  </a:lnTo>
                  <a:lnTo>
                    <a:pt x="174" y="194"/>
                  </a:lnTo>
                  <a:lnTo>
                    <a:pt x="178" y="184"/>
                  </a:lnTo>
                  <a:lnTo>
                    <a:pt x="178" y="176"/>
                  </a:lnTo>
                  <a:lnTo>
                    <a:pt x="178" y="170"/>
                  </a:lnTo>
                  <a:lnTo>
                    <a:pt x="178" y="170"/>
                  </a:lnTo>
                  <a:lnTo>
                    <a:pt x="182" y="162"/>
                  </a:lnTo>
                  <a:lnTo>
                    <a:pt x="182" y="162"/>
                  </a:lnTo>
                  <a:lnTo>
                    <a:pt x="190" y="158"/>
                  </a:lnTo>
                  <a:lnTo>
                    <a:pt x="196" y="154"/>
                  </a:lnTo>
                  <a:lnTo>
                    <a:pt x="200" y="146"/>
                  </a:lnTo>
                  <a:lnTo>
                    <a:pt x="202" y="138"/>
                  </a:lnTo>
                  <a:lnTo>
                    <a:pt x="202" y="138"/>
                  </a:lnTo>
                  <a:lnTo>
                    <a:pt x="202" y="136"/>
                  </a:lnTo>
                  <a:lnTo>
                    <a:pt x="202" y="136"/>
                  </a:lnTo>
                  <a:lnTo>
                    <a:pt x="202" y="134"/>
                  </a:lnTo>
                  <a:lnTo>
                    <a:pt x="204" y="130"/>
                  </a:lnTo>
                  <a:lnTo>
                    <a:pt x="204" y="130"/>
                  </a:lnTo>
                  <a:lnTo>
                    <a:pt x="208" y="128"/>
                  </a:lnTo>
                  <a:lnTo>
                    <a:pt x="208" y="128"/>
                  </a:lnTo>
                  <a:lnTo>
                    <a:pt x="214" y="134"/>
                  </a:lnTo>
                  <a:lnTo>
                    <a:pt x="222" y="134"/>
                  </a:lnTo>
                  <a:lnTo>
                    <a:pt x="222" y="134"/>
                  </a:lnTo>
                  <a:lnTo>
                    <a:pt x="232" y="134"/>
                  </a:lnTo>
                  <a:lnTo>
                    <a:pt x="238" y="130"/>
                  </a:lnTo>
                  <a:lnTo>
                    <a:pt x="244" y="122"/>
                  </a:lnTo>
                  <a:lnTo>
                    <a:pt x="246" y="114"/>
                  </a:lnTo>
                  <a:lnTo>
                    <a:pt x="246" y="114"/>
                  </a:lnTo>
                  <a:lnTo>
                    <a:pt x="254" y="112"/>
                  </a:lnTo>
                  <a:lnTo>
                    <a:pt x="260" y="106"/>
                  </a:lnTo>
                  <a:lnTo>
                    <a:pt x="264" y="98"/>
                  </a:lnTo>
                  <a:lnTo>
                    <a:pt x="266" y="90"/>
                  </a:lnTo>
                  <a:lnTo>
                    <a:pt x="266" y="90"/>
                  </a:lnTo>
                  <a:lnTo>
                    <a:pt x="264" y="80"/>
                  </a:lnTo>
                  <a:lnTo>
                    <a:pt x="264" y="80"/>
                  </a:lnTo>
                  <a:lnTo>
                    <a:pt x="266" y="74"/>
                  </a:lnTo>
                  <a:lnTo>
                    <a:pt x="268" y="66"/>
                  </a:lnTo>
                  <a:lnTo>
                    <a:pt x="268" y="66"/>
                  </a:lnTo>
                  <a:close/>
                  <a:moveTo>
                    <a:pt x="182" y="20"/>
                  </a:moveTo>
                  <a:lnTo>
                    <a:pt x="182" y="20"/>
                  </a:lnTo>
                  <a:lnTo>
                    <a:pt x="180" y="26"/>
                  </a:lnTo>
                  <a:lnTo>
                    <a:pt x="180" y="30"/>
                  </a:lnTo>
                  <a:lnTo>
                    <a:pt x="182" y="36"/>
                  </a:lnTo>
                  <a:lnTo>
                    <a:pt x="182" y="36"/>
                  </a:lnTo>
                  <a:lnTo>
                    <a:pt x="184" y="40"/>
                  </a:lnTo>
                  <a:lnTo>
                    <a:pt x="188" y="44"/>
                  </a:lnTo>
                  <a:lnTo>
                    <a:pt x="192" y="46"/>
                  </a:lnTo>
                  <a:lnTo>
                    <a:pt x="192" y="46"/>
                  </a:lnTo>
                  <a:lnTo>
                    <a:pt x="196" y="46"/>
                  </a:lnTo>
                  <a:lnTo>
                    <a:pt x="196" y="46"/>
                  </a:lnTo>
                  <a:lnTo>
                    <a:pt x="204" y="44"/>
                  </a:lnTo>
                  <a:lnTo>
                    <a:pt x="204" y="44"/>
                  </a:lnTo>
                  <a:lnTo>
                    <a:pt x="208" y="40"/>
                  </a:lnTo>
                  <a:lnTo>
                    <a:pt x="208" y="36"/>
                  </a:lnTo>
                  <a:lnTo>
                    <a:pt x="208" y="36"/>
                  </a:lnTo>
                  <a:lnTo>
                    <a:pt x="204" y="32"/>
                  </a:lnTo>
                  <a:lnTo>
                    <a:pt x="198" y="32"/>
                  </a:lnTo>
                  <a:lnTo>
                    <a:pt x="198" y="32"/>
                  </a:lnTo>
                  <a:lnTo>
                    <a:pt x="196" y="32"/>
                  </a:lnTo>
                  <a:lnTo>
                    <a:pt x="194" y="30"/>
                  </a:lnTo>
                  <a:lnTo>
                    <a:pt x="194" y="30"/>
                  </a:lnTo>
                  <a:lnTo>
                    <a:pt x="194" y="26"/>
                  </a:lnTo>
                  <a:lnTo>
                    <a:pt x="194" y="24"/>
                  </a:lnTo>
                  <a:lnTo>
                    <a:pt x="194" y="24"/>
                  </a:lnTo>
                  <a:lnTo>
                    <a:pt x="198" y="22"/>
                  </a:lnTo>
                  <a:lnTo>
                    <a:pt x="200" y="22"/>
                  </a:lnTo>
                  <a:lnTo>
                    <a:pt x="200" y="22"/>
                  </a:lnTo>
                  <a:lnTo>
                    <a:pt x="204" y="22"/>
                  </a:lnTo>
                  <a:lnTo>
                    <a:pt x="208" y="24"/>
                  </a:lnTo>
                  <a:lnTo>
                    <a:pt x="210" y="28"/>
                  </a:lnTo>
                  <a:lnTo>
                    <a:pt x="212" y="32"/>
                  </a:lnTo>
                  <a:lnTo>
                    <a:pt x="212" y="32"/>
                  </a:lnTo>
                  <a:lnTo>
                    <a:pt x="212" y="34"/>
                  </a:lnTo>
                  <a:lnTo>
                    <a:pt x="214" y="36"/>
                  </a:lnTo>
                  <a:lnTo>
                    <a:pt x="214" y="36"/>
                  </a:lnTo>
                  <a:lnTo>
                    <a:pt x="218" y="36"/>
                  </a:lnTo>
                  <a:lnTo>
                    <a:pt x="220" y="36"/>
                  </a:lnTo>
                  <a:lnTo>
                    <a:pt x="220" y="36"/>
                  </a:lnTo>
                  <a:lnTo>
                    <a:pt x="224" y="36"/>
                  </a:lnTo>
                  <a:lnTo>
                    <a:pt x="224" y="36"/>
                  </a:lnTo>
                  <a:lnTo>
                    <a:pt x="228" y="36"/>
                  </a:lnTo>
                  <a:lnTo>
                    <a:pt x="232" y="38"/>
                  </a:lnTo>
                  <a:lnTo>
                    <a:pt x="234" y="42"/>
                  </a:lnTo>
                  <a:lnTo>
                    <a:pt x="236" y="46"/>
                  </a:lnTo>
                  <a:lnTo>
                    <a:pt x="236" y="46"/>
                  </a:lnTo>
                  <a:lnTo>
                    <a:pt x="234" y="48"/>
                  </a:lnTo>
                  <a:lnTo>
                    <a:pt x="234" y="48"/>
                  </a:lnTo>
                  <a:lnTo>
                    <a:pt x="234" y="48"/>
                  </a:lnTo>
                  <a:lnTo>
                    <a:pt x="234" y="48"/>
                  </a:lnTo>
                  <a:lnTo>
                    <a:pt x="234" y="52"/>
                  </a:lnTo>
                  <a:lnTo>
                    <a:pt x="228" y="60"/>
                  </a:lnTo>
                  <a:lnTo>
                    <a:pt x="222" y="66"/>
                  </a:lnTo>
                  <a:lnTo>
                    <a:pt x="216" y="68"/>
                  </a:lnTo>
                  <a:lnTo>
                    <a:pt x="210" y="70"/>
                  </a:lnTo>
                  <a:lnTo>
                    <a:pt x="210" y="70"/>
                  </a:lnTo>
                  <a:lnTo>
                    <a:pt x="210" y="62"/>
                  </a:lnTo>
                  <a:lnTo>
                    <a:pt x="210" y="62"/>
                  </a:lnTo>
                  <a:lnTo>
                    <a:pt x="216" y="58"/>
                  </a:lnTo>
                  <a:lnTo>
                    <a:pt x="222" y="50"/>
                  </a:lnTo>
                  <a:lnTo>
                    <a:pt x="222" y="50"/>
                  </a:lnTo>
                  <a:lnTo>
                    <a:pt x="222" y="44"/>
                  </a:lnTo>
                  <a:lnTo>
                    <a:pt x="218" y="40"/>
                  </a:lnTo>
                  <a:lnTo>
                    <a:pt x="218" y="40"/>
                  </a:lnTo>
                  <a:lnTo>
                    <a:pt x="214" y="40"/>
                  </a:lnTo>
                  <a:lnTo>
                    <a:pt x="210" y="44"/>
                  </a:lnTo>
                  <a:lnTo>
                    <a:pt x="210" y="44"/>
                  </a:lnTo>
                  <a:lnTo>
                    <a:pt x="206" y="48"/>
                  </a:lnTo>
                  <a:lnTo>
                    <a:pt x="200" y="52"/>
                  </a:lnTo>
                  <a:lnTo>
                    <a:pt x="200" y="52"/>
                  </a:lnTo>
                  <a:lnTo>
                    <a:pt x="196" y="52"/>
                  </a:lnTo>
                  <a:lnTo>
                    <a:pt x="194" y="54"/>
                  </a:lnTo>
                  <a:lnTo>
                    <a:pt x="194" y="54"/>
                  </a:lnTo>
                  <a:lnTo>
                    <a:pt x="194" y="58"/>
                  </a:lnTo>
                  <a:lnTo>
                    <a:pt x="194" y="60"/>
                  </a:lnTo>
                  <a:lnTo>
                    <a:pt x="194" y="60"/>
                  </a:lnTo>
                  <a:lnTo>
                    <a:pt x="196" y="68"/>
                  </a:lnTo>
                  <a:lnTo>
                    <a:pt x="196" y="76"/>
                  </a:lnTo>
                  <a:lnTo>
                    <a:pt x="192" y="84"/>
                  </a:lnTo>
                  <a:lnTo>
                    <a:pt x="192" y="84"/>
                  </a:lnTo>
                  <a:lnTo>
                    <a:pt x="186" y="88"/>
                  </a:lnTo>
                  <a:lnTo>
                    <a:pt x="186" y="88"/>
                  </a:lnTo>
                  <a:lnTo>
                    <a:pt x="178" y="92"/>
                  </a:lnTo>
                  <a:lnTo>
                    <a:pt x="172" y="92"/>
                  </a:lnTo>
                  <a:lnTo>
                    <a:pt x="166" y="92"/>
                  </a:lnTo>
                  <a:lnTo>
                    <a:pt x="154" y="84"/>
                  </a:lnTo>
                  <a:lnTo>
                    <a:pt x="154" y="84"/>
                  </a:lnTo>
                  <a:lnTo>
                    <a:pt x="148" y="82"/>
                  </a:lnTo>
                  <a:lnTo>
                    <a:pt x="142" y="82"/>
                  </a:lnTo>
                  <a:lnTo>
                    <a:pt x="136" y="82"/>
                  </a:lnTo>
                  <a:lnTo>
                    <a:pt x="132" y="84"/>
                  </a:lnTo>
                  <a:lnTo>
                    <a:pt x="132" y="84"/>
                  </a:lnTo>
                  <a:lnTo>
                    <a:pt x="126" y="88"/>
                  </a:lnTo>
                  <a:lnTo>
                    <a:pt x="120" y="94"/>
                  </a:lnTo>
                  <a:lnTo>
                    <a:pt x="120" y="94"/>
                  </a:lnTo>
                  <a:lnTo>
                    <a:pt x="112" y="92"/>
                  </a:lnTo>
                  <a:lnTo>
                    <a:pt x="112" y="92"/>
                  </a:lnTo>
                  <a:lnTo>
                    <a:pt x="114" y="86"/>
                  </a:lnTo>
                  <a:lnTo>
                    <a:pt x="118" y="80"/>
                  </a:lnTo>
                  <a:lnTo>
                    <a:pt x="118" y="80"/>
                  </a:lnTo>
                  <a:lnTo>
                    <a:pt x="118" y="80"/>
                  </a:lnTo>
                  <a:lnTo>
                    <a:pt x="118" y="80"/>
                  </a:lnTo>
                  <a:lnTo>
                    <a:pt x="120" y="78"/>
                  </a:lnTo>
                  <a:lnTo>
                    <a:pt x="120" y="78"/>
                  </a:lnTo>
                  <a:lnTo>
                    <a:pt x="128" y="74"/>
                  </a:lnTo>
                  <a:lnTo>
                    <a:pt x="136" y="72"/>
                  </a:lnTo>
                  <a:lnTo>
                    <a:pt x="144" y="74"/>
                  </a:lnTo>
                  <a:lnTo>
                    <a:pt x="152" y="78"/>
                  </a:lnTo>
                  <a:lnTo>
                    <a:pt x="152" y="78"/>
                  </a:lnTo>
                  <a:lnTo>
                    <a:pt x="158" y="82"/>
                  </a:lnTo>
                  <a:lnTo>
                    <a:pt x="164" y="84"/>
                  </a:lnTo>
                  <a:lnTo>
                    <a:pt x="164" y="84"/>
                  </a:lnTo>
                  <a:lnTo>
                    <a:pt x="172" y="84"/>
                  </a:lnTo>
                  <a:lnTo>
                    <a:pt x="178" y="82"/>
                  </a:lnTo>
                  <a:lnTo>
                    <a:pt x="184" y="78"/>
                  </a:lnTo>
                  <a:lnTo>
                    <a:pt x="188" y="72"/>
                  </a:lnTo>
                  <a:lnTo>
                    <a:pt x="188" y="72"/>
                  </a:lnTo>
                  <a:lnTo>
                    <a:pt x="190" y="68"/>
                  </a:lnTo>
                  <a:lnTo>
                    <a:pt x="190" y="62"/>
                  </a:lnTo>
                  <a:lnTo>
                    <a:pt x="186" y="54"/>
                  </a:lnTo>
                  <a:lnTo>
                    <a:pt x="182" y="46"/>
                  </a:lnTo>
                  <a:lnTo>
                    <a:pt x="176" y="40"/>
                  </a:lnTo>
                  <a:lnTo>
                    <a:pt x="176" y="40"/>
                  </a:lnTo>
                  <a:lnTo>
                    <a:pt x="168" y="32"/>
                  </a:lnTo>
                  <a:lnTo>
                    <a:pt x="164" y="26"/>
                  </a:lnTo>
                  <a:lnTo>
                    <a:pt x="164" y="26"/>
                  </a:lnTo>
                  <a:lnTo>
                    <a:pt x="166" y="20"/>
                  </a:lnTo>
                  <a:lnTo>
                    <a:pt x="166" y="20"/>
                  </a:lnTo>
                  <a:lnTo>
                    <a:pt x="166" y="20"/>
                  </a:lnTo>
                  <a:lnTo>
                    <a:pt x="170" y="16"/>
                  </a:lnTo>
                  <a:lnTo>
                    <a:pt x="174" y="16"/>
                  </a:lnTo>
                  <a:lnTo>
                    <a:pt x="174" y="16"/>
                  </a:lnTo>
                  <a:lnTo>
                    <a:pt x="178" y="16"/>
                  </a:lnTo>
                  <a:lnTo>
                    <a:pt x="182" y="20"/>
                  </a:lnTo>
                  <a:lnTo>
                    <a:pt x="182" y="20"/>
                  </a:lnTo>
                  <a:close/>
                  <a:moveTo>
                    <a:pt x="88" y="24"/>
                  </a:moveTo>
                  <a:lnTo>
                    <a:pt x="88" y="24"/>
                  </a:lnTo>
                  <a:lnTo>
                    <a:pt x="92" y="26"/>
                  </a:lnTo>
                  <a:lnTo>
                    <a:pt x="96" y="26"/>
                  </a:lnTo>
                  <a:lnTo>
                    <a:pt x="96" y="26"/>
                  </a:lnTo>
                  <a:lnTo>
                    <a:pt x="96" y="26"/>
                  </a:lnTo>
                  <a:lnTo>
                    <a:pt x="96" y="26"/>
                  </a:lnTo>
                  <a:lnTo>
                    <a:pt x="96" y="26"/>
                  </a:lnTo>
                  <a:lnTo>
                    <a:pt x="96" y="26"/>
                  </a:lnTo>
                  <a:lnTo>
                    <a:pt x="100" y="32"/>
                  </a:lnTo>
                  <a:lnTo>
                    <a:pt x="104" y="36"/>
                  </a:lnTo>
                  <a:lnTo>
                    <a:pt x="106" y="44"/>
                  </a:lnTo>
                  <a:lnTo>
                    <a:pt x="106" y="44"/>
                  </a:lnTo>
                  <a:lnTo>
                    <a:pt x="106" y="48"/>
                  </a:lnTo>
                  <a:lnTo>
                    <a:pt x="104" y="52"/>
                  </a:lnTo>
                  <a:lnTo>
                    <a:pt x="102" y="56"/>
                  </a:lnTo>
                  <a:lnTo>
                    <a:pt x="98" y="58"/>
                  </a:lnTo>
                  <a:lnTo>
                    <a:pt x="98" y="58"/>
                  </a:lnTo>
                  <a:lnTo>
                    <a:pt x="96" y="60"/>
                  </a:lnTo>
                  <a:lnTo>
                    <a:pt x="96" y="66"/>
                  </a:lnTo>
                  <a:lnTo>
                    <a:pt x="96" y="66"/>
                  </a:lnTo>
                  <a:lnTo>
                    <a:pt x="98" y="70"/>
                  </a:lnTo>
                  <a:lnTo>
                    <a:pt x="102" y="70"/>
                  </a:lnTo>
                  <a:lnTo>
                    <a:pt x="102" y="70"/>
                  </a:lnTo>
                  <a:lnTo>
                    <a:pt x="104" y="70"/>
                  </a:lnTo>
                  <a:lnTo>
                    <a:pt x="104" y="70"/>
                  </a:lnTo>
                  <a:lnTo>
                    <a:pt x="112" y="64"/>
                  </a:lnTo>
                  <a:lnTo>
                    <a:pt x="118" y="58"/>
                  </a:lnTo>
                  <a:lnTo>
                    <a:pt x="120" y="48"/>
                  </a:lnTo>
                  <a:lnTo>
                    <a:pt x="118" y="40"/>
                  </a:lnTo>
                  <a:lnTo>
                    <a:pt x="118" y="40"/>
                  </a:lnTo>
                  <a:lnTo>
                    <a:pt x="114" y="28"/>
                  </a:lnTo>
                  <a:lnTo>
                    <a:pt x="108" y="20"/>
                  </a:lnTo>
                  <a:lnTo>
                    <a:pt x="108" y="20"/>
                  </a:lnTo>
                  <a:lnTo>
                    <a:pt x="112" y="16"/>
                  </a:lnTo>
                  <a:lnTo>
                    <a:pt x="116" y="16"/>
                  </a:lnTo>
                  <a:lnTo>
                    <a:pt x="116" y="16"/>
                  </a:lnTo>
                  <a:lnTo>
                    <a:pt x="120" y="16"/>
                  </a:lnTo>
                  <a:lnTo>
                    <a:pt x="124" y="18"/>
                  </a:lnTo>
                  <a:lnTo>
                    <a:pt x="124" y="18"/>
                  </a:lnTo>
                  <a:lnTo>
                    <a:pt x="124" y="30"/>
                  </a:lnTo>
                  <a:lnTo>
                    <a:pt x="128" y="38"/>
                  </a:lnTo>
                  <a:lnTo>
                    <a:pt x="128" y="38"/>
                  </a:lnTo>
                  <a:lnTo>
                    <a:pt x="130" y="46"/>
                  </a:lnTo>
                  <a:lnTo>
                    <a:pt x="136" y="50"/>
                  </a:lnTo>
                  <a:lnTo>
                    <a:pt x="140" y="54"/>
                  </a:lnTo>
                  <a:lnTo>
                    <a:pt x="146" y="56"/>
                  </a:lnTo>
                  <a:lnTo>
                    <a:pt x="146" y="56"/>
                  </a:lnTo>
                  <a:lnTo>
                    <a:pt x="148" y="58"/>
                  </a:lnTo>
                  <a:lnTo>
                    <a:pt x="148" y="58"/>
                  </a:lnTo>
                  <a:lnTo>
                    <a:pt x="152" y="56"/>
                  </a:lnTo>
                  <a:lnTo>
                    <a:pt x="154" y="52"/>
                  </a:lnTo>
                  <a:lnTo>
                    <a:pt x="154" y="52"/>
                  </a:lnTo>
                  <a:lnTo>
                    <a:pt x="154" y="48"/>
                  </a:lnTo>
                  <a:lnTo>
                    <a:pt x="150" y="44"/>
                  </a:lnTo>
                  <a:lnTo>
                    <a:pt x="150" y="44"/>
                  </a:lnTo>
                  <a:lnTo>
                    <a:pt x="144" y="40"/>
                  </a:lnTo>
                  <a:lnTo>
                    <a:pt x="140" y="34"/>
                  </a:lnTo>
                  <a:lnTo>
                    <a:pt x="140" y="34"/>
                  </a:lnTo>
                  <a:lnTo>
                    <a:pt x="138" y="26"/>
                  </a:lnTo>
                  <a:lnTo>
                    <a:pt x="138" y="18"/>
                  </a:lnTo>
                  <a:lnTo>
                    <a:pt x="138" y="18"/>
                  </a:lnTo>
                  <a:lnTo>
                    <a:pt x="140" y="14"/>
                  </a:lnTo>
                  <a:lnTo>
                    <a:pt x="146" y="14"/>
                  </a:lnTo>
                  <a:lnTo>
                    <a:pt x="146" y="14"/>
                  </a:lnTo>
                  <a:lnTo>
                    <a:pt x="150" y="14"/>
                  </a:lnTo>
                  <a:lnTo>
                    <a:pt x="152" y="16"/>
                  </a:lnTo>
                  <a:lnTo>
                    <a:pt x="152" y="16"/>
                  </a:lnTo>
                  <a:lnTo>
                    <a:pt x="152" y="20"/>
                  </a:lnTo>
                  <a:lnTo>
                    <a:pt x="152" y="26"/>
                  </a:lnTo>
                  <a:lnTo>
                    <a:pt x="152" y="26"/>
                  </a:lnTo>
                  <a:lnTo>
                    <a:pt x="152" y="32"/>
                  </a:lnTo>
                  <a:lnTo>
                    <a:pt x="156" y="38"/>
                  </a:lnTo>
                  <a:lnTo>
                    <a:pt x="160" y="44"/>
                  </a:lnTo>
                  <a:lnTo>
                    <a:pt x="166" y="50"/>
                  </a:lnTo>
                  <a:lnTo>
                    <a:pt x="166" y="50"/>
                  </a:lnTo>
                  <a:lnTo>
                    <a:pt x="174" y="58"/>
                  </a:lnTo>
                  <a:lnTo>
                    <a:pt x="176" y="62"/>
                  </a:lnTo>
                  <a:lnTo>
                    <a:pt x="176" y="68"/>
                  </a:lnTo>
                  <a:lnTo>
                    <a:pt x="176" y="68"/>
                  </a:lnTo>
                  <a:lnTo>
                    <a:pt x="172" y="70"/>
                  </a:lnTo>
                  <a:lnTo>
                    <a:pt x="168" y="72"/>
                  </a:lnTo>
                  <a:lnTo>
                    <a:pt x="168" y="72"/>
                  </a:lnTo>
                  <a:lnTo>
                    <a:pt x="160" y="68"/>
                  </a:lnTo>
                  <a:lnTo>
                    <a:pt x="160" y="68"/>
                  </a:lnTo>
                  <a:lnTo>
                    <a:pt x="154" y="64"/>
                  </a:lnTo>
                  <a:lnTo>
                    <a:pt x="148" y="60"/>
                  </a:lnTo>
                  <a:lnTo>
                    <a:pt x="136" y="58"/>
                  </a:lnTo>
                  <a:lnTo>
                    <a:pt x="122" y="60"/>
                  </a:lnTo>
                  <a:lnTo>
                    <a:pt x="116" y="64"/>
                  </a:lnTo>
                  <a:lnTo>
                    <a:pt x="112" y="68"/>
                  </a:lnTo>
                  <a:lnTo>
                    <a:pt x="112" y="68"/>
                  </a:lnTo>
                  <a:lnTo>
                    <a:pt x="110" y="70"/>
                  </a:lnTo>
                  <a:lnTo>
                    <a:pt x="110" y="70"/>
                  </a:lnTo>
                  <a:lnTo>
                    <a:pt x="108" y="70"/>
                  </a:lnTo>
                  <a:lnTo>
                    <a:pt x="108" y="70"/>
                  </a:lnTo>
                  <a:lnTo>
                    <a:pt x="102" y="82"/>
                  </a:lnTo>
                  <a:lnTo>
                    <a:pt x="98" y="94"/>
                  </a:lnTo>
                  <a:lnTo>
                    <a:pt x="98" y="94"/>
                  </a:lnTo>
                  <a:lnTo>
                    <a:pt x="92" y="96"/>
                  </a:lnTo>
                  <a:lnTo>
                    <a:pt x="92" y="96"/>
                  </a:lnTo>
                  <a:lnTo>
                    <a:pt x="86" y="88"/>
                  </a:lnTo>
                  <a:lnTo>
                    <a:pt x="80" y="82"/>
                  </a:lnTo>
                  <a:lnTo>
                    <a:pt x="80" y="82"/>
                  </a:lnTo>
                  <a:lnTo>
                    <a:pt x="80" y="82"/>
                  </a:lnTo>
                  <a:lnTo>
                    <a:pt x="80" y="82"/>
                  </a:lnTo>
                  <a:lnTo>
                    <a:pt x="80" y="78"/>
                  </a:lnTo>
                  <a:lnTo>
                    <a:pt x="80" y="78"/>
                  </a:lnTo>
                  <a:lnTo>
                    <a:pt x="84" y="76"/>
                  </a:lnTo>
                  <a:lnTo>
                    <a:pt x="88" y="74"/>
                  </a:lnTo>
                  <a:lnTo>
                    <a:pt x="92" y="70"/>
                  </a:lnTo>
                  <a:lnTo>
                    <a:pt x="92" y="66"/>
                  </a:lnTo>
                  <a:lnTo>
                    <a:pt x="92" y="66"/>
                  </a:lnTo>
                  <a:lnTo>
                    <a:pt x="94" y="58"/>
                  </a:lnTo>
                  <a:lnTo>
                    <a:pt x="92" y="52"/>
                  </a:lnTo>
                  <a:lnTo>
                    <a:pt x="90" y="48"/>
                  </a:lnTo>
                  <a:lnTo>
                    <a:pt x="84" y="44"/>
                  </a:lnTo>
                  <a:lnTo>
                    <a:pt x="84" y="44"/>
                  </a:lnTo>
                  <a:lnTo>
                    <a:pt x="80" y="40"/>
                  </a:lnTo>
                  <a:lnTo>
                    <a:pt x="78" y="34"/>
                  </a:lnTo>
                  <a:lnTo>
                    <a:pt x="78" y="34"/>
                  </a:lnTo>
                  <a:lnTo>
                    <a:pt x="78" y="30"/>
                  </a:lnTo>
                  <a:lnTo>
                    <a:pt x="80" y="28"/>
                  </a:lnTo>
                  <a:lnTo>
                    <a:pt x="84" y="26"/>
                  </a:lnTo>
                  <a:lnTo>
                    <a:pt x="88" y="24"/>
                  </a:lnTo>
                  <a:lnTo>
                    <a:pt x="88" y="24"/>
                  </a:lnTo>
                  <a:close/>
                  <a:moveTo>
                    <a:pt x="56" y="172"/>
                  </a:moveTo>
                  <a:lnTo>
                    <a:pt x="56" y="172"/>
                  </a:lnTo>
                  <a:lnTo>
                    <a:pt x="52" y="176"/>
                  </a:lnTo>
                  <a:lnTo>
                    <a:pt x="46" y="176"/>
                  </a:lnTo>
                  <a:lnTo>
                    <a:pt x="46" y="176"/>
                  </a:lnTo>
                  <a:lnTo>
                    <a:pt x="42" y="176"/>
                  </a:lnTo>
                  <a:lnTo>
                    <a:pt x="38" y="172"/>
                  </a:lnTo>
                  <a:lnTo>
                    <a:pt x="38" y="172"/>
                  </a:lnTo>
                  <a:lnTo>
                    <a:pt x="48" y="164"/>
                  </a:lnTo>
                  <a:lnTo>
                    <a:pt x="52" y="158"/>
                  </a:lnTo>
                  <a:lnTo>
                    <a:pt x="52" y="158"/>
                  </a:lnTo>
                  <a:lnTo>
                    <a:pt x="54" y="152"/>
                  </a:lnTo>
                  <a:lnTo>
                    <a:pt x="54" y="148"/>
                  </a:lnTo>
                  <a:lnTo>
                    <a:pt x="54" y="142"/>
                  </a:lnTo>
                  <a:lnTo>
                    <a:pt x="52" y="138"/>
                  </a:lnTo>
                  <a:lnTo>
                    <a:pt x="52" y="138"/>
                  </a:lnTo>
                  <a:lnTo>
                    <a:pt x="48" y="134"/>
                  </a:lnTo>
                  <a:lnTo>
                    <a:pt x="48" y="134"/>
                  </a:lnTo>
                  <a:lnTo>
                    <a:pt x="58" y="128"/>
                  </a:lnTo>
                  <a:lnTo>
                    <a:pt x="66" y="126"/>
                  </a:lnTo>
                  <a:lnTo>
                    <a:pt x="74" y="128"/>
                  </a:lnTo>
                  <a:lnTo>
                    <a:pt x="74" y="128"/>
                  </a:lnTo>
                  <a:lnTo>
                    <a:pt x="74" y="128"/>
                  </a:lnTo>
                  <a:lnTo>
                    <a:pt x="74" y="128"/>
                  </a:lnTo>
                  <a:lnTo>
                    <a:pt x="74" y="136"/>
                  </a:lnTo>
                  <a:lnTo>
                    <a:pt x="74" y="136"/>
                  </a:lnTo>
                  <a:lnTo>
                    <a:pt x="66" y="142"/>
                  </a:lnTo>
                  <a:lnTo>
                    <a:pt x="58" y="150"/>
                  </a:lnTo>
                  <a:lnTo>
                    <a:pt x="54" y="160"/>
                  </a:lnTo>
                  <a:lnTo>
                    <a:pt x="54" y="164"/>
                  </a:lnTo>
                  <a:lnTo>
                    <a:pt x="56" y="172"/>
                  </a:lnTo>
                  <a:lnTo>
                    <a:pt x="56" y="172"/>
                  </a:lnTo>
                  <a:close/>
                  <a:moveTo>
                    <a:pt x="64" y="40"/>
                  </a:moveTo>
                  <a:lnTo>
                    <a:pt x="64" y="40"/>
                  </a:lnTo>
                  <a:lnTo>
                    <a:pt x="66" y="40"/>
                  </a:lnTo>
                  <a:lnTo>
                    <a:pt x="66" y="40"/>
                  </a:lnTo>
                  <a:lnTo>
                    <a:pt x="68" y="48"/>
                  </a:lnTo>
                  <a:lnTo>
                    <a:pt x="76" y="54"/>
                  </a:lnTo>
                  <a:lnTo>
                    <a:pt x="76" y="54"/>
                  </a:lnTo>
                  <a:lnTo>
                    <a:pt x="80" y="58"/>
                  </a:lnTo>
                  <a:lnTo>
                    <a:pt x="80" y="62"/>
                  </a:lnTo>
                  <a:lnTo>
                    <a:pt x="80" y="62"/>
                  </a:lnTo>
                  <a:lnTo>
                    <a:pt x="78" y="64"/>
                  </a:lnTo>
                  <a:lnTo>
                    <a:pt x="74" y="66"/>
                  </a:lnTo>
                  <a:lnTo>
                    <a:pt x="74" y="66"/>
                  </a:lnTo>
                  <a:lnTo>
                    <a:pt x="70" y="62"/>
                  </a:lnTo>
                  <a:lnTo>
                    <a:pt x="66" y="60"/>
                  </a:lnTo>
                  <a:lnTo>
                    <a:pt x="64" y="54"/>
                  </a:lnTo>
                  <a:lnTo>
                    <a:pt x="64" y="54"/>
                  </a:lnTo>
                  <a:lnTo>
                    <a:pt x="60" y="50"/>
                  </a:lnTo>
                  <a:lnTo>
                    <a:pt x="56" y="50"/>
                  </a:lnTo>
                  <a:lnTo>
                    <a:pt x="56" y="50"/>
                  </a:lnTo>
                  <a:lnTo>
                    <a:pt x="54" y="50"/>
                  </a:lnTo>
                  <a:lnTo>
                    <a:pt x="54" y="50"/>
                  </a:lnTo>
                  <a:lnTo>
                    <a:pt x="54" y="50"/>
                  </a:lnTo>
                  <a:lnTo>
                    <a:pt x="54" y="50"/>
                  </a:lnTo>
                  <a:lnTo>
                    <a:pt x="54" y="46"/>
                  </a:lnTo>
                  <a:lnTo>
                    <a:pt x="56" y="44"/>
                  </a:lnTo>
                  <a:lnTo>
                    <a:pt x="60" y="40"/>
                  </a:lnTo>
                  <a:lnTo>
                    <a:pt x="64" y="40"/>
                  </a:lnTo>
                  <a:lnTo>
                    <a:pt x="64" y="40"/>
                  </a:lnTo>
                  <a:close/>
                  <a:moveTo>
                    <a:pt x="22" y="114"/>
                  </a:moveTo>
                  <a:lnTo>
                    <a:pt x="22" y="114"/>
                  </a:lnTo>
                  <a:lnTo>
                    <a:pt x="24" y="112"/>
                  </a:lnTo>
                  <a:lnTo>
                    <a:pt x="26" y="108"/>
                  </a:lnTo>
                  <a:lnTo>
                    <a:pt x="26" y="108"/>
                  </a:lnTo>
                  <a:lnTo>
                    <a:pt x="26" y="106"/>
                  </a:lnTo>
                  <a:lnTo>
                    <a:pt x="24" y="102"/>
                  </a:lnTo>
                  <a:lnTo>
                    <a:pt x="24" y="102"/>
                  </a:lnTo>
                  <a:lnTo>
                    <a:pt x="22" y="100"/>
                  </a:lnTo>
                  <a:lnTo>
                    <a:pt x="22" y="96"/>
                  </a:lnTo>
                  <a:lnTo>
                    <a:pt x="22" y="96"/>
                  </a:lnTo>
                  <a:lnTo>
                    <a:pt x="22" y="92"/>
                  </a:lnTo>
                  <a:lnTo>
                    <a:pt x="24" y="88"/>
                  </a:lnTo>
                  <a:lnTo>
                    <a:pt x="28" y="86"/>
                  </a:lnTo>
                  <a:lnTo>
                    <a:pt x="30" y="86"/>
                  </a:lnTo>
                  <a:lnTo>
                    <a:pt x="30" y="86"/>
                  </a:lnTo>
                  <a:lnTo>
                    <a:pt x="34" y="84"/>
                  </a:lnTo>
                  <a:lnTo>
                    <a:pt x="36" y="82"/>
                  </a:lnTo>
                  <a:lnTo>
                    <a:pt x="36" y="82"/>
                  </a:lnTo>
                  <a:lnTo>
                    <a:pt x="36" y="80"/>
                  </a:lnTo>
                  <a:lnTo>
                    <a:pt x="36" y="76"/>
                  </a:lnTo>
                  <a:lnTo>
                    <a:pt x="36" y="76"/>
                  </a:lnTo>
                  <a:lnTo>
                    <a:pt x="36" y="72"/>
                  </a:lnTo>
                  <a:lnTo>
                    <a:pt x="36" y="72"/>
                  </a:lnTo>
                  <a:lnTo>
                    <a:pt x="36" y="68"/>
                  </a:lnTo>
                  <a:lnTo>
                    <a:pt x="38" y="64"/>
                  </a:lnTo>
                  <a:lnTo>
                    <a:pt x="42" y="62"/>
                  </a:lnTo>
                  <a:lnTo>
                    <a:pt x="46" y="62"/>
                  </a:lnTo>
                  <a:lnTo>
                    <a:pt x="46" y="62"/>
                  </a:lnTo>
                  <a:lnTo>
                    <a:pt x="52" y="60"/>
                  </a:lnTo>
                  <a:lnTo>
                    <a:pt x="52" y="60"/>
                  </a:lnTo>
                  <a:lnTo>
                    <a:pt x="54" y="66"/>
                  </a:lnTo>
                  <a:lnTo>
                    <a:pt x="58" y="72"/>
                  </a:lnTo>
                  <a:lnTo>
                    <a:pt x="66" y="78"/>
                  </a:lnTo>
                  <a:lnTo>
                    <a:pt x="66" y="78"/>
                  </a:lnTo>
                  <a:lnTo>
                    <a:pt x="66" y="80"/>
                  </a:lnTo>
                  <a:lnTo>
                    <a:pt x="66" y="80"/>
                  </a:lnTo>
                  <a:lnTo>
                    <a:pt x="66" y="82"/>
                  </a:lnTo>
                  <a:lnTo>
                    <a:pt x="62" y="84"/>
                  </a:lnTo>
                  <a:lnTo>
                    <a:pt x="62" y="84"/>
                  </a:lnTo>
                  <a:lnTo>
                    <a:pt x="60" y="84"/>
                  </a:lnTo>
                  <a:lnTo>
                    <a:pt x="60" y="84"/>
                  </a:lnTo>
                  <a:lnTo>
                    <a:pt x="54" y="82"/>
                  </a:lnTo>
                  <a:lnTo>
                    <a:pt x="50" y="76"/>
                  </a:lnTo>
                  <a:lnTo>
                    <a:pt x="50" y="76"/>
                  </a:lnTo>
                  <a:lnTo>
                    <a:pt x="44" y="74"/>
                  </a:lnTo>
                  <a:lnTo>
                    <a:pt x="40" y="76"/>
                  </a:lnTo>
                  <a:lnTo>
                    <a:pt x="40" y="76"/>
                  </a:lnTo>
                  <a:lnTo>
                    <a:pt x="38" y="80"/>
                  </a:lnTo>
                  <a:lnTo>
                    <a:pt x="38" y="86"/>
                  </a:lnTo>
                  <a:lnTo>
                    <a:pt x="38" y="86"/>
                  </a:lnTo>
                  <a:lnTo>
                    <a:pt x="46" y="92"/>
                  </a:lnTo>
                  <a:lnTo>
                    <a:pt x="52" y="96"/>
                  </a:lnTo>
                  <a:lnTo>
                    <a:pt x="52" y="96"/>
                  </a:lnTo>
                  <a:lnTo>
                    <a:pt x="52" y="96"/>
                  </a:lnTo>
                  <a:lnTo>
                    <a:pt x="52" y="96"/>
                  </a:lnTo>
                  <a:lnTo>
                    <a:pt x="50" y="100"/>
                  </a:lnTo>
                  <a:lnTo>
                    <a:pt x="46" y="102"/>
                  </a:lnTo>
                  <a:lnTo>
                    <a:pt x="46" y="102"/>
                  </a:lnTo>
                  <a:lnTo>
                    <a:pt x="40" y="104"/>
                  </a:lnTo>
                  <a:lnTo>
                    <a:pt x="38" y="110"/>
                  </a:lnTo>
                  <a:lnTo>
                    <a:pt x="38" y="110"/>
                  </a:lnTo>
                  <a:lnTo>
                    <a:pt x="40" y="114"/>
                  </a:lnTo>
                  <a:lnTo>
                    <a:pt x="46" y="116"/>
                  </a:lnTo>
                  <a:lnTo>
                    <a:pt x="46" y="116"/>
                  </a:lnTo>
                  <a:lnTo>
                    <a:pt x="52" y="114"/>
                  </a:lnTo>
                  <a:lnTo>
                    <a:pt x="58" y="110"/>
                  </a:lnTo>
                  <a:lnTo>
                    <a:pt x="64" y="104"/>
                  </a:lnTo>
                  <a:lnTo>
                    <a:pt x="64" y="98"/>
                  </a:lnTo>
                  <a:lnTo>
                    <a:pt x="64" y="98"/>
                  </a:lnTo>
                  <a:lnTo>
                    <a:pt x="68" y="96"/>
                  </a:lnTo>
                  <a:lnTo>
                    <a:pt x="68" y="96"/>
                  </a:lnTo>
                  <a:lnTo>
                    <a:pt x="72" y="94"/>
                  </a:lnTo>
                  <a:lnTo>
                    <a:pt x="72" y="94"/>
                  </a:lnTo>
                  <a:lnTo>
                    <a:pt x="78" y="98"/>
                  </a:lnTo>
                  <a:lnTo>
                    <a:pt x="80" y="100"/>
                  </a:lnTo>
                  <a:lnTo>
                    <a:pt x="82" y="106"/>
                  </a:lnTo>
                  <a:lnTo>
                    <a:pt x="82" y="106"/>
                  </a:lnTo>
                  <a:lnTo>
                    <a:pt x="76" y="114"/>
                  </a:lnTo>
                  <a:lnTo>
                    <a:pt x="76" y="114"/>
                  </a:lnTo>
                  <a:lnTo>
                    <a:pt x="70" y="114"/>
                  </a:lnTo>
                  <a:lnTo>
                    <a:pt x="62" y="114"/>
                  </a:lnTo>
                  <a:lnTo>
                    <a:pt x="50" y="116"/>
                  </a:lnTo>
                  <a:lnTo>
                    <a:pt x="42" y="122"/>
                  </a:lnTo>
                  <a:lnTo>
                    <a:pt x="36" y="126"/>
                  </a:lnTo>
                  <a:lnTo>
                    <a:pt x="36" y="126"/>
                  </a:lnTo>
                  <a:lnTo>
                    <a:pt x="32" y="130"/>
                  </a:lnTo>
                  <a:lnTo>
                    <a:pt x="26" y="132"/>
                  </a:lnTo>
                  <a:lnTo>
                    <a:pt x="26" y="132"/>
                  </a:lnTo>
                  <a:lnTo>
                    <a:pt x="18" y="132"/>
                  </a:lnTo>
                  <a:lnTo>
                    <a:pt x="18" y="132"/>
                  </a:lnTo>
                  <a:lnTo>
                    <a:pt x="16" y="128"/>
                  </a:lnTo>
                  <a:lnTo>
                    <a:pt x="14" y="124"/>
                  </a:lnTo>
                  <a:lnTo>
                    <a:pt x="14" y="124"/>
                  </a:lnTo>
                  <a:lnTo>
                    <a:pt x="16" y="118"/>
                  </a:lnTo>
                  <a:lnTo>
                    <a:pt x="22" y="114"/>
                  </a:lnTo>
                  <a:lnTo>
                    <a:pt x="22" y="114"/>
                  </a:lnTo>
                  <a:close/>
                  <a:moveTo>
                    <a:pt x="16" y="152"/>
                  </a:moveTo>
                  <a:lnTo>
                    <a:pt x="16" y="152"/>
                  </a:lnTo>
                  <a:lnTo>
                    <a:pt x="18" y="146"/>
                  </a:lnTo>
                  <a:lnTo>
                    <a:pt x="18" y="146"/>
                  </a:lnTo>
                  <a:lnTo>
                    <a:pt x="22" y="146"/>
                  </a:lnTo>
                  <a:lnTo>
                    <a:pt x="22" y="146"/>
                  </a:lnTo>
                  <a:lnTo>
                    <a:pt x="30" y="146"/>
                  </a:lnTo>
                  <a:lnTo>
                    <a:pt x="30" y="146"/>
                  </a:lnTo>
                  <a:lnTo>
                    <a:pt x="38" y="142"/>
                  </a:lnTo>
                  <a:lnTo>
                    <a:pt x="38" y="142"/>
                  </a:lnTo>
                  <a:lnTo>
                    <a:pt x="40" y="144"/>
                  </a:lnTo>
                  <a:lnTo>
                    <a:pt x="40" y="144"/>
                  </a:lnTo>
                  <a:lnTo>
                    <a:pt x="42" y="148"/>
                  </a:lnTo>
                  <a:lnTo>
                    <a:pt x="40" y="152"/>
                  </a:lnTo>
                  <a:lnTo>
                    <a:pt x="40" y="152"/>
                  </a:lnTo>
                  <a:lnTo>
                    <a:pt x="36" y="156"/>
                  </a:lnTo>
                  <a:lnTo>
                    <a:pt x="28" y="162"/>
                  </a:lnTo>
                  <a:lnTo>
                    <a:pt x="28" y="162"/>
                  </a:lnTo>
                  <a:lnTo>
                    <a:pt x="24" y="162"/>
                  </a:lnTo>
                  <a:lnTo>
                    <a:pt x="20" y="160"/>
                  </a:lnTo>
                  <a:lnTo>
                    <a:pt x="18" y="156"/>
                  </a:lnTo>
                  <a:lnTo>
                    <a:pt x="16" y="152"/>
                  </a:lnTo>
                  <a:lnTo>
                    <a:pt x="16" y="152"/>
                  </a:lnTo>
                  <a:close/>
                  <a:moveTo>
                    <a:pt x="104" y="210"/>
                  </a:moveTo>
                  <a:lnTo>
                    <a:pt x="104" y="210"/>
                  </a:lnTo>
                  <a:lnTo>
                    <a:pt x="112" y="200"/>
                  </a:lnTo>
                  <a:lnTo>
                    <a:pt x="112" y="200"/>
                  </a:lnTo>
                  <a:lnTo>
                    <a:pt x="114" y="194"/>
                  </a:lnTo>
                  <a:lnTo>
                    <a:pt x="110" y="190"/>
                  </a:lnTo>
                  <a:lnTo>
                    <a:pt x="110" y="190"/>
                  </a:lnTo>
                  <a:lnTo>
                    <a:pt x="106" y="190"/>
                  </a:lnTo>
                  <a:lnTo>
                    <a:pt x="102" y="192"/>
                  </a:lnTo>
                  <a:lnTo>
                    <a:pt x="102" y="192"/>
                  </a:lnTo>
                  <a:lnTo>
                    <a:pt x="96" y="200"/>
                  </a:lnTo>
                  <a:lnTo>
                    <a:pt x="88" y="206"/>
                  </a:lnTo>
                  <a:lnTo>
                    <a:pt x="82" y="208"/>
                  </a:lnTo>
                  <a:lnTo>
                    <a:pt x="74" y="212"/>
                  </a:lnTo>
                  <a:lnTo>
                    <a:pt x="60" y="212"/>
                  </a:lnTo>
                  <a:lnTo>
                    <a:pt x="48" y="210"/>
                  </a:lnTo>
                  <a:lnTo>
                    <a:pt x="48" y="210"/>
                  </a:lnTo>
                  <a:lnTo>
                    <a:pt x="42" y="204"/>
                  </a:lnTo>
                  <a:lnTo>
                    <a:pt x="38" y="198"/>
                  </a:lnTo>
                  <a:lnTo>
                    <a:pt x="38" y="198"/>
                  </a:lnTo>
                  <a:lnTo>
                    <a:pt x="36" y="192"/>
                  </a:lnTo>
                  <a:lnTo>
                    <a:pt x="38" y="188"/>
                  </a:lnTo>
                  <a:lnTo>
                    <a:pt x="38" y="188"/>
                  </a:lnTo>
                  <a:lnTo>
                    <a:pt x="46" y="190"/>
                  </a:lnTo>
                  <a:lnTo>
                    <a:pt x="46" y="190"/>
                  </a:lnTo>
                  <a:lnTo>
                    <a:pt x="56" y="188"/>
                  </a:lnTo>
                  <a:lnTo>
                    <a:pt x="64" y="182"/>
                  </a:lnTo>
                  <a:lnTo>
                    <a:pt x="64" y="182"/>
                  </a:lnTo>
                  <a:lnTo>
                    <a:pt x="70" y="186"/>
                  </a:lnTo>
                  <a:lnTo>
                    <a:pt x="78" y="186"/>
                  </a:lnTo>
                  <a:lnTo>
                    <a:pt x="78" y="186"/>
                  </a:lnTo>
                  <a:lnTo>
                    <a:pt x="86" y="184"/>
                  </a:lnTo>
                  <a:lnTo>
                    <a:pt x="94" y="180"/>
                  </a:lnTo>
                  <a:lnTo>
                    <a:pt x="94" y="180"/>
                  </a:lnTo>
                  <a:lnTo>
                    <a:pt x="100" y="182"/>
                  </a:lnTo>
                  <a:lnTo>
                    <a:pt x="108" y="184"/>
                  </a:lnTo>
                  <a:lnTo>
                    <a:pt x="108" y="184"/>
                  </a:lnTo>
                  <a:lnTo>
                    <a:pt x="116" y="182"/>
                  </a:lnTo>
                  <a:lnTo>
                    <a:pt x="124" y="176"/>
                  </a:lnTo>
                  <a:lnTo>
                    <a:pt x="124" y="176"/>
                  </a:lnTo>
                  <a:lnTo>
                    <a:pt x="126" y="178"/>
                  </a:lnTo>
                  <a:lnTo>
                    <a:pt x="126" y="178"/>
                  </a:lnTo>
                  <a:lnTo>
                    <a:pt x="124" y="192"/>
                  </a:lnTo>
                  <a:lnTo>
                    <a:pt x="122" y="212"/>
                  </a:lnTo>
                  <a:lnTo>
                    <a:pt x="122" y="212"/>
                  </a:lnTo>
                  <a:lnTo>
                    <a:pt x="116" y="214"/>
                  </a:lnTo>
                  <a:lnTo>
                    <a:pt x="112" y="214"/>
                  </a:lnTo>
                  <a:lnTo>
                    <a:pt x="104" y="210"/>
                  </a:lnTo>
                  <a:lnTo>
                    <a:pt x="104" y="210"/>
                  </a:lnTo>
                  <a:close/>
                  <a:moveTo>
                    <a:pt x="156" y="160"/>
                  </a:moveTo>
                  <a:lnTo>
                    <a:pt x="156" y="160"/>
                  </a:lnTo>
                  <a:lnTo>
                    <a:pt x="154" y="160"/>
                  </a:lnTo>
                  <a:lnTo>
                    <a:pt x="150" y="160"/>
                  </a:lnTo>
                  <a:lnTo>
                    <a:pt x="150" y="160"/>
                  </a:lnTo>
                  <a:lnTo>
                    <a:pt x="148" y="160"/>
                  </a:lnTo>
                  <a:lnTo>
                    <a:pt x="146" y="162"/>
                  </a:lnTo>
                  <a:lnTo>
                    <a:pt x="146" y="162"/>
                  </a:lnTo>
                  <a:lnTo>
                    <a:pt x="142" y="166"/>
                  </a:lnTo>
                  <a:lnTo>
                    <a:pt x="138" y="166"/>
                  </a:lnTo>
                  <a:lnTo>
                    <a:pt x="132" y="166"/>
                  </a:lnTo>
                  <a:lnTo>
                    <a:pt x="128" y="164"/>
                  </a:lnTo>
                  <a:lnTo>
                    <a:pt x="128" y="164"/>
                  </a:lnTo>
                  <a:lnTo>
                    <a:pt x="128" y="160"/>
                  </a:lnTo>
                  <a:lnTo>
                    <a:pt x="126" y="156"/>
                  </a:lnTo>
                  <a:lnTo>
                    <a:pt x="130" y="146"/>
                  </a:lnTo>
                  <a:lnTo>
                    <a:pt x="130" y="146"/>
                  </a:lnTo>
                  <a:lnTo>
                    <a:pt x="132" y="144"/>
                  </a:lnTo>
                  <a:lnTo>
                    <a:pt x="134" y="142"/>
                  </a:lnTo>
                  <a:lnTo>
                    <a:pt x="138" y="142"/>
                  </a:lnTo>
                  <a:lnTo>
                    <a:pt x="138" y="142"/>
                  </a:lnTo>
                  <a:lnTo>
                    <a:pt x="140" y="144"/>
                  </a:lnTo>
                  <a:lnTo>
                    <a:pt x="140" y="144"/>
                  </a:lnTo>
                  <a:lnTo>
                    <a:pt x="140" y="146"/>
                  </a:lnTo>
                  <a:lnTo>
                    <a:pt x="140" y="146"/>
                  </a:lnTo>
                  <a:lnTo>
                    <a:pt x="140" y="148"/>
                  </a:lnTo>
                  <a:lnTo>
                    <a:pt x="140" y="148"/>
                  </a:lnTo>
                  <a:lnTo>
                    <a:pt x="136" y="152"/>
                  </a:lnTo>
                  <a:lnTo>
                    <a:pt x="136" y="156"/>
                  </a:lnTo>
                  <a:lnTo>
                    <a:pt x="136" y="156"/>
                  </a:lnTo>
                  <a:lnTo>
                    <a:pt x="138" y="160"/>
                  </a:lnTo>
                  <a:lnTo>
                    <a:pt x="144" y="160"/>
                  </a:lnTo>
                  <a:lnTo>
                    <a:pt x="144" y="160"/>
                  </a:lnTo>
                  <a:lnTo>
                    <a:pt x="148" y="158"/>
                  </a:lnTo>
                  <a:lnTo>
                    <a:pt x="150" y="156"/>
                  </a:lnTo>
                  <a:lnTo>
                    <a:pt x="154" y="148"/>
                  </a:lnTo>
                  <a:lnTo>
                    <a:pt x="154" y="148"/>
                  </a:lnTo>
                  <a:lnTo>
                    <a:pt x="154" y="142"/>
                  </a:lnTo>
                  <a:lnTo>
                    <a:pt x="150" y="136"/>
                  </a:lnTo>
                  <a:lnTo>
                    <a:pt x="150" y="136"/>
                  </a:lnTo>
                  <a:lnTo>
                    <a:pt x="144" y="130"/>
                  </a:lnTo>
                  <a:lnTo>
                    <a:pt x="138" y="128"/>
                  </a:lnTo>
                  <a:lnTo>
                    <a:pt x="138" y="128"/>
                  </a:lnTo>
                  <a:lnTo>
                    <a:pt x="132" y="130"/>
                  </a:lnTo>
                  <a:lnTo>
                    <a:pt x="126" y="132"/>
                  </a:lnTo>
                  <a:lnTo>
                    <a:pt x="122" y="134"/>
                  </a:lnTo>
                  <a:lnTo>
                    <a:pt x="118" y="140"/>
                  </a:lnTo>
                  <a:lnTo>
                    <a:pt x="118" y="140"/>
                  </a:lnTo>
                  <a:lnTo>
                    <a:pt x="114" y="146"/>
                  </a:lnTo>
                  <a:lnTo>
                    <a:pt x="114" y="154"/>
                  </a:lnTo>
                  <a:lnTo>
                    <a:pt x="114" y="160"/>
                  </a:lnTo>
                  <a:lnTo>
                    <a:pt x="116" y="166"/>
                  </a:lnTo>
                  <a:lnTo>
                    <a:pt x="116" y="166"/>
                  </a:lnTo>
                  <a:lnTo>
                    <a:pt x="112" y="170"/>
                  </a:lnTo>
                  <a:lnTo>
                    <a:pt x="108" y="170"/>
                  </a:lnTo>
                  <a:lnTo>
                    <a:pt x="108" y="170"/>
                  </a:lnTo>
                  <a:lnTo>
                    <a:pt x="102" y="168"/>
                  </a:lnTo>
                  <a:lnTo>
                    <a:pt x="98" y="166"/>
                  </a:lnTo>
                  <a:lnTo>
                    <a:pt x="98" y="166"/>
                  </a:lnTo>
                  <a:lnTo>
                    <a:pt x="96" y="164"/>
                  </a:lnTo>
                  <a:lnTo>
                    <a:pt x="92" y="162"/>
                  </a:lnTo>
                  <a:lnTo>
                    <a:pt x="92" y="162"/>
                  </a:lnTo>
                  <a:lnTo>
                    <a:pt x="90" y="164"/>
                  </a:lnTo>
                  <a:lnTo>
                    <a:pt x="86" y="166"/>
                  </a:lnTo>
                  <a:lnTo>
                    <a:pt x="86" y="166"/>
                  </a:lnTo>
                  <a:lnTo>
                    <a:pt x="82" y="172"/>
                  </a:lnTo>
                  <a:lnTo>
                    <a:pt x="78" y="174"/>
                  </a:lnTo>
                  <a:lnTo>
                    <a:pt x="78" y="174"/>
                  </a:lnTo>
                  <a:lnTo>
                    <a:pt x="72" y="172"/>
                  </a:lnTo>
                  <a:lnTo>
                    <a:pt x="68" y="168"/>
                  </a:lnTo>
                  <a:lnTo>
                    <a:pt x="68" y="168"/>
                  </a:lnTo>
                  <a:lnTo>
                    <a:pt x="68" y="160"/>
                  </a:lnTo>
                  <a:lnTo>
                    <a:pt x="72" y="154"/>
                  </a:lnTo>
                  <a:lnTo>
                    <a:pt x="76" y="150"/>
                  </a:lnTo>
                  <a:lnTo>
                    <a:pt x="82" y="148"/>
                  </a:lnTo>
                  <a:lnTo>
                    <a:pt x="82" y="148"/>
                  </a:lnTo>
                  <a:lnTo>
                    <a:pt x="84" y="150"/>
                  </a:lnTo>
                  <a:lnTo>
                    <a:pt x="84" y="150"/>
                  </a:lnTo>
                  <a:lnTo>
                    <a:pt x="90" y="152"/>
                  </a:lnTo>
                  <a:lnTo>
                    <a:pt x="96" y="152"/>
                  </a:lnTo>
                  <a:lnTo>
                    <a:pt x="96" y="152"/>
                  </a:lnTo>
                  <a:lnTo>
                    <a:pt x="100" y="152"/>
                  </a:lnTo>
                  <a:lnTo>
                    <a:pt x="100" y="152"/>
                  </a:lnTo>
                  <a:lnTo>
                    <a:pt x="108" y="148"/>
                  </a:lnTo>
                  <a:lnTo>
                    <a:pt x="114" y="142"/>
                  </a:lnTo>
                  <a:lnTo>
                    <a:pt x="116" y="136"/>
                  </a:lnTo>
                  <a:lnTo>
                    <a:pt x="116" y="130"/>
                  </a:lnTo>
                  <a:lnTo>
                    <a:pt x="116" y="130"/>
                  </a:lnTo>
                  <a:lnTo>
                    <a:pt x="114" y="122"/>
                  </a:lnTo>
                  <a:lnTo>
                    <a:pt x="110" y="118"/>
                  </a:lnTo>
                  <a:lnTo>
                    <a:pt x="104" y="116"/>
                  </a:lnTo>
                  <a:lnTo>
                    <a:pt x="98" y="116"/>
                  </a:lnTo>
                  <a:lnTo>
                    <a:pt x="98" y="116"/>
                  </a:lnTo>
                  <a:lnTo>
                    <a:pt x="94" y="118"/>
                  </a:lnTo>
                  <a:lnTo>
                    <a:pt x="92" y="122"/>
                  </a:lnTo>
                  <a:lnTo>
                    <a:pt x="92" y="122"/>
                  </a:lnTo>
                  <a:lnTo>
                    <a:pt x="94" y="128"/>
                  </a:lnTo>
                  <a:lnTo>
                    <a:pt x="100" y="128"/>
                  </a:lnTo>
                  <a:lnTo>
                    <a:pt x="100" y="128"/>
                  </a:lnTo>
                  <a:lnTo>
                    <a:pt x="102" y="128"/>
                  </a:lnTo>
                  <a:lnTo>
                    <a:pt x="102" y="130"/>
                  </a:lnTo>
                  <a:lnTo>
                    <a:pt x="104" y="132"/>
                  </a:lnTo>
                  <a:lnTo>
                    <a:pt x="104" y="132"/>
                  </a:lnTo>
                  <a:lnTo>
                    <a:pt x="104" y="136"/>
                  </a:lnTo>
                  <a:lnTo>
                    <a:pt x="102" y="138"/>
                  </a:lnTo>
                  <a:lnTo>
                    <a:pt x="98" y="140"/>
                  </a:lnTo>
                  <a:lnTo>
                    <a:pt x="98" y="140"/>
                  </a:lnTo>
                  <a:lnTo>
                    <a:pt x="92" y="138"/>
                  </a:lnTo>
                  <a:lnTo>
                    <a:pt x="92" y="138"/>
                  </a:lnTo>
                  <a:lnTo>
                    <a:pt x="88" y="134"/>
                  </a:lnTo>
                  <a:lnTo>
                    <a:pt x="86" y="128"/>
                  </a:lnTo>
                  <a:lnTo>
                    <a:pt x="86" y="128"/>
                  </a:lnTo>
                  <a:lnTo>
                    <a:pt x="88" y="124"/>
                  </a:lnTo>
                  <a:lnTo>
                    <a:pt x="90" y="118"/>
                  </a:lnTo>
                  <a:lnTo>
                    <a:pt x="94" y="112"/>
                  </a:lnTo>
                  <a:lnTo>
                    <a:pt x="98" y="108"/>
                  </a:lnTo>
                  <a:lnTo>
                    <a:pt x="98" y="108"/>
                  </a:lnTo>
                  <a:lnTo>
                    <a:pt x="104" y="106"/>
                  </a:lnTo>
                  <a:lnTo>
                    <a:pt x="110" y="106"/>
                  </a:lnTo>
                  <a:lnTo>
                    <a:pt x="120" y="108"/>
                  </a:lnTo>
                  <a:lnTo>
                    <a:pt x="120" y="108"/>
                  </a:lnTo>
                  <a:lnTo>
                    <a:pt x="124" y="114"/>
                  </a:lnTo>
                  <a:lnTo>
                    <a:pt x="130" y="120"/>
                  </a:lnTo>
                  <a:lnTo>
                    <a:pt x="142" y="124"/>
                  </a:lnTo>
                  <a:lnTo>
                    <a:pt x="156" y="128"/>
                  </a:lnTo>
                  <a:lnTo>
                    <a:pt x="156" y="128"/>
                  </a:lnTo>
                  <a:lnTo>
                    <a:pt x="158" y="128"/>
                  </a:lnTo>
                  <a:lnTo>
                    <a:pt x="158" y="128"/>
                  </a:lnTo>
                  <a:lnTo>
                    <a:pt x="162" y="126"/>
                  </a:lnTo>
                  <a:lnTo>
                    <a:pt x="164" y="120"/>
                  </a:lnTo>
                  <a:lnTo>
                    <a:pt x="164" y="120"/>
                  </a:lnTo>
                  <a:lnTo>
                    <a:pt x="162" y="116"/>
                  </a:lnTo>
                  <a:lnTo>
                    <a:pt x="158" y="114"/>
                  </a:lnTo>
                  <a:lnTo>
                    <a:pt x="158" y="114"/>
                  </a:lnTo>
                  <a:lnTo>
                    <a:pt x="148" y="112"/>
                  </a:lnTo>
                  <a:lnTo>
                    <a:pt x="140" y="110"/>
                  </a:lnTo>
                  <a:lnTo>
                    <a:pt x="134" y="106"/>
                  </a:lnTo>
                  <a:lnTo>
                    <a:pt x="132" y="102"/>
                  </a:lnTo>
                  <a:lnTo>
                    <a:pt x="132" y="102"/>
                  </a:lnTo>
                  <a:lnTo>
                    <a:pt x="134" y="98"/>
                  </a:lnTo>
                  <a:lnTo>
                    <a:pt x="138" y="96"/>
                  </a:lnTo>
                  <a:lnTo>
                    <a:pt x="138" y="96"/>
                  </a:lnTo>
                  <a:lnTo>
                    <a:pt x="142" y="96"/>
                  </a:lnTo>
                  <a:lnTo>
                    <a:pt x="148" y="96"/>
                  </a:lnTo>
                  <a:lnTo>
                    <a:pt x="160" y="104"/>
                  </a:lnTo>
                  <a:lnTo>
                    <a:pt x="160" y="104"/>
                  </a:lnTo>
                  <a:lnTo>
                    <a:pt x="168" y="106"/>
                  </a:lnTo>
                  <a:lnTo>
                    <a:pt x="174" y="106"/>
                  </a:lnTo>
                  <a:lnTo>
                    <a:pt x="174" y="106"/>
                  </a:lnTo>
                  <a:lnTo>
                    <a:pt x="174" y="110"/>
                  </a:lnTo>
                  <a:lnTo>
                    <a:pt x="172" y="116"/>
                  </a:lnTo>
                  <a:lnTo>
                    <a:pt x="168" y="124"/>
                  </a:lnTo>
                  <a:lnTo>
                    <a:pt x="168" y="124"/>
                  </a:lnTo>
                  <a:lnTo>
                    <a:pt x="168" y="124"/>
                  </a:lnTo>
                  <a:lnTo>
                    <a:pt x="164" y="136"/>
                  </a:lnTo>
                  <a:lnTo>
                    <a:pt x="162" y="142"/>
                  </a:lnTo>
                  <a:lnTo>
                    <a:pt x="164" y="148"/>
                  </a:lnTo>
                  <a:lnTo>
                    <a:pt x="164" y="148"/>
                  </a:lnTo>
                  <a:lnTo>
                    <a:pt x="166" y="154"/>
                  </a:lnTo>
                  <a:lnTo>
                    <a:pt x="170" y="158"/>
                  </a:lnTo>
                  <a:lnTo>
                    <a:pt x="170" y="158"/>
                  </a:lnTo>
                  <a:lnTo>
                    <a:pt x="166" y="162"/>
                  </a:lnTo>
                  <a:lnTo>
                    <a:pt x="162" y="162"/>
                  </a:lnTo>
                  <a:lnTo>
                    <a:pt x="162" y="162"/>
                  </a:lnTo>
                  <a:lnTo>
                    <a:pt x="156" y="160"/>
                  </a:lnTo>
                  <a:lnTo>
                    <a:pt x="156" y="160"/>
                  </a:lnTo>
                  <a:close/>
                  <a:moveTo>
                    <a:pt x="194" y="122"/>
                  </a:moveTo>
                  <a:lnTo>
                    <a:pt x="194" y="122"/>
                  </a:lnTo>
                  <a:lnTo>
                    <a:pt x="192" y="126"/>
                  </a:lnTo>
                  <a:lnTo>
                    <a:pt x="190" y="132"/>
                  </a:lnTo>
                  <a:lnTo>
                    <a:pt x="190" y="138"/>
                  </a:lnTo>
                  <a:lnTo>
                    <a:pt x="190" y="138"/>
                  </a:lnTo>
                  <a:lnTo>
                    <a:pt x="188" y="142"/>
                  </a:lnTo>
                  <a:lnTo>
                    <a:pt x="186" y="144"/>
                  </a:lnTo>
                  <a:lnTo>
                    <a:pt x="182" y="148"/>
                  </a:lnTo>
                  <a:lnTo>
                    <a:pt x="180" y="148"/>
                  </a:lnTo>
                  <a:lnTo>
                    <a:pt x="180" y="148"/>
                  </a:lnTo>
                  <a:lnTo>
                    <a:pt x="176" y="144"/>
                  </a:lnTo>
                  <a:lnTo>
                    <a:pt x="176" y="144"/>
                  </a:lnTo>
                  <a:lnTo>
                    <a:pt x="176" y="138"/>
                  </a:lnTo>
                  <a:lnTo>
                    <a:pt x="180" y="132"/>
                  </a:lnTo>
                  <a:lnTo>
                    <a:pt x="180" y="130"/>
                  </a:lnTo>
                  <a:lnTo>
                    <a:pt x="180" y="130"/>
                  </a:lnTo>
                  <a:lnTo>
                    <a:pt x="186" y="118"/>
                  </a:lnTo>
                  <a:lnTo>
                    <a:pt x="188" y="112"/>
                  </a:lnTo>
                  <a:lnTo>
                    <a:pt x="188" y="104"/>
                  </a:lnTo>
                  <a:lnTo>
                    <a:pt x="188" y="104"/>
                  </a:lnTo>
                  <a:lnTo>
                    <a:pt x="194" y="100"/>
                  </a:lnTo>
                  <a:lnTo>
                    <a:pt x="194" y="100"/>
                  </a:lnTo>
                  <a:lnTo>
                    <a:pt x="194" y="100"/>
                  </a:lnTo>
                  <a:lnTo>
                    <a:pt x="194" y="100"/>
                  </a:lnTo>
                  <a:lnTo>
                    <a:pt x="200" y="104"/>
                  </a:lnTo>
                  <a:lnTo>
                    <a:pt x="202" y="108"/>
                  </a:lnTo>
                  <a:lnTo>
                    <a:pt x="202" y="108"/>
                  </a:lnTo>
                  <a:lnTo>
                    <a:pt x="204" y="116"/>
                  </a:lnTo>
                  <a:lnTo>
                    <a:pt x="204" y="116"/>
                  </a:lnTo>
                  <a:lnTo>
                    <a:pt x="198" y="118"/>
                  </a:lnTo>
                  <a:lnTo>
                    <a:pt x="194" y="122"/>
                  </a:lnTo>
                  <a:lnTo>
                    <a:pt x="194" y="122"/>
                  </a:lnTo>
                  <a:close/>
                  <a:moveTo>
                    <a:pt x="222" y="122"/>
                  </a:moveTo>
                  <a:lnTo>
                    <a:pt x="222" y="122"/>
                  </a:lnTo>
                  <a:lnTo>
                    <a:pt x="218" y="120"/>
                  </a:lnTo>
                  <a:lnTo>
                    <a:pt x="218" y="120"/>
                  </a:lnTo>
                  <a:lnTo>
                    <a:pt x="218" y="110"/>
                  </a:lnTo>
                  <a:lnTo>
                    <a:pt x="214" y="102"/>
                  </a:lnTo>
                  <a:lnTo>
                    <a:pt x="214" y="102"/>
                  </a:lnTo>
                  <a:lnTo>
                    <a:pt x="210" y="94"/>
                  </a:lnTo>
                  <a:lnTo>
                    <a:pt x="204" y="90"/>
                  </a:lnTo>
                  <a:lnTo>
                    <a:pt x="204" y="90"/>
                  </a:lnTo>
                  <a:lnTo>
                    <a:pt x="208" y="84"/>
                  </a:lnTo>
                  <a:lnTo>
                    <a:pt x="208" y="84"/>
                  </a:lnTo>
                  <a:lnTo>
                    <a:pt x="218" y="82"/>
                  </a:lnTo>
                  <a:lnTo>
                    <a:pt x="226" y="80"/>
                  </a:lnTo>
                  <a:lnTo>
                    <a:pt x="226" y="80"/>
                  </a:lnTo>
                  <a:lnTo>
                    <a:pt x="222" y="86"/>
                  </a:lnTo>
                  <a:lnTo>
                    <a:pt x="220" y="94"/>
                  </a:lnTo>
                  <a:lnTo>
                    <a:pt x="220" y="94"/>
                  </a:lnTo>
                  <a:lnTo>
                    <a:pt x="220" y="96"/>
                  </a:lnTo>
                  <a:lnTo>
                    <a:pt x="222" y="102"/>
                  </a:lnTo>
                  <a:lnTo>
                    <a:pt x="226" y="108"/>
                  </a:lnTo>
                  <a:lnTo>
                    <a:pt x="234" y="114"/>
                  </a:lnTo>
                  <a:lnTo>
                    <a:pt x="234" y="114"/>
                  </a:lnTo>
                  <a:lnTo>
                    <a:pt x="230" y="118"/>
                  </a:lnTo>
                  <a:lnTo>
                    <a:pt x="226" y="120"/>
                  </a:lnTo>
                  <a:lnTo>
                    <a:pt x="222" y="122"/>
                  </a:lnTo>
                  <a:lnTo>
                    <a:pt x="222" y="122"/>
                  </a:lnTo>
                  <a:close/>
                  <a:moveTo>
                    <a:pt x="250" y="74"/>
                  </a:moveTo>
                  <a:lnTo>
                    <a:pt x="250" y="74"/>
                  </a:lnTo>
                  <a:lnTo>
                    <a:pt x="248" y="78"/>
                  </a:lnTo>
                  <a:lnTo>
                    <a:pt x="250" y="84"/>
                  </a:lnTo>
                  <a:lnTo>
                    <a:pt x="250" y="84"/>
                  </a:lnTo>
                  <a:lnTo>
                    <a:pt x="252" y="86"/>
                  </a:lnTo>
                  <a:lnTo>
                    <a:pt x="252" y="90"/>
                  </a:lnTo>
                  <a:lnTo>
                    <a:pt x="252" y="90"/>
                  </a:lnTo>
                  <a:lnTo>
                    <a:pt x="252" y="94"/>
                  </a:lnTo>
                  <a:lnTo>
                    <a:pt x="248" y="98"/>
                  </a:lnTo>
                  <a:lnTo>
                    <a:pt x="246" y="100"/>
                  </a:lnTo>
                  <a:lnTo>
                    <a:pt x="242" y="102"/>
                  </a:lnTo>
                  <a:lnTo>
                    <a:pt x="242" y="102"/>
                  </a:lnTo>
                  <a:lnTo>
                    <a:pt x="236" y="98"/>
                  </a:lnTo>
                  <a:lnTo>
                    <a:pt x="234" y="94"/>
                  </a:lnTo>
                  <a:lnTo>
                    <a:pt x="234" y="94"/>
                  </a:lnTo>
                  <a:lnTo>
                    <a:pt x="234" y="90"/>
                  </a:lnTo>
                  <a:lnTo>
                    <a:pt x="236" y="88"/>
                  </a:lnTo>
                  <a:lnTo>
                    <a:pt x="236" y="88"/>
                  </a:lnTo>
                  <a:lnTo>
                    <a:pt x="240" y="86"/>
                  </a:lnTo>
                  <a:lnTo>
                    <a:pt x="240" y="80"/>
                  </a:lnTo>
                  <a:lnTo>
                    <a:pt x="240" y="80"/>
                  </a:lnTo>
                  <a:lnTo>
                    <a:pt x="238" y="76"/>
                  </a:lnTo>
                  <a:lnTo>
                    <a:pt x="232" y="76"/>
                  </a:lnTo>
                  <a:lnTo>
                    <a:pt x="232" y="76"/>
                  </a:lnTo>
                  <a:lnTo>
                    <a:pt x="232" y="76"/>
                  </a:lnTo>
                  <a:lnTo>
                    <a:pt x="232" y="76"/>
                  </a:lnTo>
                  <a:lnTo>
                    <a:pt x="240" y="66"/>
                  </a:lnTo>
                  <a:lnTo>
                    <a:pt x="246" y="56"/>
                  </a:lnTo>
                  <a:lnTo>
                    <a:pt x="246" y="56"/>
                  </a:lnTo>
                  <a:lnTo>
                    <a:pt x="252" y="60"/>
                  </a:lnTo>
                  <a:lnTo>
                    <a:pt x="254" y="62"/>
                  </a:lnTo>
                  <a:lnTo>
                    <a:pt x="254" y="66"/>
                  </a:lnTo>
                  <a:lnTo>
                    <a:pt x="254" y="66"/>
                  </a:lnTo>
                  <a:lnTo>
                    <a:pt x="254" y="70"/>
                  </a:lnTo>
                  <a:lnTo>
                    <a:pt x="250" y="74"/>
                  </a:lnTo>
                  <a:lnTo>
                    <a:pt x="250" y="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84">
              <a:extLst>
                <a:ext uri="{FF2B5EF4-FFF2-40B4-BE49-F238E27FC236}">
                  <a16:creationId xmlns:a16="http://schemas.microsoft.com/office/drawing/2014/main" id="{2F4C35D8-3E0C-4552-8CDE-DDF3C10199E9}"/>
                </a:ext>
              </a:extLst>
            </p:cNvPr>
            <p:cNvSpPr>
              <a:spLocks/>
            </p:cNvSpPr>
            <p:nvPr userDrawn="1"/>
          </p:nvSpPr>
          <p:spPr bwMode="auto">
            <a:xfrm>
              <a:off x="1420813" y="3224213"/>
              <a:ext cx="92075" cy="34925"/>
            </a:xfrm>
            <a:custGeom>
              <a:avLst/>
              <a:gdLst>
                <a:gd name="T0" fmla="*/ 0 w 58"/>
                <a:gd name="T1" fmla="*/ 6 h 22"/>
                <a:gd name="T2" fmla="*/ 0 w 58"/>
                <a:gd name="T3" fmla="*/ 6 h 22"/>
                <a:gd name="T4" fmla="*/ 0 w 58"/>
                <a:gd name="T5" fmla="*/ 10 h 22"/>
                <a:gd name="T6" fmla="*/ 0 w 58"/>
                <a:gd name="T7" fmla="*/ 10 h 22"/>
                <a:gd name="T8" fmla="*/ 4 w 58"/>
                <a:gd name="T9" fmla="*/ 16 h 22"/>
                <a:gd name="T10" fmla="*/ 10 w 58"/>
                <a:gd name="T11" fmla="*/ 20 h 22"/>
                <a:gd name="T12" fmla="*/ 10 w 58"/>
                <a:gd name="T13" fmla="*/ 20 h 22"/>
                <a:gd name="T14" fmla="*/ 16 w 58"/>
                <a:gd name="T15" fmla="*/ 22 h 22"/>
                <a:gd name="T16" fmla="*/ 24 w 58"/>
                <a:gd name="T17" fmla="*/ 22 h 22"/>
                <a:gd name="T18" fmla="*/ 24 w 58"/>
                <a:gd name="T19" fmla="*/ 22 h 22"/>
                <a:gd name="T20" fmla="*/ 34 w 58"/>
                <a:gd name="T21" fmla="*/ 22 h 22"/>
                <a:gd name="T22" fmla="*/ 42 w 58"/>
                <a:gd name="T23" fmla="*/ 20 h 22"/>
                <a:gd name="T24" fmla="*/ 50 w 58"/>
                <a:gd name="T25" fmla="*/ 14 h 22"/>
                <a:gd name="T26" fmla="*/ 58 w 58"/>
                <a:gd name="T27" fmla="*/ 4 h 22"/>
                <a:gd name="T28" fmla="*/ 58 w 58"/>
                <a:gd name="T29" fmla="*/ 4 h 22"/>
                <a:gd name="T30" fmla="*/ 50 w 58"/>
                <a:gd name="T31" fmla="*/ 8 h 22"/>
                <a:gd name="T32" fmla="*/ 44 w 58"/>
                <a:gd name="T33" fmla="*/ 8 h 22"/>
                <a:gd name="T34" fmla="*/ 38 w 58"/>
                <a:gd name="T35" fmla="*/ 8 h 22"/>
                <a:gd name="T36" fmla="*/ 34 w 58"/>
                <a:gd name="T37" fmla="*/ 6 h 22"/>
                <a:gd name="T38" fmla="*/ 26 w 58"/>
                <a:gd name="T39" fmla="*/ 2 h 22"/>
                <a:gd name="T40" fmla="*/ 24 w 58"/>
                <a:gd name="T41" fmla="*/ 0 h 22"/>
                <a:gd name="T42" fmla="*/ 24 w 58"/>
                <a:gd name="T43" fmla="*/ 0 h 22"/>
                <a:gd name="T44" fmla="*/ 16 w 58"/>
                <a:gd name="T45" fmla="*/ 6 h 22"/>
                <a:gd name="T46" fmla="*/ 6 w 58"/>
                <a:gd name="T47" fmla="*/ 8 h 22"/>
                <a:gd name="T48" fmla="*/ 6 w 58"/>
                <a:gd name="T49" fmla="*/ 8 h 22"/>
                <a:gd name="T50" fmla="*/ 0 w 58"/>
                <a:gd name="T51" fmla="*/ 6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8" h="22">
                  <a:moveTo>
                    <a:pt x="0" y="6"/>
                  </a:moveTo>
                  <a:lnTo>
                    <a:pt x="0" y="6"/>
                  </a:lnTo>
                  <a:lnTo>
                    <a:pt x="0" y="10"/>
                  </a:lnTo>
                  <a:lnTo>
                    <a:pt x="0" y="10"/>
                  </a:lnTo>
                  <a:lnTo>
                    <a:pt x="4" y="16"/>
                  </a:lnTo>
                  <a:lnTo>
                    <a:pt x="10" y="20"/>
                  </a:lnTo>
                  <a:lnTo>
                    <a:pt x="10" y="20"/>
                  </a:lnTo>
                  <a:lnTo>
                    <a:pt x="16" y="22"/>
                  </a:lnTo>
                  <a:lnTo>
                    <a:pt x="24" y="22"/>
                  </a:lnTo>
                  <a:lnTo>
                    <a:pt x="24" y="22"/>
                  </a:lnTo>
                  <a:lnTo>
                    <a:pt x="34" y="22"/>
                  </a:lnTo>
                  <a:lnTo>
                    <a:pt x="42" y="20"/>
                  </a:lnTo>
                  <a:lnTo>
                    <a:pt x="50" y="14"/>
                  </a:lnTo>
                  <a:lnTo>
                    <a:pt x="58" y="4"/>
                  </a:lnTo>
                  <a:lnTo>
                    <a:pt x="58" y="4"/>
                  </a:lnTo>
                  <a:lnTo>
                    <a:pt x="50" y="8"/>
                  </a:lnTo>
                  <a:lnTo>
                    <a:pt x="44" y="8"/>
                  </a:lnTo>
                  <a:lnTo>
                    <a:pt x="38" y="8"/>
                  </a:lnTo>
                  <a:lnTo>
                    <a:pt x="34" y="6"/>
                  </a:lnTo>
                  <a:lnTo>
                    <a:pt x="26" y="2"/>
                  </a:lnTo>
                  <a:lnTo>
                    <a:pt x="24" y="0"/>
                  </a:lnTo>
                  <a:lnTo>
                    <a:pt x="24" y="0"/>
                  </a:lnTo>
                  <a:lnTo>
                    <a:pt x="16" y="6"/>
                  </a:lnTo>
                  <a:lnTo>
                    <a:pt x="6" y="8"/>
                  </a:lnTo>
                  <a:lnTo>
                    <a:pt x="6" y="8"/>
                  </a:lnTo>
                  <a:lnTo>
                    <a:pt x="0" y="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85">
              <a:extLst>
                <a:ext uri="{FF2B5EF4-FFF2-40B4-BE49-F238E27FC236}">
                  <a16:creationId xmlns:a16="http://schemas.microsoft.com/office/drawing/2014/main" id="{AAF442EA-87D2-4C92-A89C-FE49F2BDEDDA}"/>
                </a:ext>
              </a:extLst>
            </p:cNvPr>
            <p:cNvSpPr>
              <a:spLocks/>
            </p:cNvSpPr>
            <p:nvPr userDrawn="1"/>
          </p:nvSpPr>
          <p:spPr bwMode="auto">
            <a:xfrm>
              <a:off x="1420813" y="3224213"/>
              <a:ext cx="92075" cy="34925"/>
            </a:xfrm>
            <a:custGeom>
              <a:avLst/>
              <a:gdLst>
                <a:gd name="T0" fmla="*/ 0 w 58"/>
                <a:gd name="T1" fmla="*/ 6 h 22"/>
                <a:gd name="T2" fmla="*/ 0 w 58"/>
                <a:gd name="T3" fmla="*/ 6 h 22"/>
                <a:gd name="T4" fmla="*/ 0 w 58"/>
                <a:gd name="T5" fmla="*/ 10 h 22"/>
                <a:gd name="T6" fmla="*/ 0 w 58"/>
                <a:gd name="T7" fmla="*/ 10 h 22"/>
                <a:gd name="T8" fmla="*/ 4 w 58"/>
                <a:gd name="T9" fmla="*/ 16 h 22"/>
                <a:gd name="T10" fmla="*/ 10 w 58"/>
                <a:gd name="T11" fmla="*/ 20 h 22"/>
                <a:gd name="T12" fmla="*/ 10 w 58"/>
                <a:gd name="T13" fmla="*/ 20 h 22"/>
                <a:gd name="T14" fmla="*/ 16 w 58"/>
                <a:gd name="T15" fmla="*/ 22 h 22"/>
                <a:gd name="T16" fmla="*/ 24 w 58"/>
                <a:gd name="T17" fmla="*/ 22 h 22"/>
                <a:gd name="T18" fmla="*/ 24 w 58"/>
                <a:gd name="T19" fmla="*/ 22 h 22"/>
                <a:gd name="T20" fmla="*/ 34 w 58"/>
                <a:gd name="T21" fmla="*/ 22 h 22"/>
                <a:gd name="T22" fmla="*/ 42 w 58"/>
                <a:gd name="T23" fmla="*/ 20 h 22"/>
                <a:gd name="T24" fmla="*/ 50 w 58"/>
                <a:gd name="T25" fmla="*/ 14 h 22"/>
                <a:gd name="T26" fmla="*/ 58 w 58"/>
                <a:gd name="T27" fmla="*/ 4 h 22"/>
                <a:gd name="T28" fmla="*/ 58 w 58"/>
                <a:gd name="T29" fmla="*/ 4 h 22"/>
                <a:gd name="T30" fmla="*/ 50 w 58"/>
                <a:gd name="T31" fmla="*/ 8 h 22"/>
                <a:gd name="T32" fmla="*/ 44 w 58"/>
                <a:gd name="T33" fmla="*/ 8 h 22"/>
                <a:gd name="T34" fmla="*/ 38 w 58"/>
                <a:gd name="T35" fmla="*/ 8 h 22"/>
                <a:gd name="T36" fmla="*/ 34 w 58"/>
                <a:gd name="T37" fmla="*/ 6 h 22"/>
                <a:gd name="T38" fmla="*/ 26 w 58"/>
                <a:gd name="T39" fmla="*/ 2 h 22"/>
                <a:gd name="T40" fmla="*/ 24 w 58"/>
                <a:gd name="T41" fmla="*/ 0 h 22"/>
                <a:gd name="T42" fmla="*/ 24 w 58"/>
                <a:gd name="T43" fmla="*/ 0 h 22"/>
                <a:gd name="T44" fmla="*/ 16 w 58"/>
                <a:gd name="T45" fmla="*/ 6 h 22"/>
                <a:gd name="T46" fmla="*/ 6 w 58"/>
                <a:gd name="T47" fmla="*/ 8 h 22"/>
                <a:gd name="T48" fmla="*/ 6 w 58"/>
                <a:gd name="T49" fmla="*/ 8 h 22"/>
                <a:gd name="T50" fmla="*/ 0 w 58"/>
                <a:gd name="T51" fmla="*/ 6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8" h="22">
                  <a:moveTo>
                    <a:pt x="0" y="6"/>
                  </a:moveTo>
                  <a:lnTo>
                    <a:pt x="0" y="6"/>
                  </a:lnTo>
                  <a:lnTo>
                    <a:pt x="0" y="10"/>
                  </a:lnTo>
                  <a:lnTo>
                    <a:pt x="0" y="10"/>
                  </a:lnTo>
                  <a:lnTo>
                    <a:pt x="4" y="16"/>
                  </a:lnTo>
                  <a:lnTo>
                    <a:pt x="10" y="20"/>
                  </a:lnTo>
                  <a:lnTo>
                    <a:pt x="10" y="20"/>
                  </a:lnTo>
                  <a:lnTo>
                    <a:pt x="16" y="22"/>
                  </a:lnTo>
                  <a:lnTo>
                    <a:pt x="24" y="22"/>
                  </a:lnTo>
                  <a:lnTo>
                    <a:pt x="24" y="22"/>
                  </a:lnTo>
                  <a:lnTo>
                    <a:pt x="34" y="22"/>
                  </a:lnTo>
                  <a:lnTo>
                    <a:pt x="42" y="20"/>
                  </a:lnTo>
                  <a:lnTo>
                    <a:pt x="50" y="14"/>
                  </a:lnTo>
                  <a:lnTo>
                    <a:pt x="58" y="4"/>
                  </a:lnTo>
                  <a:lnTo>
                    <a:pt x="58" y="4"/>
                  </a:lnTo>
                  <a:lnTo>
                    <a:pt x="50" y="8"/>
                  </a:lnTo>
                  <a:lnTo>
                    <a:pt x="44" y="8"/>
                  </a:lnTo>
                  <a:lnTo>
                    <a:pt x="38" y="8"/>
                  </a:lnTo>
                  <a:lnTo>
                    <a:pt x="34" y="6"/>
                  </a:lnTo>
                  <a:lnTo>
                    <a:pt x="26" y="2"/>
                  </a:lnTo>
                  <a:lnTo>
                    <a:pt x="24" y="0"/>
                  </a:lnTo>
                  <a:lnTo>
                    <a:pt x="24" y="0"/>
                  </a:lnTo>
                  <a:lnTo>
                    <a:pt x="16" y="6"/>
                  </a:lnTo>
                  <a:lnTo>
                    <a:pt x="6" y="8"/>
                  </a:lnTo>
                  <a:lnTo>
                    <a:pt x="6" y="8"/>
                  </a:lnTo>
                  <a:lnTo>
                    <a:pt x="0"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99" name="Group 98">
            <a:extLst>
              <a:ext uri="{FF2B5EF4-FFF2-40B4-BE49-F238E27FC236}">
                <a16:creationId xmlns:a16="http://schemas.microsoft.com/office/drawing/2014/main" id="{E102C942-FC59-43E3-9977-412D4D3AC3E1}"/>
              </a:ext>
            </a:extLst>
          </p:cNvPr>
          <p:cNvGrpSpPr/>
          <p:nvPr userDrawn="1"/>
        </p:nvGrpSpPr>
        <p:grpSpPr>
          <a:xfrm>
            <a:off x="1325563" y="3744913"/>
            <a:ext cx="444500" cy="438150"/>
            <a:chOff x="1325563" y="3744913"/>
            <a:chExt cx="444500" cy="438150"/>
          </a:xfrm>
        </p:grpSpPr>
        <p:sp>
          <p:nvSpPr>
            <p:cNvPr id="100" name="Freeform 86">
              <a:extLst>
                <a:ext uri="{FF2B5EF4-FFF2-40B4-BE49-F238E27FC236}">
                  <a16:creationId xmlns:a16="http://schemas.microsoft.com/office/drawing/2014/main" id="{306A050F-5CCE-4582-AB23-BEB77203F890}"/>
                </a:ext>
              </a:extLst>
            </p:cNvPr>
            <p:cNvSpPr>
              <a:spLocks noEditPoints="1"/>
            </p:cNvSpPr>
            <p:nvPr userDrawn="1"/>
          </p:nvSpPr>
          <p:spPr bwMode="auto">
            <a:xfrm>
              <a:off x="1474788" y="3900488"/>
              <a:ext cx="295275" cy="244475"/>
            </a:xfrm>
            <a:custGeom>
              <a:avLst/>
              <a:gdLst>
                <a:gd name="T0" fmla="*/ 186 w 186"/>
                <a:gd name="T1" fmla="*/ 28 h 154"/>
                <a:gd name="T2" fmla="*/ 176 w 186"/>
                <a:gd name="T3" fmla="*/ 10 h 154"/>
                <a:gd name="T4" fmla="*/ 168 w 186"/>
                <a:gd name="T5" fmla="*/ 6 h 154"/>
                <a:gd name="T6" fmla="*/ 94 w 186"/>
                <a:gd name="T7" fmla="*/ 36 h 154"/>
                <a:gd name="T8" fmla="*/ 98 w 186"/>
                <a:gd name="T9" fmla="*/ 24 h 154"/>
                <a:gd name="T10" fmla="*/ 122 w 186"/>
                <a:gd name="T11" fmla="*/ 14 h 154"/>
                <a:gd name="T12" fmla="*/ 128 w 186"/>
                <a:gd name="T13" fmla="*/ 6 h 154"/>
                <a:gd name="T14" fmla="*/ 120 w 186"/>
                <a:gd name="T15" fmla="*/ 0 h 154"/>
                <a:gd name="T16" fmla="*/ 84 w 186"/>
                <a:gd name="T17" fmla="*/ 2 h 154"/>
                <a:gd name="T18" fmla="*/ 66 w 186"/>
                <a:gd name="T19" fmla="*/ 6 h 154"/>
                <a:gd name="T20" fmla="*/ 36 w 186"/>
                <a:gd name="T21" fmla="*/ 20 h 154"/>
                <a:gd name="T22" fmla="*/ 36 w 186"/>
                <a:gd name="T23" fmla="*/ 30 h 154"/>
                <a:gd name="T24" fmla="*/ 42 w 186"/>
                <a:gd name="T25" fmla="*/ 32 h 154"/>
                <a:gd name="T26" fmla="*/ 46 w 186"/>
                <a:gd name="T27" fmla="*/ 30 h 154"/>
                <a:gd name="T28" fmla="*/ 68 w 186"/>
                <a:gd name="T29" fmla="*/ 20 h 154"/>
                <a:gd name="T30" fmla="*/ 84 w 186"/>
                <a:gd name="T31" fmla="*/ 24 h 154"/>
                <a:gd name="T32" fmla="*/ 84 w 186"/>
                <a:gd name="T33" fmla="*/ 36 h 154"/>
                <a:gd name="T34" fmla="*/ 88 w 186"/>
                <a:gd name="T35" fmla="*/ 38 h 154"/>
                <a:gd name="T36" fmla="*/ 82 w 186"/>
                <a:gd name="T37" fmla="*/ 42 h 154"/>
                <a:gd name="T38" fmla="*/ 78 w 186"/>
                <a:gd name="T39" fmla="*/ 50 h 154"/>
                <a:gd name="T40" fmla="*/ 70 w 186"/>
                <a:gd name="T41" fmla="*/ 52 h 154"/>
                <a:gd name="T42" fmla="*/ 60 w 186"/>
                <a:gd name="T43" fmla="*/ 52 h 154"/>
                <a:gd name="T44" fmla="*/ 2 w 186"/>
                <a:gd name="T45" fmla="*/ 78 h 154"/>
                <a:gd name="T46" fmla="*/ 2 w 186"/>
                <a:gd name="T47" fmla="*/ 84 h 154"/>
                <a:gd name="T48" fmla="*/ 8 w 186"/>
                <a:gd name="T49" fmla="*/ 90 h 154"/>
                <a:gd name="T50" fmla="*/ 4 w 186"/>
                <a:gd name="T51" fmla="*/ 98 h 154"/>
                <a:gd name="T52" fmla="*/ 14 w 186"/>
                <a:gd name="T53" fmla="*/ 124 h 154"/>
                <a:gd name="T54" fmla="*/ 32 w 186"/>
                <a:gd name="T55" fmla="*/ 150 h 154"/>
                <a:gd name="T56" fmla="*/ 38 w 186"/>
                <a:gd name="T57" fmla="*/ 154 h 154"/>
                <a:gd name="T58" fmla="*/ 44 w 186"/>
                <a:gd name="T59" fmla="*/ 148 h 154"/>
                <a:gd name="T60" fmla="*/ 34 w 186"/>
                <a:gd name="T61" fmla="*/ 130 h 154"/>
                <a:gd name="T62" fmla="*/ 18 w 186"/>
                <a:gd name="T63" fmla="*/ 94 h 154"/>
                <a:gd name="T64" fmla="*/ 16 w 186"/>
                <a:gd name="T65" fmla="*/ 94 h 154"/>
                <a:gd name="T66" fmla="*/ 46 w 186"/>
                <a:gd name="T67" fmla="*/ 94 h 154"/>
                <a:gd name="T68" fmla="*/ 74 w 186"/>
                <a:gd name="T69" fmla="*/ 84 h 154"/>
                <a:gd name="T70" fmla="*/ 90 w 186"/>
                <a:gd name="T71" fmla="*/ 74 h 154"/>
                <a:gd name="T72" fmla="*/ 92 w 186"/>
                <a:gd name="T73" fmla="*/ 76 h 154"/>
                <a:gd name="T74" fmla="*/ 102 w 186"/>
                <a:gd name="T75" fmla="*/ 76 h 154"/>
                <a:gd name="T76" fmla="*/ 182 w 186"/>
                <a:gd name="T77" fmla="*/ 42 h 154"/>
                <a:gd name="T78" fmla="*/ 186 w 186"/>
                <a:gd name="T79" fmla="*/ 34 h 154"/>
                <a:gd name="T80" fmla="*/ 28 w 186"/>
                <a:gd name="T81" fmla="*/ 80 h 154"/>
                <a:gd name="T82" fmla="*/ 68 w 186"/>
                <a:gd name="T83" fmla="*/ 72 h 154"/>
                <a:gd name="T84" fmla="*/ 28 w 186"/>
                <a:gd name="T85" fmla="*/ 80 h 154"/>
                <a:gd name="T86" fmla="*/ 94 w 186"/>
                <a:gd name="T87" fmla="*/ 52 h 154"/>
                <a:gd name="T88" fmla="*/ 98 w 186"/>
                <a:gd name="T89" fmla="*/ 6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6" h="154">
                  <a:moveTo>
                    <a:pt x="186" y="30"/>
                  </a:moveTo>
                  <a:lnTo>
                    <a:pt x="186" y="30"/>
                  </a:lnTo>
                  <a:lnTo>
                    <a:pt x="186" y="28"/>
                  </a:lnTo>
                  <a:lnTo>
                    <a:pt x="180" y="14"/>
                  </a:lnTo>
                  <a:lnTo>
                    <a:pt x="180" y="14"/>
                  </a:lnTo>
                  <a:lnTo>
                    <a:pt x="176" y="10"/>
                  </a:lnTo>
                  <a:lnTo>
                    <a:pt x="172" y="8"/>
                  </a:lnTo>
                  <a:lnTo>
                    <a:pt x="172" y="8"/>
                  </a:lnTo>
                  <a:lnTo>
                    <a:pt x="168" y="6"/>
                  </a:lnTo>
                  <a:lnTo>
                    <a:pt x="164" y="8"/>
                  </a:lnTo>
                  <a:lnTo>
                    <a:pt x="94" y="36"/>
                  </a:lnTo>
                  <a:lnTo>
                    <a:pt x="94" y="36"/>
                  </a:lnTo>
                  <a:lnTo>
                    <a:pt x="96" y="34"/>
                  </a:lnTo>
                  <a:lnTo>
                    <a:pt x="96" y="34"/>
                  </a:lnTo>
                  <a:lnTo>
                    <a:pt x="98" y="24"/>
                  </a:lnTo>
                  <a:lnTo>
                    <a:pt x="96" y="16"/>
                  </a:lnTo>
                  <a:lnTo>
                    <a:pt x="96" y="16"/>
                  </a:lnTo>
                  <a:lnTo>
                    <a:pt x="122" y="14"/>
                  </a:lnTo>
                  <a:lnTo>
                    <a:pt x="122" y="14"/>
                  </a:lnTo>
                  <a:lnTo>
                    <a:pt x="126" y="10"/>
                  </a:lnTo>
                  <a:lnTo>
                    <a:pt x="128" y="6"/>
                  </a:lnTo>
                  <a:lnTo>
                    <a:pt x="128" y="6"/>
                  </a:lnTo>
                  <a:lnTo>
                    <a:pt x="126" y="0"/>
                  </a:lnTo>
                  <a:lnTo>
                    <a:pt x="120" y="0"/>
                  </a:lnTo>
                  <a:lnTo>
                    <a:pt x="120" y="0"/>
                  </a:lnTo>
                  <a:lnTo>
                    <a:pt x="84" y="2"/>
                  </a:lnTo>
                  <a:lnTo>
                    <a:pt x="84" y="2"/>
                  </a:lnTo>
                  <a:lnTo>
                    <a:pt x="84" y="2"/>
                  </a:lnTo>
                  <a:lnTo>
                    <a:pt x="84" y="2"/>
                  </a:lnTo>
                  <a:lnTo>
                    <a:pt x="66" y="6"/>
                  </a:lnTo>
                  <a:lnTo>
                    <a:pt x="50" y="12"/>
                  </a:lnTo>
                  <a:lnTo>
                    <a:pt x="50" y="12"/>
                  </a:lnTo>
                  <a:lnTo>
                    <a:pt x="36" y="20"/>
                  </a:lnTo>
                  <a:lnTo>
                    <a:pt x="36" y="20"/>
                  </a:lnTo>
                  <a:lnTo>
                    <a:pt x="34" y="26"/>
                  </a:lnTo>
                  <a:lnTo>
                    <a:pt x="36" y="30"/>
                  </a:lnTo>
                  <a:lnTo>
                    <a:pt x="36" y="30"/>
                  </a:lnTo>
                  <a:lnTo>
                    <a:pt x="38" y="32"/>
                  </a:lnTo>
                  <a:lnTo>
                    <a:pt x="42" y="32"/>
                  </a:lnTo>
                  <a:lnTo>
                    <a:pt x="42" y="32"/>
                  </a:lnTo>
                  <a:lnTo>
                    <a:pt x="46" y="30"/>
                  </a:lnTo>
                  <a:lnTo>
                    <a:pt x="46" y="30"/>
                  </a:lnTo>
                  <a:lnTo>
                    <a:pt x="56" y="24"/>
                  </a:lnTo>
                  <a:lnTo>
                    <a:pt x="56" y="24"/>
                  </a:lnTo>
                  <a:lnTo>
                    <a:pt x="68" y="20"/>
                  </a:lnTo>
                  <a:lnTo>
                    <a:pt x="82" y="18"/>
                  </a:lnTo>
                  <a:lnTo>
                    <a:pt x="82" y="18"/>
                  </a:lnTo>
                  <a:lnTo>
                    <a:pt x="84" y="24"/>
                  </a:lnTo>
                  <a:lnTo>
                    <a:pt x="82" y="30"/>
                  </a:lnTo>
                  <a:lnTo>
                    <a:pt x="82" y="30"/>
                  </a:lnTo>
                  <a:lnTo>
                    <a:pt x="84" y="36"/>
                  </a:lnTo>
                  <a:lnTo>
                    <a:pt x="88" y="38"/>
                  </a:lnTo>
                  <a:lnTo>
                    <a:pt x="88" y="38"/>
                  </a:lnTo>
                  <a:lnTo>
                    <a:pt x="88" y="38"/>
                  </a:lnTo>
                  <a:lnTo>
                    <a:pt x="86" y="40"/>
                  </a:lnTo>
                  <a:lnTo>
                    <a:pt x="86" y="40"/>
                  </a:lnTo>
                  <a:lnTo>
                    <a:pt x="82" y="42"/>
                  </a:lnTo>
                  <a:lnTo>
                    <a:pt x="80" y="46"/>
                  </a:lnTo>
                  <a:lnTo>
                    <a:pt x="80" y="46"/>
                  </a:lnTo>
                  <a:lnTo>
                    <a:pt x="78" y="50"/>
                  </a:lnTo>
                  <a:lnTo>
                    <a:pt x="72" y="52"/>
                  </a:lnTo>
                  <a:lnTo>
                    <a:pt x="72" y="52"/>
                  </a:lnTo>
                  <a:lnTo>
                    <a:pt x="70" y="52"/>
                  </a:lnTo>
                  <a:lnTo>
                    <a:pt x="70" y="52"/>
                  </a:lnTo>
                  <a:lnTo>
                    <a:pt x="66" y="52"/>
                  </a:lnTo>
                  <a:lnTo>
                    <a:pt x="60" y="52"/>
                  </a:lnTo>
                  <a:lnTo>
                    <a:pt x="4" y="76"/>
                  </a:lnTo>
                  <a:lnTo>
                    <a:pt x="4" y="76"/>
                  </a:lnTo>
                  <a:lnTo>
                    <a:pt x="2" y="78"/>
                  </a:lnTo>
                  <a:lnTo>
                    <a:pt x="0" y="82"/>
                  </a:lnTo>
                  <a:lnTo>
                    <a:pt x="0" y="82"/>
                  </a:lnTo>
                  <a:lnTo>
                    <a:pt x="2" y="84"/>
                  </a:lnTo>
                  <a:lnTo>
                    <a:pt x="4" y="88"/>
                  </a:lnTo>
                  <a:lnTo>
                    <a:pt x="4" y="88"/>
                  </a:lnTo>
                  <a:lnTo>
                    <a:pt x="8" y="90"/>
                  </a:lnTo>
                  <a:lnTo>
                    <a:pt x="8" y="90"/>
                  </a:lnTo>
                  <a:lnTo>
                    <a:pt x="4" y="94"/>
                  </a:lnTo>
                  <a:lnTo>
                    <a:pt x="4" y="98"/>
                  </a:lnTo>
                  <a:lnTo>
                    <a:pt x="4" y="98"/>
                  </a:lnTo>
                  <a:lnTo>
                    <a:pt x="8" y="110"/>
                  </a:lnTo>
                  <a:lnTo>
                    <a:pt x="14" y="124"/>
                  </a:lnTo>
                  <a:lnTo>
                    <a:pt x="22" y="138"/>
                  </a:lnTo>
                  <a:lnTo>
                    <a:pt x="32" y="150"/>
                  </a:lnTo>
                  <a:lnTo>
                    <a:pt x="32" y="150"/>
                  </a:lnTo>
                  <a:lnTo>
                    <a:pt x="34" y="152"/>
                  </a:lnTo>
                  <a:lnTo>
                    <a:pt x="38" y="154"/>
                  </a:lnTo>
                  <a:lnTo>
                    <a:pt x="38" y="154"/>
                  </a:lnTo>
                  <a:lnTo>
                    <a:pt x="42" y="152"/>
                  </a:lnTo>
                  <a:lnTo>
                    <a:pt x="42" y="152"/>
                  </a:lnTo>
                  <a:lnTo>
                    <a:pt x="44" y="148"/>
                  </a:lnTo>
                  <a:lnTo>
                    <a:pt x="42" y="142"/>
                  </a:lnTo>
                  <a:lnTo>
                    <a:pt x="42" y="142"/>
                  </a:lnTo>
                  <a:lnTo>
                    <a:pt x="34" y="130"/>
                  </a:lnTo>
                  <a:lnTo>
                    <a:pt x="26" y="118"/>
                  </a:lnTo>
                  <a:lnTo>
                    <a:pt x="20" y="106"/>
                  </a:lnTo>
                  <a:lnTo>
                    <a:pt x="18" y="94"/>
                  </a:lnTo>
                  <a:lnTo>
                    <a:pt x="18" y="94"/>
                  </a:lnTo>
                  <a:lnTo>
                    <a:pt x="16" y="94"/>
                  </a:lnTo>
                  <a:lnTo>
                    <a:pt x="16" y="94"/>
                  </a:lnTo>
                  <a:lnTo>
                    <a:pt x="32" y="94"/>
                  </a:lnTo>
                  <a:lnTo>
                    <a:pt x="32" y="94"/>
                  </a:lnTo>
                  <a:lnTo>
                    <a:pt x="46" y="94"/>
                  </a:lnTo>
                  <a:lnTo>
                    <a:pt x="60" y="90"/>
                  </a:lnTo>
                  <a:lnTo>
                    <a:pt x="74" y="84"/>
                  </a:lnTo>
                  <a:lnTo>
                    <a:pt x="74" y="84"/>
                  </a:lnTo>
                  <a:lnTo>
                    <a:pt x="78" y="82"/>
                  </a:lnTo>
                  <a:lnTo>
                    <a:pt x="82" y="78"/>
                  </a:lnTo>
                  <a:lnTo>
                    <a:pt x="90" y="74"/>
                  </a:lnTo>
                  <a:lnTo>
                    <a:pt x="90" y="74"/>
                  </a:lnTo>
                  <a:lnTo>
                    <a:pt x="92" y="76"/>
                  </a:lnTo>
                  <a:lnTo>
                    <a:pt x="92" y="76"/>
                  </a:lnTo>
                  <a:lnTo>
                    <a:pt x="98" y="78"/>
                  </a:lnTo>
                  <a:lnTo>
                    <a:pt x="98" y="78"/>
                  </a:lnTo>
                  <a:lnTo>
                    <a:pt x="102" y="76"/>
                  </a:lnTo>
                  <a:lnTo>
                    <a:pt x="178" y="44"/>
                  </a:lnTo>
                  <a:lnTo>
                    <a:pt x="178" y="44"/>
                  </a:lnTo>
                  <a:lnTo>
                    <a:pt x="182" y="42"/>
                  </a:lnTo>
                  <a:lnTo>
                    <a:pt x="186" y="38"/>
                  </a:lnTo>
                  <a:lnTo>
                    <a:pt x="186" y="38"/>
                  </a:lnTo>
                  <a:lnTo>
                    <a:pt x="186" y="34"/>
                  </a:lnTo>
                  <a:lnTo>
                    <a:pt x="186" y="30"/>
                  </a:lnTo>
                  <a:lnTo>
                    <a:pt x="186" y="30"/>
                  </a:lnTo>
                  <a:close/>
                  <a:moveTo>
                    <a:pt x="28" y="80"/>
                  </a:moveTo>
                  <a:lnTo>
                    <a:pt x="64" y="66"/>
                  </a:lnTo>
                  <a:lnTo>
                    <a:pt x="68" y="72"/>
                  </a:lnTo>
                  <a:lnTo>
                    <a:pt x="68" y="72"/>
                  </a:lnTo>
                  <a:lnTo>
                    <a:pt x="50" y="78"/>
                  </a:lnTo>
                  <a:lnTo>
                    <a:pt x="40" y="80"/>
                  </a:lnTo>
                  <a:lnTo>
                    <a:pt x="28" y="80"/>
                  </a:lnTo>
                  <a:lnTo>
                    <a:pt x="28" y="80"/>
                  </a:lnTo>
                  <a:close/>
                  <a:moveTo>
                    <a:pt x="98" y="62"/>
                  </a:moveTo>
                  <a:lnTo>
                    <a:pt x="94" y="52"/>
                  </a:lnTo>
                  <a:lnTo>
                    <a:pt x="168" y="22"/>
                  </a:lnTo>
                  <a:lnTo>
                    <a:pt x="172" y="32"/>
                  </a:lnTo>
                  <a:lnTo>
                    <a:pt x="98"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87">
              <a:extLst>
                <a:ext uri="{FF2B5EF4-FFF2-40B4-BE49-F238E27FC236}">
                  <a16:creationId xmlns:a16="http://schemas.microsoft.com/office/drawing/2014/main" id="{DA890748-E97C-427C-94E0-F11050DA2CF7}"/>
                </a:ext>
              </a:extLst>
            </p:cNvPr>
            <p:cNvSpPr>
              <a:spLocks/>
            </p:cNvSpPr>
            <p:nvPr userDrawn="1"/>
          </p:nvSpPr>
          <p:spPr bwMode="auto">
            <a:xfrm>
              <a:off x="1325563" y="3744913"/>
              <a:ext cx="358775" cy="438150"/>
            </a:xfrm>
            <a:custGeom>
              <a:avLst/>
              <a:gdLst>
                <a:gd name="T0" fmla="*/ 216 w 226"/>
                <a:gd name="T1" fmla="*/ 174 h 276"/>
                <a:gd name="T2" fmla="*/ 208 w 226"/>
                <a:gd name="T3" fmla="*/ 170 h 276"/>
                <a:gd name="T4" fmla="*/ 204 w 226"/>
                <a:gd name="T5" fmla="*/ 174 h 276"/>
                <a:gd name="T6" fmla="*/ 204 w 226"/>
                <a:gd name="T7" fmla="*/ 180 h 276"/>
                <a:gd name="T8" fmla="*/ 212 w 226"/>
                <a:gd name="T9" fmla="*/ 202 h 276"/>
                <a:gd name="T10" fmla="*/ 212 w 226"/>
                <a:gd name="T11" fmla="*/ 216 h 276"/>
                <a:gd name="T12" fmla="*/ 210 w 226"/>
                <a:gd name="T13" fmla="*/ 238 h 276"/>
                <a:gd name="T14" fmla="*/ 204 w 226"/>
                <a:gd name="T15" fmla="*/ 246 h 276"/>
                <a:gd name="T16" fmla="*/ 184 w 226"/>
                <a:gd name="T17" fmla="*/ 260 h 276"/>
                <a:gd name="T18" fmla="*/ 166 w 226"/>
                <a:gd name="T19" fmla="*/ 262 h 276"/>
                <a:gd name="T20" fmla="*/ 150 w 226"/>
                <a:gd name="T21" fmla="*/ 256 h 276"/>
                <a:gd name="T22" fmla="*/ 144 w 226"/>
                <a:gd name="T23" fmla="*/ 252 h 276"/>
                <a:gd name="T24" fmla="*/ 138 w 226"/>
                <a:gd name="T25" fmla="*/ 250 h 276"/>
                <a:gd name="T26" fmla="*/ 118 w 226"/>
                <a:gd name="T27" fmla="*/ 254 h 276"/>
                <a:gd name="T28" fmla="*/ 78 w 226"/>
                <a:gd name="T29" fmla="*/ 254 h 276"/>
                <a:gd name="T30" fmla="*/ 60 w 226"/>
                <a:gd name="T31" fmla="*/ 250 h 276"/>
                <a:gd name="T32" fmla="*/ 40 w 226"/>
                <a:gd name="T33" fmla="*/ 238 h 276"/>
                <a:gd name="T34" fmla="*/ 24 w 226"/>
                <a:gd name="T35" fmla="*/ 222 h 276"/>
                <a:gd name="T36" fmla="*/ 16 w 226"/>
                <a:gd name="T37" fmla="*/ 200 h 276"/>
                <a:gd name="T38" fmla="*/ 14 w 226"/>
                <a:gd name="T39" fmla="*/ 176 h 276"/>
                <a:gd name="T40" fmla="*/ 18 w 226"/>
                <a:gd name="T41" fmla="*/ 164 h 276"/>
                <a:gd name="T42" fmla="*/ 20 w 226"/>
                <a:gd name="T43" fmla="*/ 154 h 276"/>
                <a:gd name="T44" fmla="*/ 32 w 226"/>
                <a:gd name="T45" fmla="*/ 88 h 276"/>
                <a:gd name="T46" fmla="*/ 26 w 226"/>
                <a:gd name="T47" fmla="*/ 6 h 276"/>
                <a:gd name="T48" fmla="*/ 24 w 226"/>
                <a:gd name="T49" fmla="*/ 2 h 276"/>
                <a:gd name="T50" fmla="*/ 18 w 226"/>
                <a:gd name="T51" fmla="*/ 0 h 276"/>
                <a:gd name="T52" fmla="*/ 12 w 226"/>
                <a:gd name="T53" fmla="*/ 8 h 276"/>
                <a:gd name="T54" fmla="*/ 16 w 226"/>
                <a:gd name="T55" fmla="*/ 48 h 276"/>
                <a:gd name="T56" fmla="*/ 14 w 226"/>
                <a:gd name="T57" fmla="*/ 120 h 276"/>
                <a:gd name="T58" fmla="*/ 6 w 226"/>
                <a:gd name="T59" fmla="*/ 150 h 276"/>
                <a:gd name="T60" fmla="*/ 0 w 226"/>
                <a:gd name="T61" fmla="*/ 176 h 276"/>
                <a:gd name="T62" fmla="*/ 0 w 226"/>
                <a:gd name="T63" fmla="*/ 190 h 276"/>
                <a:gd name="T64" fmla="*/ 6 w 226"/>
                <a:gd name="T65" fmla="*/ 216 h 276"/>
                <a:gd name="T66" fmla="*/ 20 w 226"/>
                <a:gd name="T67" fmla="*/ 240 h 276"/>
                <a:gd name="T68" fmla="*/ 42 w 226"/>
                <a:gd name="T69" fmla="*/ 256 h 276"/>
                <a:gd name="T70" fmla="*/ 56 w 226"/>
                <a:gd name="T71" fmla="*/ 262 h 276"/>
                <a:gd name="T72" fmla="*/ 96 w 226"/>
                <a:gd name="T73" fmla="*/ 270 h 276"/>
                <a:gd name="T74" fmla="*/ 138 w 226"/>
                <a:gd name="T75" fmla="*/ 264 h 276"/>
                <a:gd name="T76" fmla="*/ 148 w 226"/>
                <a:gd name="T77" fmla="*/ 270 h 276"/>
                <a:gd name="T78" fmla="*/ 162 w 226"/>
                <a:gd name="T79" fmla="*/ 274 h 276"/>
                <a:gd name="T80" fmla="*/ 174 w 226"/>
                <a:gd name="T81" fmla="*/ 276 h 276"/>
                <a:gd name="T82" fmla="*/ 194 w 226"/>
                <a:gd name="T83" fmla="*/ 272 h 276"/>
                <a:gd name="T84" fmla="*/ 214 w 226"/>
                <a:gd name="T85" fmla="*/ 256 h 276"/>
                <a:gd name="T86" fmla="*/ 222 w 226"/>
                <a:gd name="T87" fmla="*/ 244 h 276"/>
                <a:gd name="T88" fmla="*/ 226 w 226"/>
                <a:gd name="T89" fmla="*/ 216 h 276"/>
                <a:gd name="T90" fmla="*/ 226 w 226"/>
                <a:gd name="T91" fmla="*/ 200 h 276"/>
                <a:gd name="T92" fmla="*/ 216 w 226"/>
                <a:gd name="T93" fmla="*/ 174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6" h="276">
                  <a:moveTo>
                    <a:pt x="216" y="174"/>
                  </a:moveTo>
                  <a:lnTo>
                    <a:pt x="216" y="174"/>
                  </a:lnTo>
                  <a:lnTo>
                    <a:pt x="214" y="170"/>
                  </a:lnTo>
                  <a:lnTo>
                    <a:pt x="208" y="170"/>
                  </a:lnTo>
                  <a:lnTo>
                    <a:pt x="208" y="170"/>
                  </a:lnTo>
                  <a:lnTo>
                    <a:pt x="204" y="174"/>
                  </a:lnTo>
                  <a:lnTo>
                    <a:pt x="204" y="180"/>
                  </a:lnTo>
                  <a:lnTo>
                    <a:pt x="204" y="180"/>
                  </a:lnTo>
                  <a:lnTo>
                    <a:pt x="208" y="190"/>
                  </a:lnTo>
                  <a:lnTo>
                    <a:pt x="212" y="202"/>
                  </a:lnTo>
                  <a:lnTo>
                    <a:pt x="212" y="202"/>
                  </a:lnTo>
                  <a:lnTo>
                    <a:pt x="212" y="216"/>
                  </a:lnTo>
                  <a:lnTo>
                    <a:pt x="212" y="228"/>
                  </a:lnTo>
                  <a:lnTo>
                    <a:pt x="210" y="238"/>
                  </a:lnTo>
                  <a:lnTo>
                    <a:pt x="204" y="246"/>
                  </a:lnTo>
                  <a:lnTo>
                    <a:pt x="204" y="246"/>
                  </a:lnTo>
                  <a:lnTo>
                    <a:pt x="194" y="256"/>
                  </a:lnTo>
                  <a:lnTo>
                    <a:pt x="184" y="260"/>
                  </a:lnTo>
                  <a:lnTo>
                    <a:pt x="174" y="262"/>
                  </a:lnTo>
                  <a:lnTo>
                    <a:pt x="166" y="262"/>
                  </a:lnTo>
                  <a:lnTo>
                    <a:pt x="158" y="258"/>
                  </a:lnTo>
                  <a:lnTo>
                    <a:pt x="150" y="256"/>
                  </a:lnTo>
                  <a:lnTo>
                    <a:pt x="144" y="252"/>
                  </a:lnTo>
                  <a:lnTo>
                    <a:pt x="144" y="252"/>
                  </a:lnTo>
                  <a:lnTo>
                    <a:pt x="142" y="250"/>
                  </a:lnTo>
                  <a:lnTo>
                    <a:pt x="138" y="250"/>
                  </a:lnTo>
                  <a:lnTo>
                    <a:pt x="138" y="250"/>
                  </a:lnTo>
                  <a:lnTo>
                    <a:pt x="118" y="254"/>
                  </a:lnTo>
                  <a:lnTo>
                    <a:pt x="98" y="256"/>
                  </a:lnTo>
                  <a:lnTo>
                    <a:pt x="78" y="254"/>
                  </a:lnTo>
                  <a:lnTo>
                    <a:pt x="60" y="250"/>
                  </a:lnTo>
                  <a:lnTo>
                    <a:pt x="60" y="250"/>
                  </a:lnTo>
                  <a:lnTo>
                    <a:pt x="50" y="244"/>
                  </a:lnTo>
                  <a:lnTo>
                    <a:pt x="40" y="238"/>
                  </a:lnTo>
                  <a:lnTo>
                    <a:pt x="32" y="230"/>
                  </a:lnTo>
                  <a:lnTo>
                    <a:pt x="24" y="222"/>
                  </a:lnTo>
                  <a:lnTo>
                    <a:pt x="20" y="210"/>
                  </a:lnTo>
                  <a:lnTo>
                    <a:pt x="16" y="200"/>
                  </a:lnTo>
                  <a:lnTo>
                    <a:pt x="14" y="188"/>
                  </a:lnTo>
                  <a:lnTo>
                    <a:pt x="14" y="176"/>
                  </a:lnTo>
                  <a:lnTo>
                    <a:pt x="14" y="176"/>
                  </a:lnTo>
                  <a:lnTo>
                    <a:pt x="18" y="164"/>
                  </a:lnTo>
                  <a:lnTo>
                    <a:pt x="20" y="154"/>
                  </a:lnTo>
                  <a:lnTo>
                    <a:pt x="20" y="154"/>
                  </a:lnTo>
                  <a:lnTo>
                    <a:pt x="28" y="124"/>
                  </a:lnTo>
                  <a:lnTo>
                    <a:pt x="32" y="88"/>
                  </a:lnTo>
                  <a:lnTo>
                    <a:pt x="30" y="48"/>
                  </a:lnTo>
                  <a:lnTo>
                    <a:pt x="26" y="6"/>
                  </a:lnTo>
                  <a:lnTo>
                    <a:pt x="26" y="6"/>
                  </a:lnTo>
                  <a:lnTo>
                    <a:pt x="24" y="2"/>
                  </a:lnTo>
                  <a:lnTo>
                    <a:pt x="18" y="0"/>
                  </a:lnTo>
                  <a:lnTo>
                    <a:pt x="18" y="0"/>
                  </a:lnTo>
                  <a:lnTo>
                    <a:pt x="14" y="2"/>
                  </a:lnTo>
                  <a:lnTo>
                    <a:pt x="12" y="8"/>
                  </a:lnTo>
                  <a:lnTo>
                    <a:pt x="12" y="8"/>
                  </a:lnTo>
                  <a:lnTo>
                    <a:pt x="16" y="48"/>
                  </a:lnTo>
                  <a:lnTo>
                    <a:pt x="16" y="86"/>
                  </a:lnTo>
                  <a:lnTo>
                    <a:pt x="14" y="120"/>
                  </a:lnTo>
                  <a:lnTo>
                    <a:pt x="6" y="150"/>
                  </a:lnTo>
                  <a:lnTo>
                    <a:pt x="6" y="150"/>
                  </a:lnTo>
                  <a:lnTo>
                    <a:pt x="4" y="160"/>
                  </a:lnTo>
                  <a:lnTo>
                    <a:pt x="0" y="176"/>
                  </a:lnTo>
                  <a:lnTo>
                    <a:pt x="0" y="176"/>
                  </a:lnTo>
                  <a:lnTo>
                    <a:pt x="0" y="190"/>
                  </a:lnTo>
                  <a:lnTo>
                    <a:pt x="2" y="204"/>
                  </a:lnTo>
                  <a:lnTo>
                    <a:pt x="6" y="216"/>
                  </a:lnTo>
                  <a:lnTo>
                    <a:pt x="12" y="228"/>
                  </a:lnTo>
                  <a:lnTo>
                    <a:pt x="20" y="240"/>
                  </a:lnTo>
                  <a:lnTo>
                    <a:pt x="30" y="248"/>
                  </a:lnTo>
                  <a:lnTo>
                    <a:pt x="42" y="256"/>
                  </a:lnTo>
                  <a:lnTo>
                    <a:pt x="56" y="262"/>
                  </a:lnTo>
                  <a:lnTo>
                    <a:pt x="56" y="262"/>
                  </a:lnTo>
                  <a:lnTo>
                    <a:pt x="76" y="268"/>
                  </a:lnTo>
                  <a:lnTo>
                    <a:pt x="96" y="270"/>
                  </a:lnTo>
                  <a:lnTo>
                    <a:pt x="118" y="268"/>
                  </a:lnTo>
                  <a:lnTo>
                    <a:pt x="138" y="264"/>
                  </a:lnTo>
                  <a:lnTo>
                    <a:pt x="138" y="264"/>
                  </a:lnTo>
                  <a:lnTo>
                    <a:pt x="148" y="270"/>
                  </a:lnTo>
                  <a:lnTo>
                    <a:pt x="162" y="274"/>
                  </a:lnTo>
                  <a:lnTo>
                    <a:pt x="162" y="274"/>
                  </a:lnTo>
                  <a:lnTo>
                    <a:pt x="174" y="276"/>
                  </a:lnTo>
                  <a:lnTo>
                    <a:pt x="174" y="276"/>
                  </a:lnTo>
                  <a:lnTo>
                    <a:pt x="184" y="276"/>
                  </a:lnTo>
                  <a:lnTo>
                    <a:pt x="194" y="272"/>
                  </a:lnTo>
                  <a:lnTo>
                    <a:pt x="204" y="266"/>
                  </a:lnTo>
                  <a:lnTo>
                    <a:pt x="214" y="256"/>
                  </a:lnTo>
                  <a:lnTo>
                    <a:pt x="214" y="256"/>
                  </a:lnTo>
                  <a:lnTo>
                    <a:pt x="222" y="244"/>
                  </a:lnTo>
                  <a:lnTo>
                    <a:pt x="226" y="230"/>
                  </a:lnTo>
                  <a:lnTo>
                    <a:pt x="226" y="216"/>
                  </a:lnTo>
                  <a:lnTo>
                    <a:pt x="226" y="200"/>
                  </a:lnTo>
                  <a:lnTo>
                    <a:pt x="226" y="200"/>
                  </a:lnTo>
                  <a:lnTo>
                    <a:pt x="222" y="186"/>
                  </a:lnTo>
                  <a:lnTo>
                    <a:pt x="216" y="174"/>
                  </a:lnTo>
                  <a:lnTo>
                    <a:pt x="216" y="1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88">
              <a:extLst>
                <a:ext uri="{FF2B5EF4-FFF2-40B4-BE49-F238E27FC236}">
                  <a16:creationId xmlns:a16="http://schemas.microsoft.com/office/drawing/2014/main" id="{00DA50FA-5CC2-471E-ACC2-9F1931AC6D06}"/>
                </a:ext>
              </a:extLst>
            </p:cNvPr>
            <p:cNvSpPr>
              <a:spLocks noEditPoints="1"/>
            </p:cNvSpPr>
            <p:nvPr userDrawn="1"/>
          </p:nvSpPr>
          <p:spPr bwMode="auto">
            <a:xfrm>
              <a:off x="1389063" y="3744913"/>
              <a:ext cx="136525" cy="295275"/>
            </a:xfrm>
            <a:custGeom>
              <a:avLst/>
              <a:gdLst>
                <a:gd name="T0" fmla="*/ 38 w 86"/>
                <a:gd name="T1" fmla="*/ 186 h 186"/>
                <a:gd name="T2" fmla="*/ 38 w 86"/>
                <a:gd name="T3" fmla="*/ 186 h 186"/>
                <a:gd name="T4" fmla="*/ 40 w 86"/>
                <a:gd name="T5" fmla="*/ 186 h 186"/>
                <a:gd name="T6" fmla="*/ 40 w 86"/>
                <a:gd name="T7" fmla="*/ 186 h 186"/>
                <a:gd name="T8" fmla="*/ 40 w 86"/>
                <a:gd name="T9" fmla="*/ 186 h 186"/>
                <a:gd name="T10" fmla="*/ 40 w 86"/>
                <a:gd name="T11" fmla="*/ 186 h 186"/>
                <a:gd name="T12" fmla="*/ 44 w 86"/>
                <a:gd name="T13" fmla="*/ 186 h 186"/>
                <a:gd name="T14" fmla="*/ 46 w 86"/>
                <a:gd name="T15" fmla="*/ 184 h 186"/>
                <a:gd name="T16" fmla="*/ 46 w 86"/>
                <a:gd name="T17" fmla="*/ 182 h 186"/>
                <a:gd name="T18" fmla="*/ 48 w 86"/>
                <a:gd name="T19" fmla="*/ 182 h 186"/>
                <a:gd name="T20" fmla="*/ 48 w 86"/>
                <a:gd name="T21" fmla="*/ 180 h 186"/>
                <a:gd name="T22" fmla="*/ 48 w 86"/>
                <a:gd name="T23" fmla="*/ 180 h 186"/>
                <a:gd name="T24" fmla="*/ 62 w 86"/>
                <a:gd name="T25" fmla="*/ 126 h 186"/>
                <a:gd name="T26" fmla="*/ 80 w 86"/>
                <a:gd name="T27" fmla="*/ 104 h 186"/>
                <a:gd name="T28" fmla="*/ 84 w 86"/>
                <a:gd name="T29" fmla="*/ 74 h 186"/>
                <a:gd name="T30" fmla="*/ 76 w 86"/>
                <a:gd name="T31" fmla="*/ 56 h 186"/>
                <a:gd name="T32" fmla="*/ 58 w 86"/>
                <a:gd name="T33" fmla="*/ 44 h 186"/>
                <a:gd name="T34" fmla="*/ 38 w 86"/>
                <a:gd name="T35" fmla="*/ 40 h 186"/>
                <a:gd name="T36" fmla="*/ 14 w 86"/>
                <a:gd name="T37" fmla="*/ 46 h 186"/>
                <a:gd name="T38" fmla="*/ 18 w 86"/>
                <a:gd name="T39" fmla="*/ 8 h 186"/>
                <a:gd name="T40" fmla="*/ 12 w 86"/>
                <a:gd name="T41" fmla="*/ 0 h 186"/>
                <a:gd name="T42" fmla="*/ 4 w 86"/>
                <a:gd name="T43" fmla="*/ 6 h 186"/>
                <a:gd name="T44" fmla="*/ 0 w 86"/>
                <a:gd name="T45" fmla="*/ 90 h 186"/>
                <a:gd name="T46" fmla="*/ 10 w 86"/>
                <a:gd name="T47" fmla="*/ 152 h 186"/>
                <a:gd name="T48" fmla="*/ 26 w 86"/>
                <a:gd name="T49" fmla="*/ 178 h 186"/>
                <a:gd name="T50" fmla="*/ 38 w 86"/>
                <a:gd name="T51" fmla="*/ 186 h 186"/>
                <a:gd name="T52" fmla="*/ 52 w 86"/>
                <a:gd name="T53" fmla="*/ 118 h 186"/>
                <a:gd name="T54" fmla="*/ 44 w 86"/>
                <a:gd name="T55" fmla="*/ 96 h 186"/>
                <a:gd name="T56" fmla="*/ 48 w 86"/>
                <a:gd name="T57" fmla="*/ 76 h 186"/>
                <a:gd name="T58" fmla="*/ 56 w 86"/>
                <a:gd name="T59" fmla="*/ 68 h 186"/>
                <a:gd name="T60" fmla="*/ 68 w 86"/>
                <a:gd name="T61" fmla="*/ 72 h 186"/>
                <a:gd name="T62" fmla="*/ 72 w 86"/>
                <a:gd name="T63" fmla="*/ 80 h 186"/>
                <a:gd name="T64" fmla="*/ 66 w 86"/>
                <a:gd name="T65" fmla="*/ 100 h 186"/>
                <a:gd name="T66" fmla="*/ 44 w 86"/>
                <a:gd name="T67" fmla="*/ 54 h 186"/>
                <a:gd name="T68" fmla="*/ 52 w 86"/>
                <a:gd name="T69" fmla="*/ 56 h 186"/>
                <a:gd name="T70" fmla="*/ 36 w 86"/>
                <a:gd name="T71" fmla="*/ 70 h 186"/>
                <a:gd name="T72" fmla="*/ 30 w 86"/>
                <a:gd name="T73" fmla="*/ 96 h 186"/>
                <a:gd name="T74" fmla="*/ 44 w 86"/>
                <a:gd name="T75" fmla="*/ 132 h 186"/>
                <a:gd name="T76" fmla="*/ 34 w 86"/>
                <a:gd name="T77" fmla="*/ 166 h 186"/>
                <a:gd name="T78" fmla="*/ 22 w 86"/>
                <a:gd name="T79" fmla="*/ 146 h 186"/>
                <a:gd name="T80" fmla="*/ 14 w 86"/>
                <a:gd name="T81" fmla="*/ 110 h 186"/>
                <a:gd name="T82" fmla="*/ 14 w 86"/>
                <a:gd name="T83" fmla="*/ 64 h 186"/>
                <a:gd name="T84" fmla="*/ 38 w 86"/>
                <a:gd name="T85" fmla="*/ 5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6" h="186">
                  <a:moveTo>
                    <a:pt x="38" y="186"/>
                  </a:moveTo>
                  <a:lnTo>
                    <a:pt x="38" y="186"/>
                  </a:lnTo>
                  <a:lnTo>
                    <a:pt x="38" y="186"/>
                  </a:lnTo>
                  <a:lnTo>
                    <a:pt x="38" y="186"/>
                  </a:lnTo>
                  <a:lnTo>
                    <a:pt x="38" y="186"/>
                  </a:lnTo>
                  <a:lnTo>
                    <a:pt x="38" y="186"/>
                  </a:lnTo>
                  <a:lnTo>
                    <a:pt x="40" y="186"/>
                  </a:lnTo>
                  <a:lnTo>
                    <a:pt x="40" y="186"/>
                  </a:lnTo>
                  <a:lnTo>
                    <a:pt x="40" y="186"/>
                  </a:lnTo>
                  <a:lnTo>
                    <a:pt x="40" y="186"/>
                  </a:lnTo>
                  <a:lnTo>
                    <a:pt x="40" y="186"/>
                  </a:lnTo>
                  <a:lnTo>
                    <a:pt x="40" y="186"/>
                  </a:lnTo>
                  <a:lnTo>
                    <a:pt x="40" y="186"/>
                  </a:lnTo>
                  <a:lnTo>
                    <a:pt x="40" y="186"/>
                  </a:lnTo>
                  <a:lnTo>
                    <a:pt x="40" y="186"/>
                  </a:lnTo>
                  <a:lnTo>
                    <a:pt x="40" y="186"/>
                  </a:lnTo>
                  <a:lnTo>
                    <a:pt x="40" y="186"/>
                  </a:lnTo>
                  <a:lnTo>
                    <a:pt x="40" y="186"/>
                  </a:lnTo>
                  <a:lnTo>
                    <a:pt x="42" y="186"/>
                  </a:lnTo>
                  <a:lnTo>
                    <a:pt x="42" y="186"/>
                  </a:lnTo>
                  <a:lnTo>
                    <a:pt x="44" y="186"/>
                  </a:lnTo>
                  <a:lnTo>
                    <a:pt x="44" y="186"/>
                  </a:lnTo>
                  <a:lnTo>
                    <a:pt x="46" y="184"/>
                  </a:lnTo>
                  <a:lnTo>
                    <a:pt x="46" y="184"/>
                  </a:lnTo>
                  <a:lnTo>
                    <a:pt x="46" y="184"/>
                  </a:lnTo>
                  <a:lnTo>
                    <a:pt x="46" y="184"/>
                  </a:lnTo>
                  <a:lnTo>
                    <a:pt x="46" y="182"/>
                  </a:lnTo>
                  <a:lnTo>
                    <a:pt x="46" y="182"/>
                  </a:lnTo>
                  <a:lnTo>
                    <a:pt x="48" y="182"/>
                  </a:lnTo>
                  <a:lnTo>
                    <a:pt x="48" y="182"/>
                  </a:lnTo>
                  <a:lnTo>
                    <a:pt x="48" y="182"/>
                  </a:lnTo>
                  <a:lnTo>
                    <a:pt x="48" y="182"/>
                  </a:lnTo>
                  <a:lnTo>
                    <a:pt x="48" y="180"/>
                  </a:lnTo>
                  <a:lnTo>
                    <a:pt x="48" y="180"/>
                  </a:lnTo>
                  <a:lnTo>
                    <a:pt x="48" y="180"/>
                  </a:lnTo>
                  <a:lnTo>
                    <a:pt x="48" y="180"/>
                  </a:lnTo>
                  <a:lnTo>
                    <a:pt x="50" y="160"/>
                  </a:lnTo>
                  <a:lnTo>
                    <a:pt x="54" y="142"/>
                  </a:lnTo>
                  <a:lnTo>
                    <a:pt x="62" y="126"/>
                  </a:lnTo>
                  <a:lnTo>
                    <a:pt x="74" y="114"/>
                  </a:lnTo>
                  <a:lnTo>
                    <a:pt x="74" y="114"/>
                  </a:lnTo>
                  <a:lnTo>
                    <a:pt x="80" y="104"/>
                  </a:lnTo>
                  <a:lnTo>
                    <a:pt x="86" y="94"/>
                  </a:lnTo>
                  <a:lnTo>
                    <a:pt x="86" y="84"/>
                  </a:lnTo>
                  <a:lnTo>
                    <a:pt x="84" y="74"/>
                  </a:lnTo>
                  <a:lnTo>
                    <a:pt x="84" y="74"/>
                  </a:lnTo>
                  <a:lnTo>
                    <a:pt x="80" y="62"/>
                  </a:lnTo>
                  <a:lnTo>
                    <a:pt x="76" y="56"/>
                  </a:lnTo>
                  <a:lnTo>
                    <a:pt x="76" y="56"/>
                  </a:lnTo>
                  <a:lnTo>
                    <a:pt x="68" y="48"/>
                  </a:lnTo>
                  <a:lnTo>
                    <a:pt x="58" y="44"/>
                  </a:lnTo>
                  <a:lnTo>
                    <a:pt x="46" y="40"/>
                  </a:lnTo>
                  <a:lnTo>
                    <a:pt x="46" y="40"/>
                  </a:lnTo>
                  <a:lnTo>
                    <a:pt x="38" y="40"/>
                  </a:lnTo>
                  <a:lnTo>
                    <a:pt x="30" y="40"/>
                  </a:lnTo>
                  <a:lnTo>
                    <a:pt x="22" y="42"/>
                  </a:lnTo>
                  <a:lnTo>
                    <a:pt x="14" y="46"/>
                  </a:lnTo>
                  <a:lnTo>
                    <a:pt x="14" y="46"/>
                  </a:lnTo>
                  <a:lnTo>
                    <a:pt x="18" y="8"/>
                  </a:lnTo>
                  <a:lnTo>
                    <a:pt x="18" y="8"/>
                  </a:lnTo>
                  <a:lnTo>
                    <a:pt x="16" y="2"/>
                  </a:lnTo>
                  <a:lnTo>
                    <a:pt x="12" y="0"/>
                  </a:lnTo>
                  <a:lnTo>
                    <a:pt x="12" y="0"/>
                  </a:lnTo>
                  <a:lnTo>
                    <a:pt x="6" y="2"/>
                  </a:lnTo>
                  <a:lnTo>
                    <a:pt x="4" y="6"/>
                  </a:lnTo>
                  <a:lnTo>
                    <a:pt x="4" y="6"/>
                  </a:lnTo>
                  <a:lnTo>
                    <a:pt x="2" y="24"/>
                  </a:lnTo>
                  <a:lnTo>
                    <a:pt x="0" y="66"/>
                  </a:lnTo>
                  <a:lnTo>
                    <a:pt x="0" y="90"/>
                  </a:lnTo>
                  <a:lnTo>
                    <a:pt x="0" y="112"/>
                  </a:lnTo>
                  <a:lnTo>
                    <a:pt x="4" y="134"/>
                  </a:lnTo>
                  <a:lnTo>
                    <a:pt x="10" y="152"/>
                  </a:lnTo>
                  <a:lnTo>
                    <a:pt x="10" y="152"/>
                  </a:lnTo>
                  <a:lnTo>
                    <a:pt x="18" y="168"/>
                  </a:lnTo>
                  <a:lnTo>
                    <a:pt x="26" y="178"/>
                  </a:lnTo>
                  <a:lnTo>
                    <a:pt x="32" y="182"/>
                  </a:lnTo>
                  <a:lnTo>
                    <a:pt x="38" y="186"/>
                  </a:lnTo>
                  <a:lnTo>
                    <a:pt x="38" y="186"/>
                  </a:lnTo>
                  <a:close/>
                  <a:moveTo>
                    <a:pt x="64" y="104"/>
                  </a:moveTo>
                  <a:lnTo>
                    <a:pt x="64" y="104"/>
                  </a:lnTo>
                  <a:lnTo>
                    <a:pt x="52" y="118"/>
                  </a:lnTo>
                  <a:lnTo>
                    <a:pt x="52" y="118"/>
                  </a:lnTo>
                  <a:lnTo>
                    <a:pt x="48" y="108"/>
                  </a:lnTo>
                  <a:lnTo>
                    <a:pt x="44" y="96"/>
                  </a:lnTo>
                  <a:lnTo>
                    <a:pt x="44" y="96"/>
                  </a:lnTo>
                  <a:lnTo>
                    <a:pt x="44" y="86"/>
                  </a:lnTo>
                  <a:lnTo>
                    <a:pt x="48" y="76"/>
                  </a:lnTo>
                  <a:lnTo>
                    <a:pt x="48" y="76"/>
                  </a:lnTo>
                  <a:lnTo>
                    <a:pt x="52" y="72"/>
                  </a:lnTo>
                  <a:lnTo>
                    <a:pt x="56" y="68"/>
                  </a:lnTo>
                  <a:lnTo>
                    <a:pt x="56" y="68"/>
                  </a:lnTo>
                  <a:lnTo>
                    <a:pt x="62" y="68"/>
                  </a:lnTo>
                  <a:lnTo>
                    <a:pt x="68" y="72"/>
                  </a:lnTo>
                  <a:lnTo>
                    <a:pt x="68" y="72"/>
                  </a:lnTo>
                  <a:lnTo>
                    <a:pt x="72" y="80"/>
                  </a:lnTo>
                  <a:lnTo>
                    <a:pt x="72" y="80"/>
                  </a:lnTo>
                  <a:lnTo>
                    <a:pt x="72" y="88"/>
                  </a:lnTo>
                  <a:lnTo>
                    <a:pt x="70" y="94"/>
                  </a:lnTo>
                  <a:lnTo>
                    <a:pt x="66" y="100"/>
                  </a:lnTo>
                  <a:lnTo>
                    <a:pt x="64" y="104"/>
                  </a:lnTo>
                  <a:lnTo>
                    <a:pt x="64" y="104"/>
                  </a:lnTo>
                  <a:close/>
                  <a:moveTo>
                    <a:pt x="44" y="54"/>
                  </a:moveTo>
                  <a:lnTo>
                    <a:pt x="44" y="54"/>
                  </a:lnTo>
                  <a:lnTo>
                    <a:pt x="52" y="56"/>
                  </a:lnTo>
                  <a:lnTo>
                    <a:pt x="52" y="56"/>
                  </a:lnTo>
                  <a:lnTo>
                    <a:pt x="44" y="60"/>
                  </a:lnTo>
                  <a:lnTo>
                    <a:pt x="36" y="70"/>
                  </a:lnTo>
                  <a:lnTo>
                    <a:pt x="36" y="70"/>
                  </a:lnTo>
                  <a:lnTo>
                    <a:pt x="32" y="82"/>
                  </a:lnTo>
                  <a:lnTo>
                    <a:pt x="30" y="96"/>
                  </a:lnTo>
                  <a:lnTo>
                    <a:pt x="30" y="96"/>
                  </a:lnTo>
                  <a:lnTo>
                    <a:pt x="32" y="108"/>
                  </a:lnTo>
                  <a:lnTo>
                    <a:pt x="36" y="118"/>
                  </a:lnTo>
                  <a:lnTo>
                    <a:pt x="44" y="132"/>
                  </a:lnTo>
                  <a:lnTo>
                    <a:pt x="44" y="132"/>
                  </a:lnTo>
                  <a:lnTo>
                    <a:pt x="38" y="148"/>
                  </a:lnTo>
                  <a:lnTo>
                    <a:pt x="34" y="166"/>
                  </a:lnTo>
                  <a:lnTo>
                    <a:pt x="34" y="166"/>
                  </a:lnTo>
                  <a:lnTo>
                    <a:pt x="26" y="156"/>
                  </a:lnTo>
                  <a:lnTo>
                    <a:pt x="22" y="146"/>
                  </a:lnTo>
                  <a:lnTo>
                    <a:pt x="22" y="146"/>
                  </a:lnTo>
                  <a:lnTo>
                    <a:pt x="18" y="130"/>
                  </a:lnTo>
                  <a:lnTo>
                    <a:pt x="14" y="110"/>
                  </a:lnTo>
                  <a:lnTo>
                    <a:pt x="14" y="88"/>
                  </a:lnTo>
                  <a:lnTo>
                    <a:pt x="14" y="64"/>
                  </a:lnTo>
                  <a:lnTo>
                    <a:pt x="14" y="64"/>
                  </a:lnTo>
                  <a:lnTo>
                    <a:pt x="22" y="58"/>
                  </a:lnTo>
                  <a:lnTo>
                    <a:pt x="30" y="56"/>
                  </a:lnTo>
                  <a:lnTo>
                    <a:pt x="38" y="54"/>
                  </a:lnTo>
                  <a:lnTo>
                    <a:pt x="44" y="54"/>
                  </a:lnTo>
                  <a:lnTo>
                    <a:pt x="4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89">
              <a:extLst>
                <a:ext uri="{FF2B5EF4-FFF2-40B4-BE49-F238E27FC236}">
                  <a16:creationId xmlns:a16="http://schemas.microsoft.com/office/drawing/2014/main" id="{B5A2C59B-1449-46D8-AC82-239FDEA74D71}"/>
                </a:ext>
              </a:extLst>
            </p:cNvPr>
            <p:cNvSpPr>
              <a:spLocks/>
            </p:cNvSpPr>
            <p:nvPr userDrawn="1"/>
          </p:nvSpPr>
          <p:spPr bwMode="auto">
            <a:xfrm>
              <a:off x="1446213" y="3744913"/>
              <a:ext cx="231775" cy="146050"/>
            </a:xfrm>
            <a:custGeom>
              <a:avLst/>
              <a:gdLst>
                <a:gd name="T0" fmla="*/ 16 w 146"/>
                <a:gd name="T1" fmla="*/ 32 h 92"/>
                <a:gd name="T2" fmla="*/ 16 w 146"/>
                <a:gd name="T3" fmla="*/ 32 h 92"/>
                <a:gd name="T4" fmla="*/ 24 w 146"/>
                <a:gd name="T5" fmla="*/ 34 h 92"/>
                <a:gd name="T6" fmla="*/ 30 w 146"/>
                <a:gd name="T7" fmla="*/ 36 h 92"/>
                <a:gd name="T8" fmla="*/ 42 w 146"/>
                <a:gd name="T9" fmla="*/ 44 h 92"/>
                <a:gd name="T10" fmla="*/ 48 w 146"/>
                <a:gd name="T11" fmla="*/ 54 h 92"/>
                <a:gd name="T12" fmla="*/ 52 w 146"/>
                <a:gd name="T13" fmla="*/ 62 h 92"/>
                <a:gd name="T14" fmla="*/ 52 w 146"/>
                <a:gd name="T15" fmla="*/ 64 h 92"/>
                <a:gd name="T16" fmla="*/ 52 w 146"/>
                <a:gd name="T17" fmla="*/ 64 h 92"/>
                <a:gd name="T18" fmla="*/ 56 w 146"/>
                <a:gd name="T19" fmla="*/ 72 h 92"/>
                <a:gd name="T20" fmla="*/ 56 w 146"/>
                <a:gd name="T21" fmla="*/ 72 h 92"/>
                <a:gd name="T22" fmla="*/ 62 w 146"/>
                <a:gd name="T23" fmla="*/ 80 h 92"/>
                <a:gd name="T24" fmla="*/ 68 w 146"/>
                <a:gd name="T25" fmla="*/ 86 h 92"/>
                <a:gd name="T26" fmla="*/ 78 w 146"/>
                <a:gd name="T27" fmla="*/ 90 h 92"/>
                <a:gd name="T28" fmla="*/ 86 w 146"/>
                <a:gd name="T29" fmla="*/ 92 h 92"/>
                <a:gd name="T30" fmla="*/ 86 w 146"/>
                <a:gd name="T31" fmla="*/ 92 h 92"/>
                <a:gd name="T32" fmla="*/ 94 w 146"/>
                <a:gd name="T33" fmla="*/ 90 h 92"/>
                <a:gd name="T34" fmla="*/ 94 w 146"/>
                <a:gd name="T35" fmla="*/ 90 h 92"/>
                <a:gd name="T36" fmla="*/ 116 w 146"/>
                <a:gd name="T37" fmla="*/ 86 h 92"/>
                <a:gd name="T38" fmla="*/ 138 w 146"/>
                <a:gd name="T39" fmla="*/ 84 h 92"/>
                <a:gd name="T40" fmla="*/ 138 w 146"/>
                <a:gd name="T41" fmla="*/ 84 h 92"/>
                <a:gd name="T42" fmla="*/ 144 w 146"/>
                <a:gd name="T43" fmla="*/ 82 h 92"/>
                <a:gd name="T44" fmla="*/ 146 w 146"/>
                <a:gd name="T45" fmla="*/ 78 h 92"/>
                <a:gd name="T46" fmla="*/ 146 w 146"/>
                <a:gd name="T47" fmla="*/ 78 h 92"/>
                <a:gd name="T48" fmla="*/ 142 w 146"/>
                <a:gd name="T49" fmla="*/ 72 h 92"/>
                <a:gd name="T50" fmla="*/ 138 w 146"/>
                <a:gd name="T51" fmla="*/ 70 h 92"/>
                <a:gd name="T52" fmla="*/ 138 w 146"/>
                <a:gd name="T53" fmla="*/ 70 h 92"/>
                <a:gd name="T54" fmla="*/ 114 w 146"/>
                <a:gd name="T55" fmla="*/ 72 h 92"/>
                <a:gd name="T56" fmla="*/ 90 w 146"/>
                <a:gd name="T57" fmla="*/ 76 h 92"/>
                <a:gd name="T58" fmla="*/ 90 w 146"/>
                <a:gd name="T59" fmla="*/ 76 h 92"/>
                <a:gd name="T60" fmla="*/ 84 w 146"/>
                <a:gd name="T61" fmla="*/ 76 h 92"/>
                <a:gd name="T62" fmla="*/ 78 w 146"/>
                <a:gd name="T63" fmla="*/ 76 h 92"/>
                <a:gd name="T64" fmla="*/ 72 w 146"/>
                <a:gd name="T65" fmla="*/ 72 h 92"/>
                <a:gd name="T66" fmla="*/ 70 w 146"/>
                <a:gd name="T67" fmla="*/ 66 h 92"/>
                <a:gd name="T68" fmla="*/ 70 w 146"/>
                <a:gd name="T69" fmla="*/ 66 h 92"/>
                <a:gd name="T70" fmla="*/ 66 w 146"/>
                <a:gd name="T71" fmla="*/ 58 h 92"/>
                <a:gd name="T72" fmla="*/ 66 w 146"/>
                <a:gd name="T73" fmla="*/ 58 h 92"/>
                <a:gd name="T74" fmla="*/ 66 w 146"/>
                <a:gd name="T75" fmla="*/ 58 h 92"/>
                <a:gd name="T76" fmla="*/ 58 w 146"/>
                <a:gd name="T77" fmla="*/ 42 h 92"/>
                <a:gd name="T78" fmla="*/ 46 w 146"/>
                <a:gd name="T79" fmla="*/ 30 h 92"/>
                <a:gd name="T80" fmla="*/ 40 w 146"/>
                <a:gd name="T81" fmla="*/ 26 h 92"/>
                <a:gd name="T82" fmla="*/ 32 w 146"/>
                <a:gd name="T83" fmla="*/ 22 h 92"/>
                <a:gd name="T84" fmla="*/ 16 w 146"/>
                <a:gd name="T85" fmla="*/ 18 h 92"/>
                <a:gd name="T86" fmla="*/ 16 w 146"/>
                <a:gd name="T87" fmla="*/ 18 h 92"/>
                <a:gd name="T88" fmla="*/ 16 w 146"/>
                <a:gd name="T89" fmla="*/ 18 h 92"/>
                <a:gd name="T90" fmla="*/ 16 w 146"/>
                <a:gd name="T91" fmla="*/ 18 h 92"/>
                <a:gd name="T92" fmla="*/ 14 w 146"/>
                <a:gd name="T93" fmla="*/ 14 h 92"/>
                <a:gd name="T94" fmla="*/ 14 w 146"/>
                <a:gd name="T95" fmla="*/ 8 h 92"/>
                <a:gd name="T96" fmla="*/ 14 w 146"/>
                <a:gd name="T97" fmla="*/ 8 h 92"/>
                <a:gd name="T98" fmla="*/ 12 w 146"/>
                <a:gd name="T99" fmla="*/ 2 h 92"/>
                <a:gd name="T100" fmla="*/ 8 w 146"/>
                <a:gd name="T101" fmla="*/ 0 h 92"/>
                <a:gd name="T102" fmla="*/ 8 w 146"/>
                <a:gd name="T103" fmla="*/ 0 h 92"/>
                <a:gd name="T104" fmla="*/ 2 w 146"/>
                <a:gd name="T105" fmla="*/ 2 h 92"/>
                <a:gd name="T106" fmla="*/ 0 w 146"/>
                <a:gd name="T107" fmla="*/ 6 h 92"/>
                <a:gd name="T108" fmla="*/ 0 w 146"/>
                <a:gd name="T109" fmla="*/ 6 h 92"/>
                <a:gd name="T110" fmla="*/ 0 w 146"/>
                <a:gd name="T111" fmla="*/ 14 h 92"/>
                <a:gd name="T112" fmla="*/ 2 w 146"/>
                <a:gd name="T113" fmla="*/ 20 h 92"/>
                <a:gd name="T114" fmla="*/ 4 w 146"/>
                <a:gd name="T115" fmla="*/ 28 h 92"/>
                <a:gd name="T116" fmla="*/ 4 w 146"/>
                <a:gd name="T117" fmla="*/ 28 h 92"/>
                <a:gd name="T118" fmla="*/ 10 w 146"/>
                <a:gd name="T119" fmla="*/ 32 h 92"/>
                <a:gd name="T120" fmla="*/ 16 w 146"/>
                <a:gd name="T121" fmla="*/ 32 h 92"/>
                <a:gd name="T122" fmla="*/ 16 w 146"/>
                <a:gd name="T123" fmla="*/ 3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6" h="92">
                  <a:moveTo>
                    <a:pt x="16" y="32"/>
                  </a:moveTo>
                  <a:lnTo>
                    <a:pt x="16" y="32"/>
                  </a:lnTo>
                  <a:lnTo>
                    <a:pt x="24" y="34"/>
                  </a:lnTo>
                  <a:lnTo>
                    <a:pt x="30" y="36"/>
                  </a:lnTo>
                  <a:lnTo>
                    <a:pt x="42" y="44"/>
                  </a:lnTo>
                  <a:lnTo>
                    <a:pt x="48" y="54"/>
                  </a:lnTo>
                  <a:lnTo>
                    <a:pt x="52" y="62"/>
                  </a:lnTo>
                  <a:lnTo>
                    <a:pt x="52" y="64"/>
                  </a:lnTo>
                  <a:lnTo>
                    <a:pt x="52" y="64"/>
                  </a:lnTo>
                  <a:lnTo>
                    <a:pt x="56" y="72"/>
                  </a:lnTo>
                  <a:lnTo>
                    <a:pt x="56" y="72"/>
                  </a:lnTo>
                  <a:lnTo>
                    <a:pt x="62" y="80"/>
                  </a:lnTo>
                  <a:lnTo>
                    <a:pt x="68" y="86"/>
                  </a:lnTo>
                  <a:lnTo>
                    <a:pt x="78" y="90"/>
                  </a:lnTo>
                  <a:lnTo>
                    <a:pt x="86" y="92"/>
                  </a:lnTo>
                  <a:lnTo>
                    <a:pt x="86" y="92"/>
                  </a:lnTo>
                  <a:lnTo>
                    <a:pt x="94" y="90"/>
                  </a:lnTo>
                  <a:lnTo>
                    <a:pt x="94" y="90"/>
                  </a:lnTo>
                  <a:lnTo>
                    <a:pt x="116" y="86"/>
                  </a:lnTo>
                  <a:lnTo>
                    <a:pt x="138" y="84"/>
                  </a:lnTo>
                  <a:lnTo>
                    <a:pt x="138" y="84"/>
                  </a:lnTo>
                  <a:lnTo>
                    <a:pt x="144" y="82"/>
                  </a:lnTo>
                  <a:lnTo>
                    <a:pt x="146" y="78"/>
                  </a:lnTo>
                  <a:lnTo>
                    <a:pt x="146" y="78"/>
                  </a:lnTo>
                  <a:lnTo>
                    <a:pt x="142" y="72"/>
                  </a:lnTo>
                  <a:lnTo>
                    <a:pt x="138" y="70"/>
                  </a:lnTo>
                  <a:lnTo>
                    <a:pt x="138" y="70"/>
                  </a:lnTo>
                  <a:lnTo>
                    <a:pt x="114" y="72"/>
                  </a:lnTo>
                  <a:lnTo>
                    <a:pt x="90" y="76"/>
                  </a:lnTo>
                  <a:lnTo>
                    <a:pt x="90" y="76"/>
                  </a:lnTo>
                  <a:lnTo>
                    <a:pt x="84" y="76"/>
                  </a:lnTo>
                  <a:lnTo>
                    <a:pt x="78" y="76"/>
                  </a:lnTo>
                  <a:lnTo>
                    <a:pt x="72" y="72"/>
                  </a:lnTo>
                  <a:lnTo>
                    <a:pt x="70" y="66"/>
                  </a:lnTo>
                  <a:lnTo>
                    <a:pt x="70" y="66"/>
                  </a:lnTo>
                  <a:lnTo>
                    <a:pt x="66" y="58"/>
                  </a:lnTo>
                  <a:lnTo>
                    <a:pt x="66" y="58"/>
                  </a:lnTo>
                  <a:lnTo>
                    <a:pt x="66" y="58"/>
                  </a:lnTo>
                  <a:lnTo>
                    <a:pt x="58" y="42"/>
                  </a:lnTo>
                  <a:lnTo>
                    <a:pt x="46" y="30"/>
                  </a:lnTo>
                  <a:lnTo>
                    <a:pt x="40" y="26"/>
                  </a:lnTo>
                  <a:lnTo>
                    <a:pt x="32" y="22"/>
                  </a:lnTo>
                  <a:lnTo>
                    <a:pt x="16" y="18"/>
                  </a:lnTo>
                  <a:lnTo>
                    <a:pt x="16" y="18"/>
                  </a:lnTo>
                  <a:lnTo>
                    <a:pt x="16" y="18"/>
                  </a:lnTo>
                  <a:lnTo>
                    <a:pt x="16" y="18"/>
                  </a:lnTo>
                  <a:lnTo>
                    <a:pt x="14" y="14"/>
                  </a:lnTo>
                  <a:lnTo>
                    <a:pt x="14" y="8"/>
                  </a:lnTo>
                  <a:lnTo>
                    <a:pt x="14" y="8"/>
                  </a:lnTo>
                  <a:lnTo>
                    <a:pt x="12" y="2"/>
                  </a:lnTo>
                  <a:lnTo>
                    <a:pt x="8" y="0"/>
                  </a:lnTo>
                  <a:lnTo>
                    <a:pt x="8" y="0"/>
                  </a:lnTo>
                  <a:lnTo>
                    <a:pt x="2" y="2"/>
                  </a:lnTo>
                  <a:lnTo>
                    <a:pt x="0" y="6"/>
                  </a:lnTo>
                  <a:lnTo>
                    <a:pt x="0" y="6"/>
                  </a:lnTo>
                  <a:lnTo>
                    <a:pt x="0" y="14"/>
                  </a:lnTo>
                  <a:lnTo>
                    <a:pt x="2" y="20"/>
                  </a:lnTo>
                  <a:lnTo>
                    <a:pt x="4" y="28"/>
                  </a:lnTo>
                  <a:lnTo>
                    <a:pt x="4" y="28"/>
                  </a:lnTo>
                  <a:lnTo>
                    <a:pt x="10" y="32"/>
                  </a:lnTo>
                  <a:lnTo>
                    <a:pt x="16" y="32"/>
                  </a:lnTo>
                  <a:lnTo>
                    <a:pt x="16"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90">
              <a:extLst>
                <a:ext uri="{FF2B5EF4-FFF2-40B4-BE49-F238E27FC236}">
                  <a16:creationId xmlns:a16="http://schemas.microsoft.com/office/drawing/2014/main" id="{24FFE880-CB9E-47D8-8062-54FCCD228EF0}"/>
                </a:ext>
              </a:extLst>
            </p:cNvPr>
            <p:cNvSpPr>
              <a:spLocks/>
            </p:cNvSpPr>
            <p:nvPr userDrawn="1"/>
          </p:nvSpPr>
          <p:spPr bwMode="auto">
            <a:xfrm>
              <a:off x="1420813" y="3744913"/>
              <a:ext cx="22225" cy="50800"/>
            </a:xfrm>
            <a:custGeom>
              <a:avLst/>
              <a:gdLst>
                <a:gd name="T0" fmla="*/ 8 w 14"/>
                <a:gd name="T1" fmla="*/ 32 h 32"/>
                <a:gd name="T2" fmla="*/ 8 w 14"/>
                <a:gd name="T3" fmla="*/ 32 h 32"/>
                <a:gd name="T4" fmla="*/ 12 w 14"/>
                <a:gd name="T5" fmla="*/ 30 h 32"/>
                <a:gd name="T6" fmla="*/ 14 w 14"/>
                <a:gd name="T7" fmla="*/ 24 h 32"/>
                <a:gd name="T8" fmla="*/ 14 w 14"/>
                <a:gd name="T9" fmla="*/ 6 h 32"/>
                <a:gd name="T10" fmla="*/ 14 w 14"/>
                <a:gd name="T11" fmla="*/ 6 h 32"/>
                <a:gd name="T12" fmla="*/ 12 w 14"/>
                <a:gd name="T13" fmla="*/ 2 h 32"/>
                <a:gd name="T14" fmla="*/ 8 w 14"/>
                <a:gd name="T15" fmla="*/ 0 h 32"/>
                <a:gd name="T16" fmla="*/ 8 w 14"/>
                <a:gd name="T17" fmla="*/ 0 h 32"/>
                <a:gd name="T18" fmla="*/ 2 w 14"/>
                <a:gd name="T19" fmla="*/ 2 h 32"/>
                <a:gd name="T20" fmla="*/ 0 w 14"/>
                <a:gd name="T21" fmla="*/ 6 h 32"/>
                <a:gd name="T22" fmla="*/ 0 w 14"/>
                <a:gd name="T23" fmla="*/ 24 h 32"/>
                <a:gd name="T24" fmla="*/ 0 w 14"/>
                <a:gd name="T25" fmla="*/ 24 h 32"/>
                <a:gd name="T26" fmla="*/ 2 w 14"/>
                <a:gd name="T27" fmla="*/ 30 h 32"/>
                <a:gd name="T28" fmla="*/ 8 w 14"/>
                <a:gd name="T29" fmla="*/ 32 h 32"/>
                <a:gd name="T30" fmla="*/ 8 w 14"/>
                <a:gd name="T31"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 h="32">
                  <a:moveTo>
                    <a:pt x="8" y="32"/>
                  </a:moveTo>
                  <a:lnTo>
                    <a:pt x="8" y="32"/>
                  </a:lnTo>
                  <a:lnTo>
                    <a:pt x="12" y="30"/>
                  </a:lnTo>
                  <a:lnTo>
                    <a:pt x="14" y="24"/>
                  </a:lnTo>
                  <a:lnTo>
                    <a:pt x="14" y="6"/>
                  </a:lnTo>
                  <a:lnTo>
                    <a:pt x="14" y="6"/>
                  </a:lnTo>
                  <a:lnTo>
                    <a:pt x="12" y="2"/>
                  </a:lnTo>
                  <a:lnTo>
                    <a:pt x="8" y="0"/>
                  </a:lnTo>
                  <a:lnTo>
                    <a:pt x="8" y="0"/>
                  </a:lnTo>
                  <a:lnTo>
                    <a:pt x="2" y="2"/>
                  </a:lnTo>
                  <a:lnTo>
                    <a:pt x="0" y="6"/>
                  </a:lnTo>
                  <a:lnTo>
                    <a:pt x="0" y="24"/>
                  </a:lnTo>
                  <a:lnTo>
                    <a:pt x="0" y="24"/>
                  </a:lnTo>
                  <a:lnTo>
                    <a:pt x="2" y="30"/>
                  </a:lnTo>
                  <a:lnTo>
                    <a:pt x="8" y="32"/>
                  </a:lnTo>
                  <a:lnTo>
                    <a:pt x="8"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91">
              <a:extLst>
                <a:ext uri="{FF2B5EF4-FFF2-40B4-BE49-F238E27FC236}">
                  <a16:creationId xmlns:a16="http://schemas.microsoft.com/office/drawing/2014/main" id="{3D48DD9C-381F-442B-8A7A-4B4AD514AA43}"/>
                </a:ext>
              </a:extLst>
            </p:cNvPr>
            <p:cNvSpPr>
              <a:spLocks/>
            </p:cNvSpPr>
            <p:nvPr userDrawn="1"/>
          </p:nvSpPr>
          <p:spPr bwMode="auto">
            <a:xfrm>
              <a:off x="1522413" y="4065588"/>
              <a:ext cx="85725" cy="76200"/>
            </a:xfrm>
            <a:custGeom>
              <a:avLst/>
              <a:gdLst>
                <a:gd name="T0" fmla="*/ 0 w 54"/>
                <a:gd name="T1" fmla="*/ 0 h 48"/>
                <a:gd name="T2" fmla="*/ 0 w 54"/>
                <a:gd name="T3" fmla="*/ 0 h 48"/>
                <a:gd name="T4" fmla="*/ 2 w 54"/>
                <a:gd name="T5" fmla="*/ 6 h 48"/>
                <a:gd name="T6" fmla="*/ 12 w 54"/>
                <a:gd name="T7" fmla="*/ 22 h 48"/>
                <a:gd name="T8" fmla="*/ 18 w 54"/>
                <a:gd name="T9" fmla="*/ 32 h 48"/>
                <a:gd name="T10" fmla="*/ 26 w 54"/>
                <a:gd name="T11" fmla="*/ 40 h 48"/>
                <a:gd name="T12" fmla="*/ 34 w 54"/>
                <a:gd name="T13" fmla="*/ 46 h 48"/>
                <a:gd name="T14" fmla="*/ 44 w 54"/>
                <a:gd name="T15" fmla="*/ 48 h 48"/>
                <a:gd name="T16" fmla="*/ 44 w 54"/>
                <a:gd name="T17" fmla="*/ 48 h 48"/>
                <a:gd name="T18" fmla="*/ 48 w 54"/>
                <a:gd name="T19" fmla="*/ 48 h 48"/>
                <a:gd name="T20" fmla="*/ 52 w 54"/>
                <a:gd name="T21" fmla="*/ 44 h 48"/>
                <a:gd name="T22" fmla="*/ 54 w 54"/>
                <a:gd name="T23" fmla="*/ 40 h 48"/>
                <a:gd name="T24" fmla="*/ 54 w 54"/>
                <a:gd name="T25" fmla="*/ 34 h 48"/>
                <a:gd name="T26" fmla="*/ 54 w 54"/>
                <a:gd name="T27" fmla="*/ 34 h 48"/>
                <a:gd name="T28" fmla="*/ 52 w 54"/>
                <a:gd name="T29" fmla="*/ 30 h 48"/>
                <a:gd name="T30" fmla="*/ 44 w 54"/>
                <a:gd name="T31" fmla="*/ 26 h 48"/>
                <a:gd name="T32" fmla="*/ 44 w 54"/>
                <a:gd name="T33" fmla="*/ 26 h 48"/>
                <a:gd name="T34" fmla="*/ 38 w 54"/>
                <a:gd name="T35" fmla="*/ 24 h 48"/>
                <a:gd name="T36" fmla="*/ 26 w 54"/>
                <a:gd name="T37" fmla="*/ 20 h 48"/>
                <a:gd name="T38" fmla="*/ 10 w 54"/>
                <a:gd name="T39" fmla="*/ 12 h 48"/>
                <a:gd name="T40" fmla="*/ 4 w 54"/>
                <a:gd name="T41" fmla="*/ 6 h 48"/>
                <a:gd name="T42" fmla="*/ 0 w 54"/>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 h="48">
                  <a:moveTo>
                    <a:pt x="0" y="0"/>
                  </a:moveTo>
                  <a:lnTo>
                    <a:pt x="0" y="0"/>
                  </a:lnTo>
                  <a:lnTo>
                    <a:pt x="2" y="6"/>
                  </a:lnTo>
                  <a:lnTo>
                    <a:pt x="12" y="22"/>
                  </a:lnTo>
                  <a:lnTo>
                    <a:pt x="18" y="32"/>
                  </a:lnTo>
                  <a:lnTo>
                    <a:pt x="26" y="40"/>
                  </a:lnTo>
                  <a:lnTo>
                    <a:pt x="34" y="46"/>
                  </a:lnTo>
                  <a:lnTo>
                    <a:pt x="44" y="48"/>
                  </a:lnTo>
                  <a:lnTo>
                    <a:pt x="44" y="48"/>
                  </a:lnTo>
                  <a:lnTo>
                    <a:pt x="48" y="48"/>
                  </a:lnTo>
                  <a:lnTo>
                    <a:pt x="52" y="44"/>
                  </a:lnTo>
                  <a:lnTo>
                    <a:pt x="54" y="40"/>
                  </a:lnTo>
                  <a:lnTo>
                    <a:pt x="54" y="34"/>
                  </a:lnTo>
                  <a:lnTo>
                    <a:pt x="54" y="34"/>
                  </a:lnTo>
                  <a:lnTo>
                    <a:pt x="52" y="30"/>
                  </a:lnTo>
                  <a:lnTo>
                    <a:pt x="44" y="26"/>
                  </a:lnTo>
                  <a:lnTo>
                    <a:pt x="44" y="26"/>
                  </a:lnTo>
                  <a:lnTo>
                    <a:pt x="38" y="24"/>
                  </a:lnTo>
                  <a:lnTo>
                    <a:pt x="26" y="20"/>
                  </a:lnTo>
                  <a:lnTo>
                    <a:pt x="10" y="12"/>
                  </a:lnTo>
                  <a:lnTo>
                    <a:pt x="4" y="6"/>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92">
              <a:extLst>
                <a:ext uri="{FF2B5EF4-FFF2-40B4-BE49-F238E27FC236}">
                  <a16:creationId xmlns:a16="http://schemas.microsoft.com/office/drawing/2014/main" id="{B8700098-D603-43F1-AECE-AF436CD9DCA2}"/>
                </a:ext>
              </a:extLst>
            </p:cNvPr>
            <p:cNvSpPr>
              <a:spLocks/>
            </p:cNvSpPr>
            <p:nvPr userDrawn="1"/>
          </p:nvSpPr>
          <p:spPr bwMode="auto">
            <a:xfrm>
              <a:off x="1522413" y="4065588"/>
              <a:ext cx="85725" cy="76200"/>
            </a:xfrm>
            <a:custGeom>
              <a:avLst/>
              <a:gdLst>
                <a:gd name="T0" fmla="*/ 0 w 54"/>
                <a:gd name="T1" fmla="*/ 0 h 48"/>
                <a:gd name="T2" fmla="*/ 0 w 54"/>
                <a:gd name="T3" fmla="*/ 0 h 48"/>
                <a:gd name="T4" fmla="*/ 2 w 54"/>
                <a:gd name="T5" fmla="*/ 6 h 48"/>
                <a:gd name="T6" fmla="*/ 12 w 54"/>
                <a:gd name="T7" fmla="*/ 22 h 48"/>
                <a:gd name="T8" fmla="*/ 18 w 54"/>
                <a:gd name="T9" fmla="*/ 32 h 48"/>
                <a:gd name="T10" fmla="*/ 26 w 54"/>
                <a:gd name="T11" fmla="*/ 40 h 48"/>
                <a:gd name="T12" fmla="*/ 34 w 54"/>
                <a:gd name="T13" fmla="*/ 46 h 48"/>
                <a:gd name="T14" fmla="*/ 44 w 54"/>
                <a:gd name="T15" fmla="*/ 48 h 48"/>
                <a:gd name="T16" fmla="*/ 44 w 54"/>
                <a:gd name="T17" fmla="*/ 48 h 48"/>
                <a:gd name="T18" fmla="*/ 48 w 54"/>
                <a:gd name="T19" fmla="*/ 48 h 48"/>
                <a:gd name="T20" fmla="*/ 52 w 54"/>
                <a:gd name="T21" fmla="*/ 44 h 48"/>
                <a:gd name="T22" fmla="*/ 54 w 54"/>
                <a:gd name="T23" fmla="*/ 40 h 48"/>
                <a:gd name="T24" fmla="*/ 54 w 54"/>
                <a:gd name="T25" fmla="*/ 34 h 48"/>
                <a:gd name="T26" fmla="*/ 54 w 54"/>
                <a:gd name="T27" fmla="*/ 34 h 48"/>
                <a:gd name="T28" fmla="*/ 52 w 54"/>
                <a:gd name="T29" fmla="*/ 30 h 48"/>
                <a:gd name="T30" fmla="*/ 44 w 54"/>
                <a:gd name="T31" fmla="*/ 26 h 48"/>
                <a:gd name="T32" fmla="*/ 44 w 54"/>
                <a:gd name="T33" fmla="*/ 26 h 48"/>
                <a:gd name="T34" fmla="*/ 38 w 54"/>
                <a:gd name="T35" fmla="*/ 24 h 48"/>
                <a:gd name="T36" fmla="*/ 26 w 54"/>
                <a:gd name="T37" fmla="*/ 20 h 48"/>
                <a:gd name="T38" fmla="*/ 10 w 54"/>
                <a:gd name="T39" fmla="*/ 12 h 48"/>
                <a:gd name="T40" fmla="*/ 4 w 54"/>
                <a:gd name="T41" fmla="*/ 6 h 48"/>
                <a:gd name="T42" fmla="*/ 0 w 54"/>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 h="48">
                  <a:moveTo>
                    <a:pt x="0" y="0"/>
                  </a:moveTo>
                  <a:lnTo>
                    <a:pt x="0" y="0"/>
                  </a:lnTo>
                  <a:lnTo>
                    <a:pt x="2" y="6"/>
                  </a:lnTo>
                  <a:lnTo>
                    <a:pt x="12" y="22"/>
                  </a:lnTo>
                  <a:lnTo>
                    <a:pt x="18" y="32"/>
                  </a:lnTo>
                  <a:lnTo>
                    <a:pt x="26" y="40"/>
                  </a:lnTo>
                  <a:lnTo>
                    <a:pt x="34" y="46"/>
                  </a:lnTo>
                  <a:lnTo>
                    <a:pt x="44" y="48"/>
                  </a:lnTo>
                  <a:lnTo>
                    <a:pt x="44" y="48"/>
                  </a:lnTo>
                  <a:lnTo>
                    <a:pt x="48" y="48"/>
                  </a:lnTo>
                  <a:lnTo>
                    <a:pt x="52" y="44"/>
                  </a:lnTo>
                  <a:lnTo>
                    <a:pt x="54" y="40"/>
                  </a:lnTo>
                  <a:lnTo>
                    <a:pt x="54" y="34"/>
                  </a:lnTo>
                  <a:lnTo>
                    <a:pt x="54" y="34"/>
                  </a:lnTo>
                  <a:lnTo>
                    <a:pt x="52" y="30"/>
                  </a:lnTo>
                  <a:lnTo>
                    <a:pt x="44" y="26"/>
                  </a:lnTo>
                  <a:lnTo>
                    <a:pt x="44" y="26"/>
                  </a:lnTo>
                  <a:lnTo>
                    <a:pt x="38" y="24"/>
                  </a:lnTo>
                  <a:lnTo>
                    <a:pt x="26" y="20"/>
                  </a:lnTo>
                  <a:lnTo>
                    <a:pt x="10" y="12"/>
                  </a:lnTo>
                  <a:lnTo>
                    <a:pt x="4"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93">
              <a:extLst>
                <a:ext uri="{FF2B5EF4-FFF2-40B4-BE49-F238E27FC236}">
                  <a16:creationId xmlns:a16="http://schemas.microsoft.com/office/drawing/2014/main" id="{F35C53E5-0E4D-4EBA-924F-B52F010A4580}"/>
                </a:ext>
              </a:extLst>
            </p:cNvPr>
            <p:cNvSpPr>
              <a:spLocks/>
            </p:cNvSpPr>
            <p:nvPr userDrawn="1"/>
          </p:nvSpPr>
          <p:spPr bwMode="auto">
            <a:xfrm>
              <a:off x="1677988" y="3941763"/>
              <a:ext cx="63500" cy="28575"/>
            </a:xfrm>
            <a:custGeom>
              <a:avLst/>
              <a:gdLst>
                <a:gd name="T0" fmla="*/ 40 w 40"/>
                <a:gd name="T1" fmla="*/ 4 h 18"/>
                <a:gd name="T2" fmla="*/ 38 w 40"/>
                <a:gd name="T3" fmla="*/ 0 h 18"/>
                <a:gd name="T4" fmla="*/ 0 w 40"/>
                <a:gd name="T5" fmla="*/ 16 h 18"/>
                <a:gd name="T6" fmla="*/ 0 w 40"/>
                <a:gd name="T7" fmla="*/ 16 h 18"/>
                <a:gd name="T8" fmla="*/ 6 w 40"/>
                <a:gd name="T9" fmla="*/ 18 h 18"/>
                <a:gd name="T10" fmla="*/ 40 w 40"/>
                <a:gd name="T11" fmla="*/ 4 h 18"/>
              </a:gdLst>
              <a:ahLst/>
              <a:cxnLst>
                <a:cxn ang="0">
                  <a:pos x="T0" y="T1"/>
                </a:cxn>
                <a:cxn ang="0">
                  <a:pos x="T2" y="T3"/>
                </a:cxn>
                <a:cxn ang="0">
                  <a:pos x="T4" y="T5"/>
                </a:cxn>
                <a:cxn ang="0">
                  <a:pos x="T6" y="T7"/>
                </a:cxn>
                <a:cxn ang="0">
                  <a:pos x="T8" y="T9"/>
                </a:cxn>
                <a:cxn ang="0">
                  <a:pos x="T10" y="T11"/>
                </a:cxn>
              </a:cxnLst>
              <a:rect l="0" t="0" r="r" b="b"/>
              <a:pathLst>
                <a:path w="40" h="18">
                  <a:moveTo>
                    <a:pt x="40" y="4"/>
                  </a:moveTo>
                  <a:lnTo>
                    <a:pt x="38" y="0"/>
                  </a:lnTo>
                  <a:lnTo>
                    <a:pt x="0" y="16"/>
                  </a:lnTo>
                  <a:lnTo>
                    <a:pt x="0" y="16"/>
                  </a:lnTo>
                  <a:lnTo>
                    <a:pt x="6" y="18"/>
                  </a:lnTo>
                  <a:lnTo>
                    <a:pt x="40" y="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08" name="Group 107">
            <a:extLst>
              <a:ext uri="{FF2B5EF4-FFF2-40B4-BE49-F238E27FC236}">
                <a16:creationId xmlns:a16="http://schemas.microsoft.com/office/drawing/2014/main" id="{910FBFFD-E67D-4768-8292-36BCB49FEC5B}"/>
              </a:ext>
            </a:extLst>
          </p:cNvPr>
          <p:cNvGrpSpPr/>
          <p:nvPr userDrawn="1"/>
        </p:nvGrpSpPr>
        <p:grpSpPr>
          <a:xfrm>
            <a:off x="3044826" y="539750"/>
            <a:ext cx="485775" cy="457200"/>
            <a:chOff x="3044826" y="539750"/>
            <a:chExt cx="485775" cy="457200"/>
          </a:xfrm>
        </p:grpSpPr>
        <p:sp>
          <p:nvSpPr>
            <p:cNvPr id="109" name="Freeform 94">
              <a:extLst>
                <a:ext uri="{FF2B5EF4-FFF2-40B4-BE49-F238E27FC236}">
                  <a16:creationId xmlns:a16="http://schemas.microsoft.com/office/drawing/2014/main" id="{4929A26A-34C6-4526-8080-21DDF287CAAD}"/>
                </a:ext>
              </a:extLst>
            </p:cNvPr>
            <p:cNvSpPr>
              <a:spLocks/>
            </p:cNvSpPr>
            <p:nvPr userDrawn="1"/>
          </p:nvSpPr>
          <p:spPr bwMode="auto">
            <a:xfrm>
              <a:off x="3051176" y="714375"/>
              <a:ext cx="146050" cy="273050"/>
            </a:xfrm>
            <a:custGeom>
              <a:avLst/>
              <a:gdLst>
                <a:gd name="T0" fmla="*/ 34 w 92"/>
                <a:gd name="T1" fmla="*/ 60 h 172"/>
                <a:gd name="T2" fmla="*/ 34 w 92"/>
                <a:gd name="T3" fmla="*/ 60 h 172"/>
                <a:gd name="T4" fmla="*/ 34 w 92"/>
                <a:gd name="T5" fmla="*/ 48 h 172"/>
                <a:gd name="T6" fmla="*/ 38 w 92"/>
                <a:gd name="T7" fmla="*/ 38 h 172"/>
                <a:gd name="T8" fmla="*/ 44 w 92"/>
                <a:gd name="T9" fmla="*/ 30 h 172"/>
                <a:gd name="T10" fmla="*/ 52 w 92"/>
                <a:gd name="T11" fmla="*/ 24 h 172"/>
                <a:gd name="T12" fmla="*/ 62 w 92"/>
                <a:gd name="T13" fmla="*/ 20 h 172"/>
                <a:gd name="T14" fmla="*/ 72 w 92"/>
                <a:gd name="T15" fmla="*/ 20 h 172"/>
                <a:gd name="T16" fmla="*/ 82 w 92"/>
                <a:gd name="T17" fmla="*/ 24 h 172"/>
                <a:gd name="T18" fmla="*/ 92 w 92"/>
                <a:gd name="T19" fmla="*/ 32 h 172"/>
                <a:gd name="T20" fmla="*/ 92 w 92"/>
                <a:gd name="T21" fmla="*/ 32 h 172"/>
                <a:gd name="T22" fmla="*/ 90 w 92"/>
                <a:gd name="T23" fmla="*/ 26 h 172"/>
                <a:gd name="T24" fmla="*/ 82 w 92"/>
                <a:gd name="T25" fmla="*/ 16 h 172"/>
                <a:gd name="T26" fmla="*/ 76 w 92"/>
                <a:gd name="T27" fmla="*/ 10 h 172"/>
                <a:gd name="T28" fmla="*/ 68 w 92"/>
                <a:gd name="T29" fmla="*/ 4 h 172"/>
                <a:gd name="T30" fmla="*/ 58 w 92"/>
                <a:gd name="T31" fmla="*/ 2 h 172"/>
                <a:gd name="T32" fmla="*/ 46 w 92"/>
                <a:gd name="T33" fmla="*/ 0 h 172"/>
                <a:gd name="T34" fmla="*/ 46 w 92"/>
                <a:gd name="T35" fmla="*/ 0 h 172"/>
                <a:gd name="T36" fmla="*/ 34 w 92"/>
                <a:gd name="T37" fmla="*/ 2 h 172"/>
                <a:gd name="T38" fmla="*/ 22 w 92"/>
                <a:gd name="T39" fmla="*/ 8 h 172"/>
                <a:gd name="T40" fmla="*/ 14 w 92"/>
                <a:gd name="T41" fmla="*/ 16 h 172"/>
                <a:gd name="T42" fmla="*/ 6 w 92"/>
                <a:gd name="T43" fmla="*/ 28 h 172"/>
                <a:gd name="T44" fmla="*/ 6 w 92"/>
                <a:gd name="T45" fmla="*/ 28 h 172"/>
                <a:gd name="T46" fmla="*/ 2 w 92"/>
                <a:gd name="T47" fmla="*/ 36 h 172"/>
                <a:gd name="T48" fmla="*/ 0 w 92"/>
                <a:gd name="T49" fmla="*/ 46 h 172"/>
                <a:gd name="T50" fmla="*/ 0 w 92"/>
                <a:gd name="T51" fmla="*/ 56 h 172"/>
                <a:gd name="T52" fmla="*/ 4 w 92"/>
                <a:gd name="T53" fmla="*/ 68 h 172"/>
                <a:gd name="T54" fmla="*/ 4 w 92"/>
                <a:gd name="T55" fmla="*/ 68 h 172"/>
                <a:gd name="T56" fmla="*/ 6 w 92"/>
                <a:gd name="T57" fmla="*/ 78 h 172"/>
                <a:gd name="T58" fmla="*/ 12 w 92"/>
                <a:gd name="T59" fmla="*/ 86 h 172"/>
                <a:gd name="T60" fmla="*/ 12 w 92"/>
                <a:gd name="T61" fmla="*/ 86 h 172"/>
                <a:gd name="T62" fmla="*/ 16 w 92"/>
                <a:gd name="T63" fmla="*/ 92 h 172"/>
                <a:gd name="T64" fmla="*/ 16 w 92"/>
                <a:gd name="T65" fmla="*/ 92 h 172"/>
                <a:gd name="T66" fmla="*/ 30 w 92"/>
                <a:gd name="T67" fmla="*/ 108 h 172"/>
                <a:gd name="T68" fmla="*/ 50 w 92"/>
                <a:gd name="T69" fmla="*/ 126 h 172"/>
                <a:gd name="T70" fmla="*/ 50 w 92"/>
                <a:gd name="T71" fmla="*/ 126 h 172"/>
                <a:gd name="T72" fmla="*/ 68 w 92"/>
                <a:gd name="T73" fmla="*/ 142 h 172"/>
                <a:gd name="T74" fmla="*/ 82 w 92"/>
                <a:gd name="T75" fmla="*/ 156 h 172"/>
                <a:gd name="T76" fmla="*/ 88 w 92"/>
                <a:gd name="T77" fmla="*/ 164 h 172"/>
                <a:gd name="T78" fmla="*/ 92 w 92"/>
                <a:gd name="T79" fmla="*/ 172 h 172"/>
                <a:gd name="T80" fmla="*/ 92 w 92"/>
                <a:gd name="T81" fmla="*/ 172 h 172"/>
                <a:gd name="T82" fmla="*/ 90 w 92"/>
                <a:gd name="T83" fmla="*/ 154 h 172"/>
                <a:gd name="T84" fmla="*/ 86 w 92"/>
                <a:gd name="T85" fmla="*/ 136 h 172"/>
                <a:gd name="T86" fmla="*/ 78 w 92"/>
                <a:gd name="T87" fmla="*/ 120 h 172"/>
                <a:gd name="T88" fmla="*/ 68 w 92"/>
                <a:gd name="T89" fmla="*/ 106 h 172"/>
                <a:gd name="T90" fmla="*/ 68 w 92"/>
                <a:gd name="T91" fmla="*/ 106 h 172"/>
                <a:gd name="T92" fmla="*/ 48 w 92"/>
                <a:gd name="T93" fmla="*/ 86 h 172"/>
                <a:gd name="T94" fmla="*/ 40 w 92"/>
                <a:gd name="T95" fmla="*/ 74 h 172"/>
                <a:gd name="T96" fmla="*/ 36 w 92"/>
                <a:gd name="T97" fmla="*/ 68 h 172"/>
                <a:gd name="T98" fmla="*/ 34 w 92"/>
                <a:gd name="T99" fmla="*/ 6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2" h="172">
                  <a:moveTo>
                    <a:pt x="34" y="60"/>
                  </a:moveTo>
                  <a:lnTo>
                    <a:pt x="34" y="60"/>
                  </a:lnTo>
                  <a:lnTo>
                    <a:pt x="34" y="48"/>
                  </a:lnTo>
                  <a:lnTo>
                    <a:pt x="38" y="38"/>
                  </a:lnTo>
                  <a:lnTo>
                    <a:pt x="44" y="30"/>
                  </a:lnTo>
                  <a:lnTo>
                    <a:pt x="52" y="24"/>
                  </a:lnTo>
                  <a:lnTo>
                    <a:pt x="62" y="20"/>
                  </a:lnTo>
                  <a:lnTo>
                    <a:pt x="72" y="20"/>
                  </a:lnTo>
                  <a:lnTo>
                    <a:pt x="82" y="24"/>
                  </a:lnTo>
                  <a:lnTo>
                    <a:pt x="92" y="32"/>
                  </a:lnTo>
                  <a:lnTo>
                    <a:pt x="92" y="32"/>
                  </a:lnTo>
                  <a:lnTo>
                    <a:pt x="90" y="26"/>
                  </a:lnTo>
                  <a:lnTo>
                    <a:pt x="82" y="16"/>
                  </a:lnTo>
                  <a:lnTo>
                    <a:pt x="76" y="10"/>
                  </a:lnTo>
                  <a:lnTo>
                    <a:pt x="68" y="4"/>
                  </a:lnTo>
                  <a:lnTo>
                    <a:pt x="58" y="2"/>
                  </a:lnTo>
                  <a:lnTo>
                    <a:pt x="46" y="0"/>
                  </a:lnTo>
                  <a:lnTo>
                    <a:pt x="46" y="0"/>
                  </a:lnTo>
                  <a:lnTo>
                    <a:pt x="34" y="2"/>
                  </a:lnTo>
                  <a:lnTo>
                    <a:pt x="22" y="8"/>
                  </a:lnTo>
                  <a:lnTo>
                    <a:pt x="14" y="16"/>
                  </a:lnTo>
                  <a:lnTo>
                    <a:pt x="6" y="28"/>
                  </a:lnTo>
                  <a:lnTo>
                    <a:pt x="6" y="28"/>
                  </a:lnTo>
                  <a:lnTo>
                    <a:pt x="2" y="36"/>
                  </a:lnTo>
                  <a:lnTo>
                    <a:pt x="0" y="46"/>
                  </a:lnTo>
                  <a:lnTo>
                    <a:pt x="0" y="56"/>
                  </a:lnTo>
                  <a:lnTo>
                    <a:pt x="4" y="68"/>
                  </a:lnTo>
                  <a:lnTo>
                    <a:pt x="4" y="68"/>
                  </a:lnTo>
                  <a:lnTo>
                    <a:pt x="6" y="78"/>
                  </a:lnTo>
                  <a:lnTo>
                    <a:pt x="12" y="86"/>
                  </a:lnTo>
                  <a:lnTo>
                    <a:pt x="12" y="86"/>
                  </a:lnTo>
                  <a:lnTo>
                    <a:pt x="16" y="92"/>
                  </a:lnTo>
                  <a:lnTo>
                    <a:pt x="16" y="92"/>
                  </a:lnTo>
                  <a:lnTo>
                    <a:pt x="30" y="108"/>
                  </a:lnTo>
                  <a:lnTo>
                    <a:pt x="50" y="126"/>
                  </a:lnTo>
                  <a:lnTo>
                    <a:pt x="50" y="126"/>
                  </a:lnTo>
                  <a:lnTo>
                    <a:pt x="68" y="142"/>
                  </a:lnTo>
                  <a:lnTo>
                    <a:pt x="82" y="156"/>
                  </a:lnTo>
                  <a:lnTo>
                    <a:pt x="88" y="164"/>
                  </a:lnTo>
                  <a:lnTo>
                    <a:pt x="92" y="172"/>
                  </a:lnTo>
                  <a:lnTo>
                    <a:pt x="92" y="172"/>
                  </a:lnTo>
                  <a:lnTo>
                    <a:pt x="90" y="154"/>
                  </a:lnTo>
                  <a:lnTo>
                    <a:pt x="86" y="136"/>
                  </a:lnTo>
                  <a:lnTo>
                    <a:pt x="78" y="120"/>
                  </a:lnTo>
                  <a:lnTo>
                    <a:pt x="68" y="106"/>
                  </a:lnTo>
                  <a:lnTo>
                    <a:pt x="68" y="106"/>
                  </a:lnTo>
                  <a:lnTo>
                    <a:pt x="48" y="86"/>
                  </a:lnTo>
                  <a:lnTo>
                    <a:pt x="40" y="74"/>
                  </a:lnTo>
                  <a:lnTo>
                    <a:pt x="36" y="68"/>
                  </a:lnTo>
                  <a:lnTo>
                    <a:pt x="34" y="6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95">
              <a:extLst>
                <a:ext uri="{FF2B5EF4-FFF2-40B4-BE49-F238E27FC236}">
                  <a16:creationId xmlns:a16="http://schemas.microsoft.com/office/drawing/2014/main" id="{2E61EBC2-C6E3-4926-98ED-F8CDFB9D95B6}"/>
                </a:ext>
              </a:extLst>
            </p:cNvPr>
            <p:cNvSpPr>
              <a:spLocks/>
            </p:cNvSpPr>
            <p:nvPr userDrawn="1"/>
          </p:nvSpPr>
          <p:spPr bwMode="auto">
            <a:xfrm>
              <a:off x="3051176" y="714375"/>
              <a:ext cx="146050" cy="273050"/>
            </a:xfrm>
            <a:custGeom>
              <a:avLst/>
              <a:gdLst>
                <a:gd name="T0" fmla="*/ 34 w 92"/>
                <a:gd name="T1" fmla="*/ 60 h 172"/>
                <a:gd name="T2" fmla="*/ 34 w 92"/>
                <a:gd name="T3" fmla="*/ 60 h 172"/>
                <a:gd name="T4" fmla="*/ 34 w 92"/>
                <a:gd name="T5" fmla="*/ 48 h 172"/>
                <a:gd name="T6" fmla="*/ 38 w 92"/>
                <a:gd name="T7" fmla="*/ 38 h 172"/>
                <a:gd name="T8" fmla="*/ 44 w 92"/>
                <a:gd name="T9" fmla="*/ 30 h 172"/>
                <a:gd name="T10" fmla="*/ 52 w 92"/>
                <a:gd name="T11" fmla="*/ 24 h 172"/>
                <a:gd name="T12" fmla="*/ 62 w 92"/>
                <a:gd name="T13" fmla="*/ 20 h 172"/>
                <a:gd name="T14" fmla="*/ 72 w 92"/>
                <a:gd name="T15" fmla="*/ 20 h 172"/>
                <a:gd name="T16" fmla="*/ 82 w 92"/>
                <a:gd name="T17" fmla="*/ 24 h 172"/>
                <a:gd name="T18" fmla="*/ 92 w 92"/>
                <a:gd name="T19" fmla="*/ 32 h 172"/>
                <a:gd name="T20" fmla="*/ 92 w 92"/>
                <a:gd name="T21" fmla="*/ 32 h 172"/>
                <a:gd name="T22" fmla="*/ 90 w 92"/>
                <a:gd name="T23" fmla="*/ 26 h 172"/>
                <a:gd name="T24" fmla="*/ 82 w 92"/>
                <a:gd name="T25" fmla="*/ 16 h 172"/>
                <a:gd name="T26" fmla="*/ 76 w 92"/>
                <a:gd name="T27" fmla="*/ 10 h 172"/>
                <a:gd name="T28" fmla="*/ 68 w 92"/>
                <a:gd name="T29" fmla="*/ 4 h 172"/>
                <a:gd name="T30" fmla="*/ 58 w 92"/>
                <a:gd name="T31" fmla="*/ 2 h 172"/>
                <a:gd name="T32" fmla="*/ 46 w 92"/>
                <a:gd name="T33" fmla="*/ 0 h 172"/>
                <a:gd name="T34" fmla="*/ 46 w 92"/>
                <a:gd name="T35" fmla="*/ 0 h 172"/>
                <a:gd name="T36" fmla="*/ 34 w 92"/>
                <a:gd name="T37" fmla="*/ 2 h 172"/>
                <a:gd name="T38" fmla="*/ 22 w 92"/>
                <a:gd name="T39" fmla="*/ 8 h 172"/>
                <a:gd name="T40" fmla="*/ 14 w 92"/>
                <a:gd name="T41" fmla="*/ 16 h 172"/>
                <a:gd name="T42" fmla="*/ 6 w 92"/>
                <a:gd name="T43" fmla="*/ 28 h 172"/>
                <a:gd name="T44" fmla="*/ 6 w 92"/>
                <a:gd name="T45" fmla="*/ 28 h 172"/>
                <a:gd name="T46" fmla="*/ 2 w 92"/>
                <a:gd name="T47" fmla="*/ 36 h 172"/>
                <a:gd name="T48" fmla="*/ 0 w 92"/>
                <a:gd name="T49" fmla="*/ 46 h 172"/>
                <a:gd name="T50" fmla="*/ 0 w 92"/>
                <a:gd name="T51" fmla="*/ 56 h 172"/>
                <a:gd name="T52" fmla="*/ 4 w 92"/>
                <a:gd name="T53" fmla="*/ 68 h 172"/>
                <a:gd name="T54" fmla="*/ 4 w 92"/>
                <a:gd name="T55" fmla="*/ 68 h 172"/>
                <a:gd name="T56" fmla="*/ 6 w 92"/>
                <a:gd name="T57" fmla="*/ 78 h 172"/>
                <a:gd name="T58" fmla="*/ 12 w 92"/>
                <a:gd name="T59" fmla="*/ 86 h 172"/>
                <a:gd name="T60" fmla="*/ 12 w 92"/>
                <a:gd name="T61" fmla="*/ 86 h 172"/>
                <a:gd name="T62" fmla="*/ 16 w 92"/>
                <a:gd name="T63" fmla="*/ 92 h 172"/>
                <a:gd name="T64" fmla="*/ 16 w 92"/>
                <a:gd name="T65" fmla="*/ 92 h 172"/>
                <a:gd name="T66" fmla="*/ 30 w 92"/>
                <a:gd name="T67" fmla="*/ 108 h 172"/>
                <a:gd name="T68" fmla="*/ 50 w 92"/>
                <a:gd name="T69" fmla="*/ 126 h 172"/>
                <a:gd name="T70" fmla="*/ 50 w 92"/>
                <a:gd name="T71" fmla="*/ 126 h 172"/>
                <a:gd name="T72" fmla="*/ 68 w 92"/>
                <a:gd name="T73" fmla="*/ 142 h 172"/>
                <a:gd name="T74" fmla="*/ 82 w 92"/>
                <a:gd name="T75" fmla="*/ 156 h 172"/>
                <a:gd name="T76" fmla="*/ 88 w 92"/>
                <a:gd name="T77" fmla="*/ 164 h 172"/>
                <a:gd name="T78" fmla="*/ 92 w 92"/>
                <a:gd name="T79" fmla="*/ 172 h 172"/>
                <a:gd name="T80" fmla="*/ 92 w 92"/>
                <a:gd name="T81" fmla="*/ 172 h 172"/>
                <a:gd name="T82" fmla="*/ 90 w 92"/>
                <a:gd name="T83" fmla="*/ 154 h 172"/>
                <a:gd name="T84" fmla="*/ 86 w 92"/>
                <a:gd name="T85" fmla="*/ 136 h 172"/>
                <a:gd name="T86" fmla="*/ 78 w 92"/>
                <a:gd name="T87" fmla="*/ 120 h 172"/>
                <a:gd name="T88" fmla="*/ 68 w 92"/>
                <a:gd name="T89" fmla="*/ 106 h 172"/>
                <a:gd name="T90" fmla="*/ 68 w 92"/>
                <a:gd name="T91" fmla="*/ 106 h 172"/>
                <a:gd name="T92" fmla="*/ 48 w 92"/>
                <a:gd name="T93" fmla="*/ 86 h 172"/>
                <a:gd name="T94" fmla="*/ 40 w 92"/>
                <a:gd name="T95" fmla="*/ 74 h 172"/>
                <a:gd name="T96" fmla="*/ 36 w 92"/>
                <a:gd name="T97" fmla="*/ 68 h 172"/>
                <a:gd name="T98" fmla="*/ 34 w 92"/>
                <a:gd name="T99" fmla="*/ 6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2" h="172">
                  <a:moveTo>
                    <a:pt x="34" y="60"/>
                  </a:moveTo>
                  <a:lnTo>
                    <a:pt x="34" y="60"/>
                  </a:lnTo>
                  <a:lnTo>
                    <a:pt x="34" y="48"/>
                  </a:lnTo>
                  <a:lnTo>
                    <a:pt x="38" y="38"/>
                  </a:lnTo>
                  <a:lnTo>
                    <a:pt x="44" y="30"/>
                  </a:lnTo>
                  <a:lnTo>
                    <a:pt x="52" y="24"/>
                  </a:lnTo>
                  <a:lnTo>
                    <a:pt x="62" y="20"/>
                  </a:lnTo>
                  <a:lnTo>
                    <a:pt x="72" y="20"/>
                  </a:lnTo>
                  <a:lnTo>
                    <a:pt x="82" y="24"/>
                  </a:lnTo>
                  <a:lnTo>
                    <a:pt x="92" y="32"/>
                  </a:lnTo>
                  <a:lnTo>
                    <a:pt x="92" y="32"/>
                  </a:lnTo>
                  <a:lnTo>
                    <a:pt x="90" y="26"/>
                  </a:lnTo>
                  <a:lnTo>
                    <a:pt x="82" y="16"/>
                  </a:lnTo>
                  <a:lnTo>
                    <a:pt x="76" y="10"/>
                  </a:lnTo>
                  <a:lnTo>
                    <a:pt x="68" y="4"/>
                  </a:lnTo>
                  <a:lnTo>
                    <a:pt x="58" y="2"/>
                  </a:lnTo>
                  <a:lnTo>
                    <a:pt x="46" y="0"/>
                  </a:lnTo>
                  <a:lnTo>
                    <a:pt x="46" y="0"/>
                  </a:lnTo>
                  <a:lnTo>
                    <a:pt x="34" y="2"/>
                  </a:lnTo>
                  <a:lnTo>
                    <a:pt x="22" y="8"/>
                  </a:lnTo>
                  <a:lnTo>
                    <a:pt x="14" y="16"/>
                  </a:lnTo>
                  <a:lnTo>
                    <a:pt x="6" y="28"/>
                  </a:lnTo>
                  <a:lnTo>
                    <a:pt x="6" y="28"/>
                  </a:lnTo>
                  <a:lnTo>
                    <a:pt x="2" y="36"/>
                  </a:lnTo>
                  <a:lnTo>
                    <a:pt x="0" y="46"/>
                  </a:lnTo>
                  <a:lnTo>
                    <a:pt x="0" y="56"/>
                  </a:lnTo>
                  <a:lnTo>
                    <a:pt x="4" y="68"/>
                  </a:lnTo>
                  <a:lnTo>
                    <a:pt x="4" y="68"/>
                  </a:lnTo>
                  <a:lnTo>
                    <a:pt x="6" y="78"/>
                  </a:lnTo>
                  <a:lnTo>
                    <a:pt x="12" y="86"/>
                  </a:lnTo>
                  <a:lnTo>
                    <a:pt x="12" y="86"/>
                  </a:lnTo>
                  <a:lnTo>
                    <a:pt x="16" y="92"/>
                  </a:lnTo>
                  <a:lnTo>
                    <a:pt x="16" y="92"/>
                  </a:lnTo>
                  <a:lnTo>
                    <a:pt x="30" y="108"/>
                  </a:lnTo>
                  <a:lnTo>
                    <a:pt x="50" y="126"/>
                  </a:lnTo>
                  <a:lnTo>
                    <a:pt x="50" y="126"/>
                  </a:lnTo>
                  <a:lnTo>
                    <a:pt x="68" y="142"/>
                  </a:lnTo>
                  <a:lnTo>
                    <a:pt x="82" y="156"/>
                  </a:lnTo>
                  <a:lnTo>
                    <a:pt x="88" y="164"/>
                  </a:lnTo>
                  <a:lnTo>
                    <a:pt x="92" y="172"/>
                  </a:lnTo>
                  <a:lnTo>
                    <a:pt x="92" y="172"/>
                  </a:lnTo>
                  <a:lnTo>
                    <a:pt x="90" y="154"/>
                  </a:lnTo>
                  <a:lnTo>
                    <a:pt x="86" y="136"/>
                  </a:lnTo>
                  <a:lnTo>
                    <a:pt x="78" y="120"/>
                  </a:lnTo>
                  <a:lnTo>
                    <a:pt x="68" y="106"/>
                  </a:lnTo>
                  <a:lnTo>
                    <a:pt x="68" y="106"/>
                  </a:lnTo>
                  <a:lnTo>
                    <a:pt x="48" y="86"/>
                  </a:lnTo>
                  <a:lnTo>
                    <a:pt x="40" y="74"/>
                  </a:lnTo>
                  <a:lnTo>
                    <a:pt x="36" y="68"/>
                  </a:lnTo>
                  <a:lnTo>
                    <a:pt x="34" y="6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96">
              <a:extLst>
                <a:ext uri="{FF2B5EF4-FFF2-40B4-BE49-F238E27FC236}">
                  <a16:creationId xmlns:a16="http://schemas.microsoft.com/office/drawing/2014/main" id="{87175F1D-1DD6-4F8A-884F-BF44E9C3BE03}"/>
                </a:ext>
              </a:extLst>
            </p:cNvPr>
            <p:cNvSpPr>
              <a:spLocks/>
            </p:cNvSpPr>
            <p:nvPr userDrawn="1"/>
          </p:nvSpPr>
          <p:spPr bwMode="auto">
            <a:xfrm>
              <a:off x="3044826" y="704850"/>
              <a:ext cx="307975" cy="292100"/>
            </a:xfrm>
            <a:custGeom>
              <a:avLst/>
              <a:gdLst>
                <a:gd name="T0" fmla="*/ 108 w 194"/>
                <a:gd name="T1" fmla="*/ 152 h 184"/>
                <a:gd name="T2" fmla="*/ 86 w 194"/>
                <a:gd name="T3" fmla="*/ 154 h 184"/>
                <a:gd name="T4" fmla="*/ 58 w 194"/>
                <a:gd name="T5" fmla="*/ 126 h 184"/>
                <a:gd name="T6" fmla="*/ 24 w 194"/>
                <a:gd name="T7" fmla="*/ 94 h 184"/>
                <a:gd name="T8" fmla="*/ 16 w 194"/>
                <a:gd name="T9" fmla="*/ 80 h 184"/>
                <a:gd name="T10" fmla="*/ 10 w 194"/>
                <a:gd name="T11" fmla="*/ 62 h 184"/>
                <a:gd name="T12" fmla="*/ 14 w 194"/>
                <a:gd name="T13" fmla="*/ 36 h 184"/>
                <a:gd name="T14" fmla="*/ 30 w 194"/>
                <a:gd name="T15" fmla="*/ 20 h 184"/>
                <a:gd name="T16" fmla="*/ 50 w 194"/>
                <a:gd name="T17" fmla="*/ 12 h 184"/>
                <a:gd name="T18" fmla="*/ 76 w 194"/>
                <a:gd name="T19" fmla="*/ 20 h 184"/>
                <a:gd name="T20" fmla="*/ 92 w 194"/>
                <a:gd name="T21" fmla="*/ 40 h 184"/>
                <a:gd name="T22" fmla="*/ 96 w 194"/>
                <a:gd name="T23" fmla="*/ 42 h 184"/>
                <a:gd name="T24" fmla="*/ 102 w 194"/>
                <a:gd name="T25" fmla="*/ 40 h 184"/>
                <a:gd name="T26" fmla="*/ 112 w 194"/>
                <a:gd name="T27" fmla="*/ 26 h 184"/>
                <a:gd name="T28" fmla="*/ 134 w 194"/>
                <a:gd name="T29" fmla="*/ 12 h 184"/>
                <a:gd name="T30" fmla="*/ 154 w 194"/>
                <a:gd name="T31" fmla="*/ 14 h 184"/>
                <a:gd name="T32" fmla="*/ 180 w 194"/>
                <a:gd name="T33" fmla="*/ 36 h 184"/>
                <a:gd name="T34" fmla="*/ 184 w 194"/>
                <a:gd name="T35" fmla="*/ 54 h 184"/>
                <a:gd name="T36" fmla="*/ 182 w 194"/>
                <a:gd name="T37" fmla="*/ 74 h 184"/>
                <a:gd name="T38" fmla="*/ 176 w 194"/>
                <a:gd name="T39" fmla="*/ 90 h 184"/>
                <a:gd name="T40" fmla="*/ 182 w 194"/>
                <a:gd name="T41" fmla="*/ 94 h 184"/>
                <a:gd name="T42" fmla="*/ 192 w 194"/>
                <a:gd name="T43" fmla="*/ 76 h 184"/>
                <a:gd name="T44" fmla="*/ 194 w 194"/>
                <a:gd name="T45" fmla="*/ 54 h 184"/>
                <a:gd name="T46" fmla="*/ 188 w 194"/>
                <a:gd name="T47" fmla="*/ 32 h 184"/>
                <a:gd name="T48" fmla="*/ 158 w 194"/>
                <a:gd name="T49" fmla="*/ 4 h 184"/>
                <a:gd name="T50" fmla="*/ 136 w 194"/>
                <a:gd name="T51" fmla="*/ 2 h 184"/>
                <a:gd name="T52" fmla="*/ 114 w 194"/>
                <a:gd name="T53" fmla="*/ 10 h 184"/>
                <a:gd name="T54" fmla="*/ 96 w 194"/>
                <a:gd name="T55" fmla="*/ 26 h 184"/>
                <a:gd name="T56" fmla="*/ 74 w 194"/>
                <a:gd name="T57" fmla="*/ 6 h 184"/>
                <a:gd name="T58" fmla="*/ 50 w 194"/>
                <a:gd name="T59" fmla="*/ 0 h 184"/>
                <a:gd name="T60" fmla="*/ 24 w 194"/>
                <a:gd name="T61" fmla="*/ 10 h 184"/>
                <a:gd name="T62" fmla="*/ 6 w 194"/>
                <a:gd name="T63" fmla="*/ 30 h 184"/>
                <a:gd name="T64" fmla="*/ 0 w 194"/>
                <a:gd name="T65" fmla="*/ 64 h 184"/>
                <a:gd name="T66" fmla="*/ 6 w 194"/>
                <a:gd name="T67" fmla="*/ 86 h 184"/>
                <a:gd name="T68" fmla="*/ 16 w 194"/>
                <a:gd name="T69" fmla="*/ 102 h 184"/>
                <a:gd name="T70" fmla="*/ 52 w 194"/>
                <a:gd name="T71" fmla="*/ 136 h 184"/>
                <a:gd name="T72" fmla="*/ 84 w 194"/>
                <a:gd name="T73" fmla="*/ 168 h 184"/>
                <a:gd name="T74" fmla="*/ 94 w 194"/>
                <a:gd name="T75" fmla="*/ 182 h 184"/>
                <a:gd name="T76" fmla="*/ 96 w 194"/>
                <a:gd name="T77" fmla="*/ 184 h 184"/>
                <a:gd name="T78" fmla="*/ 102 w 194"/>
                <a:gd name="T79" fmla="*/ 180 h 184"/>
                <a:gd name="T80" fmla="*/ 130 w 194"/>
                <a:gd name="T81" fmla="*/ 146 h 184"/>
                <a:gd name="T82" fmla="*/ 130 w 194"/>
                <a:gd name="T83" fmla="*/ 138 h 184"/>
                <a:gd name="T84" fmla="*/ 122 w 194"/>
                <a:gd name="T85" fmla="*/ 138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4" h="184">
                  <a:moveTo>
                    <a:pt x="122" y="138"/>
                  </a:moveTo>
                  <a:lnTo>
                    <a:pt x="122" y="138"/>
                  </a:lnTo>
                  <a:lnTo>
                    <a:pt x="108" y="152"/>
                  </a:lnTo>
                  <a:lnTo>
                    <a:pt x="96" y="166"/>
                  </a:lnTo>
                  <a:lnTo>
                    <a:pt x="96" y="166"/>
                  </a:lnTo>
                  <a:lnTo>
                    <a:pt x="86" y="154"/>
                  </a:lnTo>
                  <a:lnTo>
                    <a:pt x="72" y="140"/>
                  </a:lnTo>
                  <a:lnTo>
                    <a:pt x="58" y="126"/>
                  </a:lnTo>
                  <a:lnTo>
                    <a:pt x="58" y="126"/>
                  </a:lnTo>
                  <a:lnTo>
                    <a:pt x="38" y="108"/>
                  </a:lnTo>
                  <a:lnTo>
                    <a:pt x="24" y="94"/>
                  </a:lnTo>
                  <a:lnTo>
                    <a:pt x="24" y="94"/>
                  </a:lnTo>
                  <a:lnTo>
                    <a:pt x="20" y="88"/>
                  </a:lnTo>
                  <a:lnTo>
                    <a:pt x="20" y="88"/>
                  </a:lnTo>
                  <a:lnTo>
                    <a:pt x="16" y="80"/>
                  </a:lnTo>
                  <a:lnTo>
                    <a:pt x="12" y="72"/>
                  </a:lnTo>
                  <a:lnTo>
                    <a:pt x="12" y="72"/>
                  </a:lnTo>
                  <a:lnTo>
                    <a:pt x="10" y="62"/>
                  </a:lnTo>
                  <a:lnTo>
                    <a:pt x="10" y="54"/>
                  </a:lnTo>
                  <a:lnTo>
                    <a:pt x="12" y="44"/>
                  </a:lnTo>
                  <a:lnTo>
                    <a:pt x="14" y="36"/>
                  </a:lnTo>
                  <a:lnTo>
                    <a:pt x="14" y="36"/>
                  </a:lnTo>
                  <a:lnTo>
                    <a:pt x="22" y="26"/>
                  </a:lnTo>
                  <a:lnTo>
                    <a:pt x="30" y="20"/>
                  </a:lnTo>
                  <a:lnTo>
                    <a:pt x="40" y="14"/>
                  </a:lnTo>
                  <a:lnTo>
                    <a:pt x="50" y="12"/>
                  </a:lnTo>
                  <a:lnTo>
                    <a:pt x="50" y="12"/>
                  </a:lnTo>
                  <a:lnTo>
                    <a:pt x="60" y="12"/>
                  </a:lnTo>
                  <a:lnTo>
                    <a:pt x="70" y="16"/>
                  </a:lnTo>
                  <a:lnTo>
                    <a:pt x="76" y="20"/>
                  </a:lnTo>
                  <a:lnTo>
                    <a:pt x="82" y="24"/>
                  </a:lnTo>
                  <a:lnTo>
                    <a:pt x="90" y="34"/>
                  </a:lnTo>
                  <a:lnTo>
                    <a:pt x="92" y="40"/>
                  </a:lnTo>
                  <a:lnTo>
                    <a:pt x="92" y="40"/>
                  </a:lnTo>
                  <a:lnTo>
                    <a:pt x="94" y="42"/>
                  </a:lnTo>
                  <a:lnTo>
                    <a:pt x="96" y="42"/>
                  </a:lnTo>
                  <a:lnTo>
                    <a:pt x="96" y="42"/>
                  </a:lnTo>
                  <a:lnTo>
                    <a:pt x="100" y="42"/>
                  </a:lnTo>
                  <a:lnTo>
                    <a:pt x="102" y="40"/>
                  </a:lnTo>
                  <a:lnTo>
                    <a:pt x="102" y="40"/>
                  </a:lnTo>
                  <a:lnTo>
                    <a:pt x="104" y="34"/>
                  </a:lnTo>
                  <a:lnTo>
                    <a:pt x="112" y="26"/>
                  </a:lnTo>
                  <a:lnTo>
                    <a:pt x="118" y="20"/>
                  </a:lnTo>
                  <a:lnTo>
                    <a:pt x="124" y="16"/>
                  </a:lnTo>
                  <a:lnTo>
                    <a:pt x="134" y="12"/>
                  </a:lnTo>
                  <a:lnTo>
                    <a:pt x="144" y="12"/>
                  </a:lnTo>
                  <a:lnTo>
                    <a:pt x="144" y="12"/>
                  </a:lnTo>
                  <a:lnTo>
                    <a:pt x="154" y="14"/>
                  </a:lnTo>
                  <a:lnTo>
                    <a:pt x="164" y="20"/>
                  </a:lnTo>
                  <a:lnTo>
                    <a:pt x="172" y="28"/>
                  </a:lnTo>
                  <a:lnTo>
                    <a:pt x="180" y="36"/>
                  </a:lnTo>
                  <a:lnTo>
                    <a:pt x="180" y="36"/>
                  </a:lnTo>
                  <a:lnTo>
                    <a:pt x="182" y="46"/>
                  </a:lnTo>
                  <a:lnTo>
                    <a:pt x="184" y="54"/>
                  </a:lnTo>
                  <a:lnTo>
                    <a:pt x="184" y="64"/>
                  </a:lnTo>
                  <a:lnTo>
                    <a:pt x="182" y="74"/>
                  </a:lnTo>
                  <a:lnTo>
                    <a:pt x="182" y="74"/>
                  </a:lnTo>
                  <a:lnTo>
                    <a:pt x="176" y="86"/>
                  </a:lnTo>
                  <a:lnTo>
                    <a:pt x="176" y="86"/>
                  </a:lnTo>
                  <a:lnTo>
                    <a:pt x="176" y="90"/>
                  </a:lnTo>
                  <a:lnTo>
                    <a:pt x="178" y="92"/>
                  </a:lnTo>
                  <a:lnTo>
                    <a:pt x="178" y="92"/>
                  </a:lnTo>
                  <a:lnTo>
                    <a:pt x="182" y="94"/>
                  </a:lnTo>
                  <a:lnTo>
                    <a:pt x="186" y="90"/>
                  </a:lnTo>
                  <a:lnTo>
                    <a:pt x="186" y="90"/>
                  </a:lnTo>
                  <a:lnTo>
                    <a:pt x="192" y="76"/>
                  </a:lnTo>
                  <a:lnTo>
                    <a:pt x="192" y="76"/>
                  </a:lnTo>
                  <a:lnTo>
                    <a:pt x="194" y="66"/>
                  </a:lnTo>
                  <a:lnTo>
                    <a:pt x="194" y="54"/>
                  </a:lnTo>
                  <a:lnTo>
                    <a:pt x="192" y="42"/>
                  </a:lnTo>
                  <a:lnTo>
                    <a:pt x="188" y="32"/>
                  </a:lnTo>
                  <a:lnTo>
                    <a:pt x="188" y="32"/>
                  </a:lnTo>
                  <a:lnTo>
                    <a:pt x="180" y="20"/>
                  </a:lnTo>
                  <a:lnTo>
                    <a:pt x="170" y="10"/>
                  </a:lnTo>
                  <a:lnTo>
                    <a:pt x="158" y="4"/>
                  </a:lnTo>
                  <a:lnTo>
                    <a:pt x="144" y="2"/>
                  </a:lnTo>
                  <a:lnTo>
                    <a:pt x="144" y="2"/>
                  </a:lnTo>
                  <a:lnTo>
                    <a:pt x="136" y="2"/>
                  </a:lnTo>
                  <a:lnTo>
                    <a:pt x="128" y="2"/>
                  </a:lnTo>
                  <a:lnTo>
                    <a:pt x="120" y="6"/>
                  </a:lnTo>
                  <a:lnTo>
                    <a:pt x="114" y="10"/>
                  </a:lnTo>
                  <a:lnTo>
                    <a:pt x="104" y="18"/>
                  </a:lnTo>
                  <a:lnTo>
                    <a:pt x="96" y="26"/>
                  </a:lnTo>
                  <a:lnTo>
                    <a:pt x="96" y="26"/>
                  </a:lnTo>
                  <a:lnTo>
                    <a:pt x="90" y="18"/>
                  </a:lnTo>
                  <a:lnTo>
                    <a:pt x="80" y="8"/>
                  </a:lnTo>
                  <a:lnTo>
                    <a:pt x="74" y="6"/>
                  </a:lnTo>
                  <a:lnTo>
                    <a:pt x="66" y="2"/>
                  </a:lnTo>
                  <a:lnTo>
                    <a:pt x="58" y="2"/>
                  </a:lnTo>
                  <a:lnTo>
                    <a:pt x="50" y="0"/>
                  </a:lnTo>
                  <a:lnTo>
                    <a:pt x="50" y="0"/>
                  </a:lnTo>
                  <a:lnTo>
                    <a:pt x="36" y="4"/>
                  </a:lnTo>
                  <a:lnTo>
                    <a:pt x="24" y="10"/>
                  </a:lnTo>
                  <a:lnTo>
                    <a:pt x="14" y="20"/>
                  </a:lnTo>
                  <a:lnTo>
                    <a:pt x="6" y="30"/>
                  </a:lnTo>
                  <a:lnTo>
                    <a:pt x="6" y="30"/>
                  </a:lnTo>
                  <a:lnTo>
                    <a:pt x="0" y="42"/>
                  </a:lnTo>
                  <a:lnTo>
                    <a:pt x="0" y="52"/>
                  </a:lnTo>
                  <a:lnTo>
                    <a:pt x="0" y="64"/>
                  </a:lnTo>
                  <a:lnTo>
                    <a:pt x="2" y="76"/>
                  </a:lnTo>
                  <a:lnTo>
                    <a:pt x="2" y="76"/>
                  </a:lnTo>
                  <a:lnTo>
                    <a:pt x="6" y="86"/>
                  </a:lnTo>
                  <a:lnTo>
                    <a:pt x="12" y="94"/>
                  </a:lnTo>
                  <a:lnTo>
                    <a:pt x="12" y="94"/>
                  </a:lnTo>
                  <a:lnTo>
                    <a:pt x="16" y="102"/>
                  </a:lnTo>
                  <a:lnTo>
                    <a:pt x="16" y="102"/>
                  </a:lnTo>
                  <a:lnTo>
                    <a:pt x="32" y="118"/>
                  </a:lnTo>
                  <a:lnTo>
                    <a:pt x="52" y="136"/>
                  </a:lnTo>
                  <a:lnTo>
                    <a:pt x="52" y="136"/>
                  </a:lnTo>
                  <a:lnTo>
                    <a:pt x="72" y="156"/>
                  </a:lnTo>
                  <a:lnTo>
                    <a:pt x="84" y="168"/>
                  </a:lnTo>
                  <a:lnTo>
                    <a:pt x="92" y="180"/>
                  </a:lnTo>
                  <a:lnTo>
                    <a:pt x="92" y="180"/>
                  </a:lnTo>
                  <a:lnTo>
                    <a:pt x="94" y="182"/>
                  </a:lnTo>
                  <a:lnTo>
                    <a:pt x="96" y="184"/>
                  </a:lnTo>
                  <a:lnTo>
                    <a:pt x="96" y="184"/>
                  </a:lnTo>
                  <a:lnTo>
                    <a:pt x="96" y="184"/>
                  </a:lnTo>
                  <a:lnTo>
                    <a:pt x="100" y="182"/>
                  </a:lnTo>
                  <a:lnTo>
                    <a:pt x="102" y="180"/>
                  </a:lnTo>
                  <a:lnTo>
                    <a:pt x="102" y="180"/>
                  </a:lnTo>
                  <a:lnTo>
                    <a:pt x="112" y="166"/>
                  </a:lnTo>
                  <a:lnTo>
                    <a:pt x="130" y="146"/>
                  </a:lnTo>
                  <a:lnTo>
                    <a:pt x="130" y="146"/>
                  </a:lnTo>
                  <a:lnTo>
                    <a:pt x="132" y="142"/>
                  </a:lnTo>
                  <a:lnTo>
                    <a:pt x="130" y="138"/>
                  </a:lnTo>
                  <a:lnTo>
                    <a:pt x="130" y="138"/>
                  </a:lnTo>
                  <a:lnTo>
                    <a:pt x="126" y="136"/>
                  </a:lnTo>
                  <a:lnTo>
                    <a:pt x="122" y="138"/>
                  </a:lnTo>
                  <a:lnTo>
                    <a:pt x="122" y="1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97">
              <a:extLst>
                <a:ext uri="{FF2B5EF4-FFF2-40B4-BE49-F238E27FC236}">
                  <a16:creationId xmlns:a16="http://schemas.microsoft.com/office/drawing/2014/main" id="{08083B10-693D-45A3-9FE8-FD7B048C2478}"/>
                </a:ext>
              </a:extLst>
            </p:cNvPr>
            <p:cNvSpPr>
              <a:spLocks noEditPoints="1"/>
            </p:cNvSpPr>
            <p:nvPr userDrawn="1"/>
          </p:nvSpPr>
          <p:spPr bwMode="auto">
            <a:xfrm>
              <a:off x="3222626" y="822325"/>
              <a:ext cx="76200" cy="76200"/>
            </a:xfrm>
            <a:custGeom>
              <a:avLst/>
              <a:gdLst>
                <a:gd name="T0" fmla="*/ 24 w 48"/>
                <a:gd name="T1" fmla="*/ 0 h 48"/>
                <a:gd name="T2" fmla="*/ 24 w 48"/>
                <a:gd name="T3" fmla="*/ 0 h 48"/>
                <a:gd name="T4" fmla="*/ 14 w 48"/>
                <a:gd name="T5" fmla="*/ 2 h 48"/>
                <a:gd name="T6" fmla="*/ 8 w 48"/>
                <a:gd name="T7" fmla="*/ 8 h 48"/>
                <a:gd name="T8" fmla="*/ 2 w 48"/>
                <a:gd name="T9" fmla="*/ 14 h 48"/>
                <a:gd name="T10" fmla="*/ 0 w 48"/>
                <a:gd name="T11" fmla="*/ 24 h 48"/>
                <a:gd name="T12" fmla="*/ 0 w 48"/>
                <a:gd name="T13" fmla="*/ 24 h 48"/>
                <a:gd name="T14" fmla="*/ 2 w 48"/>
                <a:gd name="T15" fmla="*/ 34 h 48"/>
                <a:gd name="T16" fmla="*/ 8 w 48"/>
                <a:gd name="T17" fmla="*/ 40 h 48"/>
                <a:gd name="T18" fmla="*/ 14 w 48"/>
                <a:gd name="T19" fmla="*/ 46 h 48"/>
                <a:gd name="T20" fmla="*/ 24 w 48"/>
                <a:gd name="T21" fmla="*/ 48 h 48"/>
                <a:gd name="T22" fmla="*/ 24 w 48"/>
                <a:gd name="T23" fmla="*/ 48 h 48"/>
                <a:gd name="T24" fmla="*/ 34 w 48"/>
                <a:gd name="T25" fmla="*/ 46 h 48"/>
                <a:gd name="T26" fmla="*/ 40 w 48"/>
                <a:gd name="T27" fmla="*/ 40 h 48"/>
                <a:gd name="T28" fmla="*/ 46 w 48"/>
                <a:gd name="T29" fmla="*/ 34 h 48"/>
                <a:gd name="T30" fmla="*/ 48 w 48"/>
                <a:gd name="T31" fmla="*/ 24 h 48"/>
                <a:gd name="T32" fmla="*/ 48 w 48"/>
                <a:gd name="T33" fmla="*/ 24 h 48"/>
                <a:gd name="T34" fmla="*/ 46 w 48"/>
                <a:gd name="T35" fmla="*/ 14 h 48"/>
                <a:gd name="T36" fmla="*/ 40 w 48"/>
                <a:gd name="T37" fmla="*/ 8 h 48"/>
                <a:gd name="T38" fmla="*/ 34 w 48"/>
                <a:gd name="T39" fmla="*/ 2 h 48"/>
                <a:gd name="T40" fmla="*/ 24 w 48"/>
                <a:gd name="T41" fmla="*/ 0 h 48"/>
                <a:gd name="T42" fmla="*/ 24 w 48"/>
                <a:gd name="T43" fmla="*/ 0 h 48"/>
                <a:gd name="T44" fmla="*/ 24 w 48"/>
                <a:gd name="T45" fmla="*/ 36 h 48"/>
                <a:gd name="T46" fmla="*/ 24 w 48"/>
                <a:gd name="T47" fmla="*/ 36 h 48"/>
                <a:gd name="T48" fmla="*/ 18 w 48"/>
                <a:gd name="T49" fmla="*/ 36 h 48"/>
                <a:gd name="T50" fmla="*/ 14 w 48"/>
                <a:gd name="T51" fmla="*/ 34 h 48"/>
                <a:gd name="T52" fmla="*/ 12 w 48"/>
                <a:gd name="T53" fmla="*/ 30 h 48"/>
                <a:gd name="T54" fmla="*/ 12 w 48"/>
                <a:gd name="T55" fmla="*/ 24 h 48"/>
                <a:gd name="T56" fmla="*/ 12 w 48"/>
                <a:gd name="T57" fmla="*/ 24 h 48"/>
                <a:gd name="T58" fmla="*/ 12 w 48"/>
                <a:gd name="T59" fmla="*/ 18 h 48"/>
                <a:gd name="T60" fmla="*/ 14 w 48"/>
                <a:gd name="T61" fmla="*/ 14 h 48"/>
                <a:gd name="T62" fmla="*/ 18 w 48"/>
                <a:gd name="T63" fmla="*/ 12 h 48"/>
                <a:gd name="T64" fmla="*/ 24 w 48"/>
                <a:gd name="T65" fmla="*/ 12 h 48"/>
                <a:gd name="T66" fmla="*/ 24 w 48"/>
                <a:gd name="T67" fmla="*/ 12 h 48"/>
                <a:gd name="T68" fmla="*/ 28 w 48"/>
                <a:gd name="T69" fmla="*/ 12 h 48"/>
                <a:gd name="T70" fmla="*/ 32 w 48"/>
                <a:gd name="T71" fmla="*/ 14 h 48"/>
                <a:gd name="T72" fmla="*/ 36 w 48"/>
                <a:gd name="T73" fmla="*/ 18 h 48"/>
                <a:gd name="T74" fmla="*/ 36 w 48"/>
                <a:gd name="T75" fmla="*/ 24 h 48"/>
                <a:gd name="T76" fmla="*/ 36 w 48"/>
                <a:gd name="T77" fmla="*/ 24 h 48"/>
                <a:gd name="T78" fmla="*/ 36 w 48"/>
                <a:gd name="T79" fmla="*/ 30 h 48"/>
                <a:gd name="T80" fmla="*/ 32 w 48"/>
                <a:gd name="T81" fmla="*/ 34 h 48"/>
                <a:gd name="T82" fmla="*/ 28 w 48"/>
                <a:gd name="T83" fmla="*/ 36 h 48"/>
                <a:gd name="T84" fmla="*/ 24 w 48"/>
                <a:gd name="T85" fmla="*/ 36 h 48"/>
                <a:gd name="T86" fmla="*/ 24 w 48"/>
                <a:gd name="T87" fmla="*/ 3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8" h="48">
                  <a:moveTo>
                    <a:pt x="24" y="0"/>
                  </a:moveTo>
                  <a:lnTo>
                    <a:pt x="24" y="0"/>
                  </a:lnTo>
                  <a:lnTo>
                    <a:pt x="14" y="2"/>
                  </a:lnTo>
                  <a:lnTo>
                    <a:pt x="8" y="8"/>
                  </a:lnTo>
                  <a:lnTo>
                    <a:pt x="2" y="14"/>
                  </a:lnTo>
                  <a:lnTo>
                    <a:pt x="0" y="24"/>
                  </a:lnTo>
                  <a:lnTo>
                    <a:pt x="0" y="24"/>
                  </a:lnTo>
                  <a:lnTo>
                    <a:pt x="2" y="34"/>
                  </a:lnTo>
                  <a:lnTo>
                    <a:pt x="8" y="40"/>
                  </a:lnTo>
                  <a:lnTo>
                    <a:pt x="14" y="46"/>
                  </a:lnTo>
                  <a:lnTo>
                    <a:pt x="24" y="48"/>
                  </a:lnTo>
                  <a:lnTo>
                    <a:pt x="24" y="48"/>
                  </a:lnTo>
                  <a:lnTo>
                    <a:pt x="34" y="46"/>
                  </a:lnTo>
                  <a:lnTo>
                    <a:pt x="40" y="40"/>
                  </a:lnTo>
                  <a:lnTo>
                    <a:pt x="46" y="34"/>
                  </a:lnTo>
                  <a:lnTo>
                    <a:pt x="48" y="24"/>
                  </a:lnTo>
                  <a:lnTo>
                    <a:pt x="48" y="24"/>
                  </a:lnTo>
                  <a:lnTo>
                    <a:pt x="46" y="14"/>
                  </a:lnTo>
                  <a:lnTo>
                    <a:pt x="40" y="8"/>
                  </a:lnTo>
                  <a:lnTo>
                    <a:pt x="34" y="2"/>
                  </a:lnTo>
                  <a:lnTo>
                    <a:pt x="24" y="0"/>
                  </a:lnTo>
                  <a:lnTo>
                    <a:pt x="24" y="0"/>
                  </a:lnTo>
                  <a:close/>
                  <a:moveTo>
                    <a:pt x="24" y="36"/>
                  </a:moveTo>
                  <a:lnTo>
                    <a:pt x="24" y="36"/>
                  </a:lnTo>
                  <a:lnTo>
                    <a:pt x="18" y="36"/>
                  </a:lnTo>
                  <a:lnTo>
                    <a:pt x="14" y="34"/>
                  </a:lnTo>
                  <a:lnTo>
                    <a:pt x="12" y="30"/>
                  </a:lnTo>
                  <a:lnTo>
                    <a:pt x="12" y="24"/>
                  </a:lnTo>
                  <a:lnTo>
                    <a:pt x="12" y="24"/>
                  </a:lnTo>
                  <a:lnTo>
                    <a:pt x="12" y="18"/>
                  </a:lnTo>
                  <a:lnTo>
                    <a:pt x="14" y="14"/>
                  </a:lnTo>
                  <a:lnTo>
                    <a:pt x="18" y="12"/>
                  </a:lnTo>
                  <a:lnTo>
                    <a:pt x="24" y="12"/>
                  </a:lnTo>
                  <a:lnTo>
                    <a:pt x="24" y="12"/>
                  </a:lnTo>
                  <a:lnTo>
                    <a:pt x="28" y="12"/>
                  </a:lnTo>
                  <a:lnTo>
                    <a:pt x="32" y="14"/>
                  </a:lnTo>
                  <a:lnTo>
                    <a:pt x="36" y="18"/>
                  </a:lnTo>
                  <a:lnTo>
                    <a:pt x="36" y="24"/>
                  </a:lnTo>
                  <a:lnTo>
                    <a:pt x="36" y="24"/>
                  </a:lnTo>
                  <a:lnTo>
                    <a:pt x="36" y="30"/>
                  </a:lnTo>
                  <a:lnTo>
                    <a:pt x="32" y="34"/>
                  </a:lnTo>
                  <a:lnTo>
                    <a:pt x="28" y="36"/>
                  </a:lnTo>
                  <a:lnTo>
                    <a:pt x="24" y="36"/>
                  </a:lnTo>
                  <a:lnTo>
                    <a:pt x="24"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98">
              <a:extLst>
                <a:ext uri="{FF2B5EF4-FFF2-40B4-BE49-F238E27FC236}">
                  <a16:creationId xmlns:a16="http://schemas.microsoft.com/office/drawing/2014/main" id="{1EAE2D91-7CFA-45B2-BAE3-2B1E364FB6D0}"/>
                </a:ext>
              </a:extLst>
            </p:cNvPr>
            <p:cNvSpPr>
              <a:spLocks/>
            </p:cNvSpPr>
            <p:nvPr userDrawn="1"/>
          </p:nvSpPr>
          <p:spPr bwMode="auto">
            <a:xfrm>
              <a:off x="3197226" y="796925"/>
              <a:ext cx="66675" cy="66675"/>
            </a:xfrm>
            <a:custGeom>
              <a:avLst/>
              <a:gdLst>
                <a:gd name="T0" fmla="*/ 38 w 42"/>
                <a:gd name="T1" fmla="*/ 0 h 42"/>
                <a:gd name="T2" fmla="*/ 38 w 42"/>
                <a:gd name="T3" fmla="*/ 0 h 42"/>
                <a:gd name="T4" fmla="*/ 30 w 42"/>
                <a:gd name="T5" fmla="*/ 0 h 42"/>
                <a:gd name="T6" fmla="*/ 22 w 42"/>
                <a:gd name="T7" fmla="*/ 2 h 42"/>
                <a:gd name="T8" fmla="*/ 16 w 42"/>
                <a:gd name="T9" fmla="*/ 6 h 42"/>
                <a:gd name="T10" fmla="*/ 10 w 42"/>
                <a:gd name="T11" fmla="*/ 10 h 42"/>
                <a:gd name="T12" fmla="*/ 6 w 42"/>
                <a:gd name="T13" fmla="*/ 16 h 42"/>
                <a:gd name="T14" fmla="*/ 2 w 42"/>
                <a:gd name="T15" fmla="*/ 22 h 42"/>
                <a:gd name="T16" fmla="*/ 0 w 42"/>
                <a:gd name="T17" fmla="*/ 30 h 42"/>
                <a:gd name="T18" fmla="*/ 0 w 42"/>
                <a:gd name="T19" fmla="*/ 38 h 42"/>
                <a:gd name="T20" fmla="*/ 0 w 42"/>
                <a:gd name="T21" fmla="*/ 38 h 42"/>
                <a:gd name="T22" fmla="*/ 2 w 42"/>
                <a:gd name="T23" fmla="*/ 42 h 42"/>
                <a:gd name="T24" fmla="*/ 6 w 42"/>
                <a:gd name="T25" fmla="*/ 42 h 42"/>
                <a:gd name="T26" fmla="*/ 6 w 42"/>
                <a:gd name="T27" fmla="*/ 42 h 42"/>
                <a:gd name="T28" fmla="*/ 10 w 42"/>
                <a:gd name="T29" fmla="*/ 42 h 42"/>
                <a:gd name="T30" fmla="*/ 10 w 42"/>
                <a:gd name="T31" fmla="*/ 38 h 42"/>
                <a:gd name="T32" fmla="*/ 10 w 42"/>
                <a:gd name="T33" fmla="*/ 38 h 42"/>
                <a:gd name="T34" fmla="*/ 12 w 42"/>
                <a:gd name="T35" fmla="*/ 26 h 42"/>
                <a:gd name="T36" fmla="*/ 18 w 42"/>
                <a:gd name="T37" fmla="*/ 18 h 42"/>
                <a:gd name="T38" fmla="*/ 28 w 42"/>
                <a:gd name="T39" fmla="*/ 12 h 42"/>
                <a:gd name="T40" fmla="*/ 38 w 42"/>
                <a:gd name="T41" fmla="*/ 10 h 42"/>
                <a:gd name="T42" fmla="*/ 38 w 42"/>
                <a:gd name="T43" fmla="*/ 10 h 42"/>
                <a:gd name="T44" fmla="*/ 42 w 42"/>
                <a:gd name="T45" fmla="*/ 8 h 42"/>
                <a:gd name="T46" fmla="*/ 42 w 42"/>
                <a:gd name="T47" fmla="*/ 4 h 42"/>
                <a:gd name="T48" fmla="*/ 42 w 42"/>
                <a:gd name="T49" fmla="*/ 4 h 42"/>
                <a:gd name="T50" fmla="*/ 42 w 42"/>
                <a:gd name="T51" fmla="*/ 2 h 42"/>
                <a:gd name="T52" fmla="*/ 38 w 42"/>
                <a:gd name="T53" fmla="*/ 0 h 42"/>
                <a:gd name="T54" fmla="*/ 38 w 42"/>
                <a:gd name="T5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 h="42">
                  <a:moveTo>
                    <a:pt x="38" y="0"/>
                  </a:moveTo>
                  <a:lnTo>
                    <a:pt x="38" y="0"/>
                  </a:lnTo>
                  <a:lnTo>
                    <a:pt x="30" y="0"/>
                  </a:lnTo>
                  <a:lnTo>
                    <a:pt x="22" y="2"/>
                  </a:lnTo>
                  <a:lnTo>
                    <a:pt x="16" y="6"/>
                  </a:lnTo>
                  <a:lnTo>
                    <a:pt x="10" y="10"/>
                  </a:lnTo>
                  <a:lnTo>
                    <a:pt x="6" y="16"/>
                  </a:lnTo>
                  <a:lnTo>
                    <a:pt x="2" y="22"/>
                  </a:lnTo>
                  <a:lnTo>
                    <a:pt x="0" y="30"/>
                  </a:lnTo>
                  <a:lnTo>
                    <a:pt x="0" y="38"/>
                  </a:lnTo>
                  <a:lnTo>
                    <a:pt x="0" y="38"/>
                  </a:lnTo>
                  <a:lnTo>
                    <a:pt x="2" y="42"/>
                  </a:lnTo>
                  <a:lnTo>
                    <a:pt x="6" y="42"/>
                  </a:lnTo>
                  <a:lnTo>
                    <a:pt x="6" y="42"/>
                  </a:lnTo>
                  <a:lnTo>
                    <a:pt x="10" y="42"/>
                  </a:lnTo>
                  <a:lnTo>
                    <a:pt x="10" y="38"/>
                  </a:lnTo>
                  <a:lnTo>
                    <a:pt x="10" y="38"/>
                  </a:lnTo>
                  <a:lnTo>
                    <a:pt x="12" y="26"/>
                  </a:lnTo>
                  <a:lnTo>
                    <a:pt x="18" y="18"/>
                  </a:lnTo>
                  <a:lnTo>
                    <a:pt x="28" y="12"/>
                  </a:lnTo>
                  <a:lnTo>
                    <a:pt x="38" y="10"/>
                  </a:lnTo>
                  <a:lnTo>
                    <a:pt x="38" y="10"/>
                  </a:lnTo>
                  <a:lnTo>
                    <a:pt x="42" y="8"/>
                  </a:lnTo>
                  <a:lnTo>
                    <a:pt x="42" y="4"/>
                  </a:lnTo>
                  <a:lnTo>
                    <a:pt x="42" y="4"/>
                  </a:lnTo>
                  <a:lnTo>
                    <a:pt x="42" y="2"/>
                  </a:lnTo>
                  <a:lnTo>
                    <a:pt x="38" y="0"/>
                  </a:lnTo>
                  <a:lnTo>
                    <a:pt x="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Freeform 99">
              <a:extLst>
                <a:ext uri="{FF2B5EF4-FFF2-40B4-BE49-F238E27FC236}">
                  <a16:creationId xmlns:a16="http://schemas.microsoft.com/office/drawing/2014/main" id="{4F687141-B4E3-47D1-A3F7-F7633FD676DB}"/>
                </a:ext>
              </a:extLst>
            </p:cNvPr>
            <p:cNvSpPr>
              <a:spLocks/>
            </p:cNvSpPr>
            <p:nvPr userDrawn="1"/>
          </p:nvSpPr>
          <p:spPr bwMode="auto">
            <a:xfrm>
              <a:off x="3292476" y="539750"/>
              <a:ext cx="238125" cy="393700"/>
            </a:xfrm>
            <a:custGeom>
              <a:avLst/>
              <a:gdLst>
                <a:gd name="T0" fmla="*/ 150 w 150"/>
                <a:gd name="T1" fmla="*/ 12 h 248"/>
                <a:gd name="T2" fmla="*/ 138 w 150"/>
                <a:gd name="T3" fmla="*/ 2 h 248"/>
                <a:gd name="T4" fmla="*/ 128 w 150"/>
                <a:gd name="T5" fmla="*/ 0 h 248"/>
                <a:gd name="T6" fmla="*/ 118 w 150"/>
                <a:gd name="T7" fmla="*/ 8 h 248"/>
                <a:gd name="T8" fmla="*/ 118 w 150"/>
                <a:gd name="T9" fmla="*/ 18 h 248"/>
                <a:gd name="T10" fmla="*/ 128 w 150"/>
                <a:gd name="T11" fmla="*/ 24 h 248"/>
                <a:gd name="T12" fmla="*/ 134 w 150"/>
                <a:gd name="T13" fmla="*/ 20 h 248"/>
                <a:gd name="T14" fmla="*/ 132 w 150"/>
                <a:gd name="T15" fmla="*/ 14 h 248"/>
                <a:gd name="T16" fmla="*/ 128 w 150"/>
                <a:gd name="T17" fmla="*/ 12 h 248"/>
                <a:gd name="T18" fmla="*/ 136 w 150"/>
                <a:gd name="T19" fmla="*/ 12 h 248"/>
                <a:gd name="T20" fmla="*/ 140 w 150"/>
                <a:gd name="T21" fmla="*/ 18 h 248"/>
                <a:gd name="T22" fmla="*/ 138 w 150"/>
                <a:gd name="T23" fmla="*/ 50 h 248"/>
                <a:gd name="T24" fmla="*/ 128 w 150"/>
                <a:gd name="T25" fmla="*/ 80 h 248"/>
                <a:gd name="T26" fmla="*/ 116 w 150"/>
                <a:gd name="T27" fmla="*/ 94 h 248"/>
                <a:gd name="T28" fmla="*/ 90 w 150"/>
                <a:gd name="T29" fmla="*/ 100 h 248"/>
                <a:gd name="T30" fmla="*/ 70 w 150"/>
                <a:gd name="T31" fmla="*/ 98 h 248"/>
                <a:gd name="T32" fmla="*/ 56 w 150"/>
                <a:gd name="T33" fmla="*/ 88 h 248"/>
                <a:gd name="T34" fmla="*/ 42 w 150"/>
                <a:gd name="T35" fmla="*/ 60 h 248"/>
                <a:gd name="T36" fmla="*/ 38 w 150"/>
                <a:gd name="T37" fmla="*/ 16 h 248"/>
                <a:gd name="T38" fmla="*/ 42 w 150"/>
                <a:gd name="T39" fmla="*/ 12 h 248"/>
                <a:gd name="T40" fmla="*/ 50 w 150"/>
                <a:gd name="T41" fmla="*/ 12 h 248"/>
                <a:gd name="T42" fmla="*/ 48 w 150"/>
                <a:gd name="T43" fmla="*/ 14 h 248"/>
                <a:gd name="T44" fmla="*/ 44 w 150"/>
                <a:gd name="T45" fmla="*/ 20 h 248"/>
                <a:gd name="T46" fmla="*/ 50 w 150"/>
                <a:gd name="T47" fmla="*/ 24 h 248"/>
                <a:gd name="T48" fmla="*/ 56 w 150"/>
                <a:gd name="T49" fmla="*/ 20 h 248"/>
                <a:gd name="T50" fmla="*/ 60 w 150"/>
                <a:gd name="T51" fmla="*/ 8 h 248"/>
                <a:gd name="T52" fmla="*/ 56 w 150"/>
                <a:gd name="T53" fmla="*/ 0 h 248"/>
                <a:gd name="T54" fmla="*/ 40 w 150"/>
                <a:gd name="T55" fmla="*/ 2 h 248"/>
                <a:gd name="T56" fmla="*/ 30 w 150"/>
                <a:gd name="T57" fmla="*/ 6 h 248"/>
                <a:gd name="T58" fmla="*/ 28 w 150"/>
                <a:gd name="T59" fmla="*/ 16 h 248"/>
                <a:gd name="T60" fmla="*/ 32 w 150"/>
                <a:gd name="T61" fmla="*/ 66 h 248"/>
                <a:gd name="T62" fmla="*/ 48 w 150"/>
                <a:gd name="T63" fmla="*/ 96 h 248"/>
                <a:gd name="T64" fmla="*/ 64 w 150"/>
                <a:gd name="T65" fmla="*/ 106 h 248"/>
                <a:gd name="T66" fmla="*/ 84 w 150"/>
                <a:gd name="T67" fmla="*/ 196 h 248"/>
                <a:gd name="T68" fmla="*/ 78 w 150"/>
                <a:gd name="T69" fmla="*/ 216 h 248"/>
                <a:gd name="T70" fmla="*/ 62 w 150"/>
                <a:gd name="T71" fmla="*/ 232 h 248"/>
                <a:gd name="T72" fmla="*/ 28 w 150"/>
                <a:gd name="T73" fmla="*/ 234 h 248"/>
                <a:gd name="T74" fmla="*/ 10 w 150"/>
                <a:gd name="T75" fmla="*/ 222 h 248"/>
                <a:gd name="T76" fmla="*/ 2 w 150"/>
                <a:gd name="T77" fmla="*/ 224 h 248"/>
                <a:gd name="T78" fmla="*/ 12 w 150"/>
                <a:gd name="T79" fmla="*/ 238 h 248"/>
                <a:gd name="T80" fmla="*/ 26 w 150"/>
                <a:gd name="T81" fmla="*/ 246 h 248"/>
                <a:gd name="T82" fmla="*/ 42 w 150"/>
                <a:gd name="T83" fmla="*/ 248 h 248"/>
                <a:gd name="T84" fmla="*/ 66 w 150"/>
                <a:gd name="T85" fmla="*/ 242 h 248"/>
                <a:gd name="T86" fmla="*/ 92 w 150"/>
                <a:gd name="T87" fmla="*/ 210 h 248"/>
                <a:gd name="T88" fmla="*/ 94 w 150"/>
                <a:gd name="T89" fmla="*/ 112 h 248"/>
                <a:gd name="T90" fmla="*/ 122 w 150"/>
                <a:gd name="T91" fmla="*/ 102 h 248"/>
                <a:gd name="T92" fmla="*/ 136 w 150"/>
                <a:gd name="T93" fmla="*/ 86 h 248"/>
                <a:gd name="T94" fmla="*/ 148 w 150"/>
                <a:gd name="T95" fmla="*/ 56 h 248"/>
                <a:gd name="T96" fmla="*/ 150 w 150"/>
                <a:gd name="T97" fmla="*/ 16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0" h="248">
                  <a:moveTo>
                    <a:pt x="150" y="16"/>
                  </a:moveTo>
                  <a:lnTo>
                    <a:pt x="150" y="16"/>
                  </a:lnTo>
                  <a:lnTo>
                    <a:pt x="150" y="12"/>
                  </a:lnTo>
                  <a:lnTo>
                    <a:pt x="148" y="6"/>
                  </a:lnTo>
                  <a:lnTo>
                    <a:pt x="144" y="4"/>
                  </a:lnTo>
                  <a:lnTo>
                    <a:pt x="138" y="2"/>
                  </a:lnTo>
                  <a:lnTo>
                    <a:pt x="132" y="0"/>
                  </a:lnTo>
                  <a:lnTo>
                    <a:pt x="132" y="0"/>
                  </a:lnTo>
                  <a:lnTo>
                    <a:pt x="128" y="0"/>
                  </a:lnTo>
                  <a:lnTo>
                    <a:pt x="122" y="0"/>
                  </a:lnTo>
                  <a:lnTo>
                    <a:pt x="120" y="4"/>
                  </a:lnTo>
                  <a:lnTo>
                    <a:pt x="118" y="8"/>
                  </a:lnTo>
                  <a:lnTo>
                    <a:pt x="118" y="8"/>
                  </a:lnTo>
                  <a:lnTo>
                    <a:pt x="118" y="14"/>
                  </a:lnTo>
                  <a:lnTo>
                    <a:pt x="118" y="18"/>
                  </a:lnTo>
                  <a:lnTo>
                    <a:pt x="122" y="20"/>
                  </a:lnTo>
                  <a:lnTo>
                    <a:pt x="126" y="24"/>
                  </a:lnTo>
                  <a:lnTo>
                    <a:pt x="128" y="24"/>
                  </a:lnTo>
                  <a:lnTo>
                    <a:pt x="128" y="24"/>
                  </a:lnTo>
                  <a:lnTo>
                    <a:pt x="132" y="24"/>
                  </a:lnTo>
                  <a:lnTo>
                    <a:pt x="134" y="20"/>
                  </a:lnTo>
                  <a:lnTo>
                    <a:pt x="134" y="20"/>
                  </a:lnTo>
                  <a:lnTo>
                    <a:pt x="134" y="16"/>
                  </a:lnTo>
                  <a:lnTo>
                    <a:pt x="132" y="14"/>
                  </a:lnTo>
                  <a:lnTo>
                    <a:pt x="128" y="12"/>
                  </a:lnTo>
                  <a:lnTo>
                    <a:pt x="128" y="12"/>
                  </a:lnTo>
                  <a:lnTo>
                    <a:pt x="128" y="12"/>
                  </a:lnTo>
                  <a:lnTo>
                    <a:pt x="128" y="12"/>
                  </a:lnTo>
                  <a:lnTo>
                    <a:pt x="130" y="10"/>
                  </a:lnTo>
                  <a:lnTo>
                    <a:pt x="136" y="12"/>
                  </a:lnTo>
                  <a:lnTo>
                    <a:pt x="136" y="12"/>
                  </a:lnTo>
                  <a:lnTo>
                    <a:pt x="138" y="14"/>
                  </a:lnTo>
                  <a:lnTo>
                    <a:pt x="140" y="18"/>
                  </a:lnTo>
                  <a:lnTo>
                    <a:pt x="140" y="18"/>
                  </a:lnTo>
                  <a:lnTo>
                    <a:pt x="140" y="32"/>
                  </a:lnTo>
                  <a:lnTo>
                    <a:pt x="138" y="50"/>
                  </a:lnTo>
                  <a:lnTo>
                    <a:pt x="136" y="60"/>
                  </a:lnTo>
                  <a:lnTo>
                    <a:pt x="132" y="70"/>
                  </a:lnTo>
                  <a:lnTo>
                    <a:pt x="128" y="80"/>
                  </a:lnTo>
                  <a:lnTo>
                    <a:pt x="122" y="88"/>
                  </a:lnTo>
                  <a:lnTo>
                    <a:pt x="122" y="88"/>
                  </a:lnTo>
                  <a:lnTo>
                    <a:pt x="116" y="94"/>
                  </a:lnTo>
                  <a:lnTo>
                    <a:pt x="108" y="98"/>
                  </a:lnTo>
                  <a:lnTo>
                    <a:pt x="98" y="100"/>
                  </a:lnTo>
                  <a:lnTo>
                    <a:pt x="90" y="100"/>
                  </a:lnTo>
                  <a:lnTo>
                    <a:pt x="90" y="100"/>
                  </a:lnTo>
                  <a:lnTo>
                    <a:pt x="80" y="100"/>
                  </a:lnTo>
                  <a:lnTo>
                    <a:pt x="70" y="98"/>
                  </a:lnTo>
                  <a:lnTo>
                    <a:pt x="64" y="94"/>
                  </a:lnTo>
                  <a:lnTo>
                    <a:pt x="56" y="88"/>
                  </a:lnTo>
                  <a:lnTo>
                    <a:pt x="56" y="88"/>
                  </a:lnTo>
                  <a:lnTo>
                    <a:pt x="50" y="80"/>
                  </a:lnTo>
                  <a:lnTo>
                    <a:pt x="46" y="70"/>
                  </a:lnTo>
                  <a:lnTo>
                    <a:pt x="42" y="60"/>
                  </a:lnTo>
                  <a:lnTo>
                    <a:pt x="40" y="50"/>
                  </a:lnTo>
                  <a:lnTo>
                    <a:pt x="38" y="32"/>
                  </a:lnTo>
                  <a:lnTo>
                    <a:pt x="38" y="16"/>
                  </a:lnTo>
                  <a:lnTo>
                    <a:pt x="38" y="16"/>
                  </a:lnTo>
                  <a:lnTo>
                    <a:pt x="40" y="14"/>
                  </a:lnTo>
                  <a:lnTo>
                    <a:pt x="42" y="12"/>
                  </a:lnTo>
                  <a:lnTo>
                    <a:pt x="48" y="10"/>
                  </a:lnTo>
                  <a:lnTo>
                    <a:pt x="48" y="10"/>
                  </a:lnTo>
                  <a:lnTo>
                    <a:pt x="50" y="12"/>
                  </a:lnTo>
                  <a:lnTo>
                    <a:pt x="50" y="12"/>
                  </a:lnTo>
                  <a:lnTo>
                    <a:pt x="50" y="12"/>
                  </a:lnTo>
                  <a:lnTo>
                    <a:pt x="48" y="14"/>
                  </a:lnTo>
                  <a:lnTo>
                    <a:pt x="48" y="14"/>
                  </a:lnTo>
                  <a:lnTo>
                    <a:pt x="44" y="16"/>
                  </a:lnTo>
                  <a:lnTo>
                    <a:pt x="44" y="20"/>
                  </a:lnTo>
                  <a:lnTo>
                    <a:pt x="44" y="20"/>
                  </a:lnTo>
                  <a:lnTo>
                    <a:pt x="46" y="24"/>
                  </a:lnTo>
                  <a:lnTo>
                    <a:pt x="50" y="24"/>
                  </a:lnTo>
                  <a:lnTo>
                    <a:pt x="52" y="24"/>
                  </a:lnTo>
                  <a:lnTo>
                    <a:pt x="52" y="24"/>
                  </a:lnTo>
                  <a:lnTo>
                    <a:pt x="56" y="20"/>
                  </a:lnTo>
                  <a:lnTo>
                    <a:pt x="60" y="18"/>
                  </a:lnTo>
                  <a:lnTo>
                    <a:pt x="62" y="14"/>
                  </a:lnTo>
                  <a:lnTo>
                    <a:pt x="60" y="8"/>
                  </a:lnTo>
                  <a:lnTo>
                    <a:pt x="60" y="8"/>
                  </a:lnTo>
                  <a:lnTo>
                    <a:pt x="58" y="4"/>
                  </a:lnTo>
                  <a:lnTo>
                    <a:pt x="56" y="0"/>
                  </a:lnTo>
                  <a:lnTo>
                    <a:pt x="50" y="0"/>
                  </a:lnTo>
                  <a:lnTo>
                    <a:pt x="46" y="0"/>
                  </a:lnTo>
                  <a:lnTo>
                    <a:pt x="40" y="2"/>
                  </a:lnTo>
                  <a:lnTo>
                    <a:pt x="40" y="2"/>
                  </a:lnTo>
                  <a:lnTo>
                    <a:pt x="34" y="4"/>
                  </a:lnTo>
                  <a:lnTo>
                    <a:pt x="30" y="6"/>
                  </a:lnTo>
                  <a:lnTo>
                    <a:pt x="28" y="12"/>
                  </a:lnTo>
                  <a:lnTo>
                    <a:pt x="28" y="16"/>
                  </a:lnTo>
                  <a:lnTo>
                    <a:pt x="28" y="16"/>
                  </a:lnTo>
                  <a:lnTo>
                    <a:pt x="28" y="34"/>
                  </a:lnTo>
                  <a:lnTo>
                    <a:pt x="30" y="56"/>
                  </a:lnTo>
                  <a:lnTo>
                    <a:pt x="32" y="66"/>
                  </a:lnTo>
                  <a:lnTo>
                    <a:pt x="36" y="76"/>
                  </a:lnTo>
                  <a:lnTo>
                    <a:pt x="42" y="86"/>
                  </a:lnTo>
                  <a:lnTo>
                    <a:pt x="48" y="96"/>
                  </a:lnTo>
                  <a:lnTo>
                    <a:pt x="48" y="96"/>
                  </a:lnTo>
                  <a:lnTo>
                    <a:pt x="56" y="102"/>
                  </a:lnTo>
                  <a:lnTo>
                    <a:pt x="64" y="106"/>
                  </a:lnTo>
                  <a:lnTo>
                    <a:pt x="74" y="110"/>
                  </a:lnTo>
                  <a:lnTo>
                    <a:pt x="84" y="112"/>
                  </a:lnTo>
                  <a:lnTo>
                    <a:pt x="84" y="196"/>
                  </a:lnTo>
                  <a:lnTo>
                    <a:pt x="84" y="196"/>
                  </a:lnTo>
                  <a:lnTo>
                    <a:pt x="82" y="206"/>
                  </a:lnTo>
                  <a:lnTo>
                    <a:pt x="78" y="216"/>
                  </a:lnTo>
                  <a:lnTo>
                    <a:pt x="70" y="226"/>
                  </a:lnTo>
                  <a:lnTo>
                    <a:pt x="62" y="232"/>
                  </a:lnTo>
                  <a:lnTo>
                    <a:pt x="62" y="232"/>
                  </a:lnTo>
                  <a:lnTo>
                    <a:pt x="50" y="236"/>
                  </a:lnTo>
                  <a:lnTo>
                    <a:pt x="40" y="236"/>
                  </a:lnTo>
                  <a:lnTo>
                    <a:pt x="28" y="234"/>
                  </a:lnTo>
                  <a:lnTo>
                    <a:pt x="18" y="230"/>
                  </a:lnTo>
                  <a:lnTo>
                    <a:pt x="10" y="222"/>
                  </a:lnTo>
                  <a:lnTo>
                    <a:pt x="10" y="222"/>
                  </a:lnTo>
                  <a:lnTo>
                    <a:pt x="6" y="222"/>
                  </a:lnTo>
                  <a:lnTo>
                    <a:pt x="2" y="224"/>
                  </a:lnTo>
                  <a:lnTo>
                    <a:pt x="2" y="224"/>
                  </a:lnTo>
                  <a:lnTo>
                    <a:pt x="0" y="228"/>
                  </a:lnTo>
                  <a:lnTo>
                    <a:pt x="4" y="232"/>
                  </a:lnTo>
                  <a:lnTo>
                    <a:pt x="12" y="238"/>
                  </a:lnTo>
                  <a:lnTo>
                    <a:pt x="12" y="238"/>
                  </a:lnTo>
                  <a:lnTo>
                    <a:pt x="20" y="242"/>
                  </a:lnTo>
                  <a:lnTo>
                    <a:pt x="26" y="246"/>
                  </a:lnTo>
                  <a:lnTo>
                    <a:pt x="34" y="248"/>
                  </a:lnTo>
                  <a:lnTo>
                    <a:pt x="42" y="248"/>
                  </a:lnTo>
                  <a:lnTo>
                    <a:pt x="42" y="248"/>
                  </a:lnTo>
                  <a:lnTo>
                    <a:pt x="54" y="246"/>
                  </a:lnTo>
                  <a:lnTo>
                    <a:pt x="66" y="242"/>
                  </a:lnTo>
                  <a:lnTo>
                    <a:pt x="66" y="242"/>
                  </a:lnTo>
                  <a:lnTo>
                    <a:pt x="78" y="234"/>
                  </a:lnTo>
                  <a:lnTo>
                    <a:pt x="86" y="222"/>
                  </a:lnTo>
                  <a:lnTo>
                    <a:pt x="92" y="210"/>
                  </a:lnTo>
                  <a:lnTo>
                    <a:pt x="94" y="196"/>
                  </a:lnTo>
                  <a:lnTo>
                    <a:pt x="94" y="112"/>
                  </a:lnTo>
                  <a:lnTo>
                    <a:pt x="94" y="112"/>
                  </a:lnTo>
                  <a:lnTo>
                    <a:pt x="104" y="110"/>
                  </a:lnTo>
                  <a:lnTo>
                    <a:pt x="114" y="106"/>
                  </a:lnTo>
                  <a:lnTo>
                    <a:pt x="122" y="102"/>
                  </a:lnTo>
                  <a:lnTo>
                    <a:pt x="130" y="96"/>
                  </a:lnTo>
                  <a:lnTo>
                    <a:pt x="130" y="96"/>
                  </a:lnTo>
                  <a:lnTo>
                    <a:pt x="136" y="86"/>
                  </a:lnTo>
                  <a:lnTo>
                    <a:pt x="142" y="76"/>
                  </a:lnTo>
                  <a:lnTo>
                    <a:pt x="146" y="66"/>
                  </a:lnTo>
                  <a:lnTo>
                    <a:pt x="148" y="56"/>
                  </a:lnTo>
                  <a:lnTo>
                    <a:pt x="150" y="34"/>
                  </a:lnTo>
                  <a:lnTo>
                    <a:pt x="150" y="16"/>
                  </a:lnTo>
                  <a:lnTo>
                    <a:pt x="15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15" name="Group 114">
            <a:extLst>
              <a:ext uri="{FF2B5EF4-FFF2-40B4-BE49-F238E27FC236}">
                <a16:creationId xmlns:a16="http://schemas.microsoft.com/office/drawing/2014/main" id="{7397E9C6-8CF2-4CBC-A8C5-975E6B8C24C0}"/>
              </a:ext>
            </a:extLst>
          </p:cNvPr>
          <p:cNvGrpSpPr/>
          <p:nvPr userDrawn="1"/>
        </p:nvGrpSpPr>
        <p:grpSpPr>
          <a:xfrm>
            <a:off x="3114676" y="1165225"/>
            <a:ext cx="419100" cy="396875"/>
            <a:chOff x="3114676" y="1165225"/>
            <a:chExt cx="419100" cy="396875"/>
          </a:xfrm>
        </p:grpSpPr>
        <p:sp>
          <p:nvSpPr>
            <p:cNvPr id="116" name="Freeform 100">
              <a:extLst>
                <a:ext uri="{FF2B5EF4-FFF2-40B4-BE49-F238E27FC236}">
                  <a16:creationId xmlns:a16="http://schemas.microsoft.com/office/drawing/2014/main" id="{472A764E-87D7-4D73-AE01-B43A0A5283DF}"/>
                </a:ext>
              </a:extLst>
            </p:cNvPr>
            <p:cNvSpPr>
              <a:spLocks noEditPoints="1"/>
            </p:cNvSpPr>
            <p:nvPr userDrawn="1"/>
          </p:nvSpPr>
          <p:spPr bwMode="auto">
            <a:xfrm>
              <a:off x="3114676" y="1165225"/>
              <a:ext cx="419100" cy="396875"/>
            </a:xfrm>
            <a:custGeom>
              <a:avLst/>
              <a:gdLst>
                <a:gd name="T0" fmla="*/ 260 w 264"/>
                <a:gd name="T1" fmla="*/ 206 h 250"/>
                <a:gd name="T2" fmla="*/ 248 w 264"/>
                <a:gd name="T3" fmla="*/ 168 h 250"/>
                <a:gd name="T4" fmla="*/ 230 w 264"/>
                <a:gd name="T5" fmla="*/ 186 h 250"/>
                <a:gd name="T6" fmla="*/ 240 w 264"/>
                <a:gd name="T7" fmla="*/ 222 h 250"/>
                <a:gd name="T8" fmla="*/ 208 w 264"/>
                <a:gd name="T9" fmla="*/ 146 h 250"/>
                <a:gd name="T10" fmla="*/ 146 w 264"/>
                <a:gd name="T11" fmla="*/ 40 h 250"/>
                <a:gd name="T12" fmla="*/ 36 w 264"/>
                <a:gd name="T13" fmla="*/ 84 h 250"/>
                <a:gd name="T14" fmla="*/ 24 w 264"/>
                <a:gd name="T15" fmla="*/ 182 h 250"/>
                <a:gd name="T16" fmla="*/ 52 w 264"/>
                <a:gd name="T17" fmla="*/ 250 h 250"/>
                <a:gd name="T18" fmla="*/ 144 w 264"/>
                <a:gd name="T19" fmla="*/ 250 h 250"/>
                <a:gd name="T20" fmla="*/ 200 w 264"/>
                <a:gd name="T21" fmla="*/ 250 h 250"/>
                <a:gd name="T22" fmla="*/ 250 w 264"/>
                <a:gd name="T23" fmla="*/ 240 h 250"/>
                <a:gd name="T24" fmla="*/ 238 w 264"/>
                <a:gd name="T25" fmla="*/ 198 h 250"/>
                <a:gd name="T26" fmla="*/ 252 w 264"/>
                <a:gd name="T27" fmla="*/ 192 h 250"/>
                <a:gd name="T28" fmla="*/ 246 w 264"/>
                <a:gd name="T29" fmla="*/ 214 h 250"/>
                <a:gd name="T30" fmla="*/ 192 w 264"/>
                <a:gd name="T31" fmla="*/ 202 h 250"/>
                <a:gd name="T32" fmla="*/ 162 w 264"/>
                <a:gd name="T33" fmla="*/ 240 h 250"/>
                <a:gd name="T34" fmla="*/ 100 w 264"/>
                <a:gd name="T35" fmla="*/ 202 h 250"/>
                <a:gd name="T36" fmla="*/ 70 w 264"/>
                <a:gd name="T37" fmla="*/ 240 h 250"/>
                <a:gd name="T38" fmla="*/ 42 w 264"/>
                <a:gd name="T39" fmla="*/ 202 h 250"/>
                <a:gd name="T40" fmla="*/ 84 w 264"/>
                <a:gd name="T41" fmla="*/ 190 h 250"/>
                <a:gd name="T42" fmla="*/ 186 w 264"/>
                <a:gd name="T43" fmla="*/ 190 h 250"/>
                <a:gd name="T44" fmla="*/ 192 w 264"/>
                <a:gd name="T45" fmla="*/ 202 h 250"/>
                <a:gd name="T46" fmla="*/ 46 w 264"/>
                <a:gd name="T47" fmla="*/ 156 h 250"/>
                <a:gd name="T48" fmla="*/ 152 w 264"/>
                <a:gd name="T49" fmla="*/ 156 h 250"/>
                <a:gd name="T50" fmla="*/ 186 w 264"/>
                <a:gd name="T51" fmla="*/ 166 h 250"/>
                <a:gd name="T52" fmla="*/ 126 w 264"/>
                <a:gd name="T53" fmla="*/ 182 h 250"/>
                <a:gd name="T54" fmla="*/ 84 w 264"/>
                <a:gd name="T55" fmla="*/ 166 h 250"/>
                <a:gd name="T56" fmla="*/ 186 w 264"/>
                <a:gd name="T57" fmla="*/ 76 h 250"/>
                <a:gd name="T58" fmla="*/ 126 w 264"/>
                <a:gd name="T59" fmla="*/ 60 h 250"/>
                <a:gd name="T60" fmla="*/ 84 w 264"/>
                <a:gd name="T61" fmla="*/ 76 h 250"/>
                <a:gd name="T62" fmla="*/ 98 w 264"/>
                <a:gd name="T63" fmla="*/ 48 h 250"/>
                <a:gd name="T64" fmla="*/ 176 w 264"/>
                <a:gd name="T65" fmla="*/ 68 h 250"/>
                <a:gd name="T66" fmla="*/ 142 w 264"/>
                <a:gd name="T67" fmla="*/ 76 h 250"/>
                <a:gd name="T68" fmla="*/ 102 w 264"/>
                <a:gd name="T69" fmla="*/ 76 h 250"/>
                <a:gd name="T70" fmla="*/ 60 w 264"/>
                <a:gd name="T71" fmla="*/ 84 h 250"/>
                <a:gd name="T72" fmla="*/ 160 w 264"/>
                <a:gd name="T73" fmla="*/ 84 h 250"/>
                <a:gd name="T74" fmla="*/ 160 w 264"/>
                <a:gd name="T75" fmla="*/ 94 h 250"/>
                <a:gd name="T76" fmla="*/ 118 w 264"/>
                <a:gd name="T77" fmla="*/ 110 h 250"/>
                <a:gd name="T78" fmla="*/ 60 w 264"/>
                <a:gd name="T79" fmla="*/ 94 h 250"/>
                <a:gd name="T80" fmla="*/ 170 w 264"/>
                <a:gd name="T81" fmla="*/ 104 h 250"/>
                <a:gd name="T82" fmla="*/ 142 w 264"/>
                <a:gd name="T83" fmla="*/ 104 h 250"/>
                <a:gd name="T84" fmla="*/ 108 w 264"/>
                <a:gd name="T85" fmla="*/ 110 h 250"/>
                <a:gd name="T86" fmla="*/ 68 w 264"/>
                <a:gd name="T87" fmla="*/ 110 h 250"/>
                <a:gd name="T88" fmla="*/ 152 w 264"/>
                <a:gd name="T89" fmla="*/ 120 h 250"/>
                <a:gd name="T90" fmla="*/ 186 w 264"/>
                <a:gd name="T91" fmla="*/ 130 h 250"/>
                <a:gd name="T92" fmla="*/ 126 w 264"/>
                <a:gd name="T93" fmla="*/ 146 h 250"/>
                <a:gd name="T94" fmla="*/ 84 w 264"/>
                <a:gd name="T95" fmla="*/ 130 h 250"/>
                <a:gd name="T96" fmla="*/ 170 w 264"/>
                <a:gd name="T97" fmla="*/ 146 h 250"/>
                <a:gd name="T98" fmla="*/ 136 w 264"/>
                <a:gd name="T99" fmla="*/ 140 h 250"/>
                <a:gd name="T100" fmla="*/ 108 w 264"/>
                <a:gd name="T101" fmla="*/ 140 h 250"/>
                <a:gd name="T102" fmla="*/ 76 w 264"/>
                <a:gd name="T103" fmla="*/ 146 h 250"/>
                <a:gd name="T104" fmla="*/ 108 w 264"/>
                <a:gd name="T105" fmla="*/ 182 h 250"/>
                <a:gd name="T106" fmla="*/ 176 w 264"/>
                <a:gd name="T107" fmla="*/ 182 h 250"/>
                <a:gd name="T108" fmla="*/ 76 w 264"/>
                <a:gd name="T109" fmla="*/ 174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4" h="250">
                  <a:moveTo>
                    <a:pt x="250" y="240"/>
                  </a:moveTo>
                  <a:lnTo>
                    <a:pt x="250" y="222"/>
                  </a:lnTo>
                  <a:lnTo>
                    <a:pt x="250" y="222"/>
                  </a:lnTo>
                  <a:lnTo>
                    <a:pt x="254" y="218"/>
                  </a:lnTo>
                  <a:lnTo>
                    <a:pt x="258" y="212"/>
                  </a:lnTo>
                  <a:lnTo>
                    <a:pt x="260" y="206"/>
                  </a:lnTo>
                  <a:lnTo>
                    <a:pt x="262" y="198"/>
                  </a:lnTo>
                  <a:lnTo>
                    <a:pt x="262" y="198"/>
                  </a:lnTo>
                  <a:lnTo>
                    <a:pt x="260" y="186"/>
                  </a:lnTo>
                  <a:lnTo>
                    <a:pt x="256" y="176"/>
                  </a:lnTo>
                  <a:lnTo>
                    <a:pt x="250" y="170"/>
                  </a:lnTo>
                  <a:lnTo>
                    <a:pt x="248" y="168"/>
                  </a:lnTo>
                  <a:lnTo>
                    <a:pt x="246" y="166"/>
                  </a:lnTo>
                  <a:lnTo>
                    <a:pt x="242" y="168"/>
                  </a:lnTo>
                  <a:lnTo>
                    <a:pt x="242" y="168"/>
                  </a:lnTo>
                  <a:lnTo>
                    <a:pt x="240" y="170"/>
                  </a:lnTo>
                  <a:lnTo>
                    <a:pt x="234" y="176"/>
                  </a:lnTo>
                  <a:lnTo>
                    <a:pt x="230" y="186"/>
                  </a:lnTo>
                  <a:lnTo>
                    <a:pt x="228" y="198"/>
                  </a:lnTo>
                  <a:lnTo>
                    <a:pt x="228" y="198"/>
                  </a:lnTo>
                  <a:lnTo>
                    <a:pt x="230" y="206"/>
                  </a:lnTo>
                  <a:lnTo>
                    <a:pt x="232" y="212"/>
                  </a:lnTo>
                  <a:lnTo>
                    <a:pt x="236" y="218"/>
                  </a:lnTo>
                  <a:lnTo>
                    <a:pt x="240" y="222"/>
                  </a:lnTo>
                  <a:lnTo>
                    <a:pt x="240" y="240"/>
                  </a:lnTo>
                  <a:lnTo>
                    <a:pt x="220" y="240"/>
                  </a:lnTo>
                  <a:lnTo>
                    <a:pt x="220" y="182"/>
                  </a:lnTo>
                  <a:lnTo>
                    <a:pt x="208" y="182"/>
                  </a:lnTo>
                  <a:lnTo>
                    <a:pt x="208" y="156"/>
                  </a:lnTo>
                  <a:lnTo>
                    <a:pt x="208" y="146"/>
                  </a:lnTo>
                  <a:lnTo>
                    <a:pt x="208" y="120"/>
                  </a:lnTo>
                  <a:lnTo>
                    <a:pt x="208" y="110"/>
                  </a:lnTo>
                  <a:lnTo>
                    <a:pt x="208" y="84"/>
                  </a:lnTo>
                  <a:lnTo>
                    <a:pt x="208" y="76"/>
                  </a:lnTo>
                  <a:lnTo>
                    <a:pt x="208" y="40"/>
                  </a:lnTo>
                  <a:lnTo>
                    <a:pt x="146" y="40"/>
                  </a:lnTo>
                  <a:lnTo>
                    <a:pt x="146" y="0"/>
                  </a:lnTo>
                  <a:lnTo>
                    <a:pt x="98" y="0"/>
                  </a:lnTo>
                  <a:lnTo>
                    <a:pt x="98" y="40"/>
                  </a:lnTo>
                  <a:lnTo>
                    <a:pt x="36" y="40"/>
                  </a:lnTo>
                  <a:lnTo>
                    <a:pt x="36" y="76"/>
                  </a:lnTo>
                  <a:lnTo>
                    <a:pt x="36" y="84"/>
                  </a:lnTo>
                  <a:lnTo>
                    <a:pt x="36" y="110"/>
                  </a:lnTo>
                  <a:lnTo>
                    <a:pt x="36" y="120"/>
                  </a:lnTo>
                  <a:lnTo>
                    <a:pt x="36" y="146"/>
                  </a:lnTo>
                  <a:lnTo>
                    <a:pt x="36" y="156"/>
                  </a:lnTo>
                  <a:lnTo>
                    <a:pt x="36" y="182"/>
                  </a:lnTo>
                  <a:lnTo>
                    <a:pt x="24" y="182"/>
                  </a:lnTo>
                  <a:lnTo>
                    <a:pt x="24" y="240"/>
                  </a:lnTo>
                  <a:lnTo>
                    <a:pt x="0" y="240"/>
                  </a:lnTo>
                  <a:lnTo>
                    <a:pt x="0" y="250"/>
                  </a:lnTo>
                  <a:lnTo>
                    <a:pt x="24" y="250"/>
                  </a:lnTo>
                  <a:lnTo>
                    <a:pt x="42" y="250"/>
                  </a:lnTo>
                  <a:lnTo>
                    <a:pt x="52" y="250"/>
                  </a:lnTo>
                  <a:lnTo>
                    <a:pt x="62" y="250"/>
                  </a:lnTo>
                  <a:lnTo>
                    <a:pt x="70" y="250"/>
                  </a:lnTo>
                  <a:lnTo>
                    <a:pt x="80" y="250"/>
                  </a:lnTo>
                  <a:lnTo>
                    <a:pt x="90" y="250"/>
                  </a:lnTo>
                  <a:lnTo>
                    <a:pt x="100" y="250"/>
                  </a:lnTo>
                  <a:lnTo>
                    <a:pt x="144" y="250"/>
                  </a:lnTo>
                  <a:lnTo>
                    <a:pt x="154" y="250"/>
                  </a:lnTo>
                  <a:lnTo>
                    <a:pt x="162" y="250"/>
                  </a:lnTo>
                  <a:lnTo>
                    <a:pt x="174" y="250"/>
                  </a:lnTo>
                  <a:lnTo>
                    <a:pt x="182" y="250"/>
                  </a:lnTo>
                  <a:lnTo>
                    <a:pt x="192" y="250"/>
                  </a:lnTo>
                  <a:lnTo>
                    <a:pt x="200" y="250"/>
                  </a:lnTo>
                  <a:lnTo>
                    <a:pt x="220" y="250"/>
                  </a:lnTo>
                  <a:lnTo>
                    <a:pt x="240" y="250"/>
                  </a:lnTo>
                  <a:lnTo>
                    <a:pt x="250" y="250"/>
                  </a:lnTo>
                  <a:lnTo>
                    <a:pt x="264" y="250"/>
                  </a:lnTo>
                  <a:lnTo>
                    <a:pt x="264" y="240"/>
                  </a:lnTo>
                  <a:lnTo>
                    <a:pt x="250" y="240"/>
                  </a:lnTo>
                  <a:close/>
                  <a:moveTo>
                    <a:pt x="246" y="214"/>
                  </a:moveTo>
                  <a:lnTo>
                    <a:pt x="246" y="214"/>
                  </a:lnTo>
                  <a:lnTo>
                    <a:pt x="240" y="210"/>
                  </a:lnTo>
                  <a:lnTo>
                    <a:pt x="238" y="204"/>
                  </a:lnTo>
                  <a:lnTo>
                    <a:pt x="238" y="198"/>
                  </a:lnTo>
                  <a:lnTo>
                    <a:pt x="238" y="198"/>
                  </a:lnTo>
                  <a:lnTo>
                    <a:pt x="238" y="192"/>
                  </a:lnTo>
                  <a:lnTo>
                    <a:pt x="240" y="186"/>
                  </a:lnTo>
                  <a:lnTo>
                    <a:pt x="246" y="178"/>
                  </a:lnTo>
                  <a:lnTo>
                    <a:pt x="246" y="178"/>
                  </a:lnTo>
                  <a:lnTo>
                    <a:pt x="250" y="186"/>
                  </a:lnTo>
                  <a:lnTo>
                    <a:pt x="252" y="192"/>
                  </a:lnTo>
                  <a:lnTo>
                    <a:pt x="254" y="198"/>
                  </a:lnTo>
                  <a:lnTo>
                    <a:pt x="254" y="198"/>
                  </a:lnTo>
                  <a:lnTo>
                    <a:pt x="252" y="204"/>
                  </a:lnTo>
                  <a:lnTo>
                    <a:pt x="250" y="210"/>
                  </a:lnTo>
                  <a:lnTo>
                    <a:pt x="246" y="214"/>
                  </a:lnTo>
                  <a:lnTo>
                    <a:pt x="246" y="214"/>
                  </a:lnTo>
                  <a:close/>
                  <a:moveTo>
                    <a:pt x="106" y="8"/>
                  </a:moveTo>
                  <a:lnTo>
                    <a:pt x="138" y="8"/>
                  </a:lnTo>
                  <a:lnTo>
                    <a:pt x="138" y="40"/>
                  </a:lnTo>
                  <a:lnTo>
                    <a:pt x="106" y="40"/>
                  </a:lnTo>
                  <a:lnTo>
                    <a:pt x="106" y="8"/>
                  </a:lnTo>
                  <a:close/>
                  <a:moveTo>
                    <a:pt x="192" y="202"/>
                  </a:moveTo>
                  <a:lnTo>
                    <a:pt x="192" y="240"/>
                  </a:lnTo>
                  <a:lnTo>
                    <a:pt x="182" y="240"/>
                  </a:lnTo>
                  <a:lnTo>
                    <a:pt x="182" y="202"/>
                  </a:lnTo>
                  <a:lnTo>
                    <a:pt x="174" y="202"/>
                  </a:lnTo>
                  <a:lnTo>
                    <a:pt x="174" y="240"/>
                  </a:lnTo>
                  <a:lnTo>
                    <a:pt x="162" y="240"/>
                  </a:lnTo>
                  <a:lnTo>
                    <a:pt x="162" y="202"/>
                  </a:lnTo>
                  <a:lnTo>
                    <a:pt x="154" y="202"/>
                  </a:lnTo>
                  <a:lnTo>
                    <a:pt x="154" y="240"/>
                  </a:lnTo>
                  <a:lnTo>
                    <a:pt x="144" y="240"/>
                  </a:lnTo>
                  <a:lnTo>
                    <a:pt x="144" y="202"/>
                  </a:lnTo>
                  <a:lnTo>
                    <a:pt x="100" y="202"/>
                  </a:lnTo>
                  <a:lnTo>
                    <a:pt x="100" y="240"/>
                  </a:lnTo>
                  <a:lnTo>
                    <a:pt x="90" y="240"/>
                  </a:lnTo>
                  <a:lnTo>
                    <a:pt x="90" y="202"/>
                  </a:lnTo>
                  <a:lnTo>
                    <a:pt x="80" y="202"/>
                  </a:lnTo>
                  <a:lnTo>
                    <a:pt x="80" y="240"/>
                  </a:lnTo>
                  <a:lnTo>
                    <a:pt x="70" y="240"/>
                  </a:lnTo>
                  <a:lnTo>
                    <a:pt x="70" y="202"/>
                  </a:lnTo>
                  <a:lnTo>
                    <a:pt x="62" y="202"/>
                  </a:lnTo>
                  <a:lnTo>
                    <a:pt x="62" y="240"/>
                  </a:lnTo>
                  <a:lnTo>
                    <a:pt x="52" y="240"/>
                  </a:lnTo>
                  <a:lnTo>
                    <a:pt x="52" y="202"/>
                  </a:lnTo>
                  <a:lnTo>
                    <a:pt x="42" y="202"/>
                  </a:lnTo>
                  <a:lnTo>
                    <a:pt x="42" y="240"/>
                  </a:lnTo>
                  <a:lnTo>
                    <a:pt x="32" y="240"/>
                  </a:lnTo>
                  <a:lnTo>
                    <a:pt x="32" y="190"/>
                  </a:lnTo>
                  <a:lnTo>
                    <a:pt x="36" y="190"/>
                  </a:lnTo>
                  <a:lnTo>
                    <a:pt x="60" y="190"/>
                  </a:lnTo>
                  <a:lnTo>
                    <a:pt x="84" y="190"/>
                  </a:lnTo>
                  <a:lnTo>
                    <a:pt x="92" y="190"/>
                  </a:lnTo>
                  <a:lnTo>
                    <a:pt x="118" y="190"/>
                  </a:lnTo>
                  <a:lnTo>
                    <a:pt x="126" y="190"/>
                  </a:lnTo>
                  <a:lnTo>
                    <a:pt x="152" y="190"/>
                  </a:lnTo>
                  <a:lnTo>
                    <a:pt x="160" y="190"/>
                  </a:lnTo>
                  <a:lnTo>
                    <a:pt x="186" y="190"/>
                  </a:lnTo>
                  <a:lnTo>
                    <a:pt x="208" y="190"/>
                  </a:lnTo>
                  <a:lnTo>
                    <a:pt x="212" y="190"/>
                  </a:lnTo>
                  <a:lnTo>
                    <a:pt x="212" y="240"/>
                  </a:lnTo>
                  <a:lnTo>
                    <a:pt x="200" y="240"/>
                  </a:lnTo>
                  <a:lnTo>
                    <a:pt x="200" y="202"/>
                  </a:lnTo>
                  <a:lnTo>
                    <a:pt x="192" y="202"/>
                  </a:lnTo>
                  <a:close/>
                  <a:moveTo>
                    <a:pt x="108" y="240"/>
                  </a:moveTo>
                  <a:lnTo>
                    <a:pt x="108" y="210"/>
                  </a:lnTo>
                  <a:lnTo>
                    <a:pt x="136" y="210"/>
                  </a:lnTo>
                  <a:lnTo>
                    <a:pt x="136" y="240"/>
                  </a:lnTo>
                  <a:lnTo>
                    <a:pt x="108" y="240"/>
                  </a:lnTo>
                  <a:close/>
                  <a:moveTo>
                    <a:pt x="46" y="156"/>
                  </a:moveTo>
                  <a:lnTo>
                    <a:pt x="60" y="156"/>
                  </a:lnTo>
                  <a:lnTo>
                    <a:pt x="84" y="156"/>
                  </a:lnTo>
                  <a:lnTo>
                    <a:pt x="92" y="156"/>
                  </a:lnTo>
                  <a:lnTo>
                    <a:pt x="118" y="156"/>
                  </a:lnTo>
                  <a:lnTo>
                    <a:pt x="126" y="156"/>
                  </a:lnTo>
                  <a:lnTo>
                    <a:pt x="152" y="156"/>
                  </a:lnTo>
                  <a:lnTo>
                    <a:pt x="160" y="156"/>
                  </a:lnTo>
                  <a:lnTo>
                    <a:pt x="186" y="156"/>
                  </a:lnTo>
                  <a:lnTo>
                    <a:pt x="198" y="156"/>
                  </a:lnTo>
                  <a:lnTo>
                    <a:pt x="198" y="182"/>
                  </a:lnTo>
                  <a:lnTo>
                    <a:pt x="186" y="182"/>
                  </a:lnTo>
                  <a:lnTo>
                    <a:pt x="186" y="166"/>
                  </a:lnTo>
                  <a:lnTo>
                    <a:pt x="160" y="166"/>
                  </a:lnTo>
                  <a:lnTo>
                    <a:pt x="160" y="182"/>
                  </a:lnTo>
                  <a:lnTo>
                    <a:pt x="152" y="182"/>
                  </a:lnTo>
                  <a:lnTo>
                    <a:pt x="152" y="166"/>
                  </a:lnTo>
                  <a:lnTo>
                    <a:pt x="126" y="166"/>
                  </a:lnTo>
                  <a:lnTo>
                    <a:pt x="126" y="182"/>
                  </a:lnTo>
                  <a:lnTo>
                    <a:pt x="118" y="182"/>
                  </a:lnTo>
                  <a:lnTo>
                    <a:pt x="118" y="166"/>
                  </a:lnTo>
                  <a:lnTo>
                    <a:pt x="92" y="166"/>
                  </a:lnTo>
                  <a:lnTo>
                    <a:pt x="92" y="182"/>
                  </a:lnTo>
                  <a:lnTo>
                    <a:pt x="84" y="182"/>
                  </a:lnTo>
                  <a:lnTo>
                    <a:pt x="84" y="166"/>
                  </a:lnTo>
                  <a:lnTo>
                    <a:pt x="60" y="166"/>
                  </a:lnTo>
                  <a:lnTo>
                    <a:pt x="60" y="182"/>
                  </a:lnTo>
                  <a:lnTo>
                    <a:pt x="46" y="182"/>
                  </a:lnTo>
                  <a:lnTo>
                    <a:pt x="46" y="156"/>
                  </a:lnTo>
                  <a:close/>
                  <a:moveTo>
                    <a:pt x="198" y="76"/>
                  </a:moveTo>
                  <a:lnTo>
                    <a:pt x="186" y="76"/>
                  </a:lnTo>
                  <a:lnTo>
                    <a:pt x="186" y="60"/>
                  </a:lnTo>
                  <a:lnTo>
                    <a:pt x="160" y="60"/>
                  </a:lnTo>
                  <a:lnTo>
                    <a:pt x="160" y="76"/>
                  </a:lnTo>
                  <a:lnTo>
                    <a:pt x="152" y="76"/>
                  </a:lnTo>
                  <a:lnTo>
                    <a:pt x="152" y="60"/>
                  </a:lnTo>
                  <a:lnTo>
                    <a:pt x="126" y="60"/>
                  </a:lnTo>
                  <a:lnTo>
                    <a:pt x="126" y="76"/>
                  </a:lnTo>
                  <a:lnTo>
                    <a:pt x="118" y="76"/>
                  </a:lnTo>
                  <a:lnTo>
                    <a:pt x="118" y="60"/>
                  </a:lnTo>
                  <a:lnTo>
                    <a:pt x="92" y="60"/>
                  </a:lnTo>
                  <a:lnTo>
                    <a:pt x="92" y="76"/>
                  </a:lnTo>
                  <a:lnTo>
                    <a:pt x="84" y="76"/>
                  </a:lnTo>
                  <a:lnTo>
                    <a:pt x="84" y="60"/>
                  </a:lnTo>
                  <a:lnTo>
                    <a:pt x="60" y="60"/>
                  </a:lnTo>
                  <a:lnTo>
                    <a:pt x="60" y="76"/>
                  </a:lnTo>
                  <a:lnTo>
                    <a:pt x="46" y="76"/>
                  </a:lnTo>
                  <a:lnTo>
                    <a:pt x="46" y="48"/>
                  </a:lnTo>
                  <a:lnTo>
                    <a:pt x="98" y="48"/>
                  </a:lnTo>
                  <a:lnTo>
                    <a:pt x="146" y="48"/>
                  </a:lnTo>
                  <a:lnTo>
                    <a:pt x="198" y="48"/>
                  </a:lnTo>
                  <a:lnTo>
                    <a:pt x="198" y="76"/>
                  </a:lnTo>
                  <a:close/>
                  <a:moveTo>
                    <a:pt x="170" y="76"/>
                  </a:moveTo>
                  <a:lnTo>
                    <a:pt x="170" y="68"/>
                  </a:lnTo>
                  <a:lnTo>
                    <a:pt x="176" y="68"/>
                  </a:lnTo>
                  <a:lnTo>
                    <a:pt x="176" y="76"/>
                  </a:lnTo>
                  <a:lnTo>
                    <a:pt x="170" y="76"/>
                  </a:lnTo>
                  <a:close/>
                  <a:moveTo>
                    <a:pt x="136" y="76"/>
                  </a:moveTo>
                  <a:lnTo>
                    <a:pt x="136" y="68"/>
                  </a:lnTo>
                  <a:lnTo>
                    <a:pt x="142" y="68"/>
                  </a:lnTo>
                  <a:lnTo>
                    <a:pt x="142" y="76"/>
                  </a:lnTo>
                  <a:lnTo>
                    <a:pt x="136" y="76"/>
                  </a:lnTo>
                  <a:close/>
                  <a:moveTo>
                    <a:pt x="102" y="76"/>
                  </a:moveTo>
                  <a:lnTo>
                    <a:pt x="102" y="68"/>
                  </a:lnTo>
                  <a:lnTo>
                    <a:pt x="108" y="68"/>
                  </a:lnTo>
                  <a:lnTo>
                    <a:pt x="108" y="76"/>
                  </a:lnTo>
                  <a:lnTo>
                    <a:pt x="102" y="76"/>
                  </a:lnTo>
                  <a:close/>
                  <a:moveTo>
                    <a:pt x="68" y="76"/>
                  </a:moveTo>
                  <a:lnTo>
                    <a:pt x="68" y="68"/>
                  </a:lnTo>
                  <a:lnTo>
                    <a:pt x="76" y="68"/>
                  </a:lnTo>
                  <a:lnTo>
                    <a:pt x="76" y="76"/>
                  </a:lnTo>
                  <a:lnTo>
                    <a:pt x="68" y="76"/>
                  </a:lnTo>
                  <a:close/>
                  <a:moveTo>
                    <a:pt x="60" y="84"/>
                  </a:moveTo>
                  <a:lnTo>
                    <a:pt x="84" y="84"/>
                  </a:lnTo>
                  <a:lnTo>
                    <a:pt x="92" y="84"/>
                  </a:lnTo>
                  <a:lnTo>
                    <a:pt x="118" y="84"/>
                  </a:lnTo>
                  <a:lnTo>
                    <a:pt x="126" y="84"/>
                  </a:lnTo>
                  <a:lnTo>
                    <a:pt x="152" y="84"/>
                  </a:lnTo>
                  <a:lnTo>
                    <a:pt x="160" y="84"/>
                  </a:lnTo>
                  <a:lnTo>
                    <a:pt x="186" y="84"/>
                  </a:lnTo>
                  <a:lnTo>
                    <a:pt x="198" y="84"/>
                  </a:lnTo>
                  <a:lnTo>
                    <a:pt x="198" y="110"/>
                  </a:lnTo>
                  <a:lnTo>
                    <a:pt x="186" y="110"/>
                  </a:lnTo>
                  <a:lnTo>
                    <a:pt x="186" y="94"/>
                  </a:lnTo>
                  <a:lnTo>
                    <a:pt x="160" y="94"/>
                  </a:lnTo>
                  <a:lnTo>
                    <a:pt x="160" y="110"/>
                  </a:lnTo>
                  <a:lnTo>
                    <a:pt x="152" y="110"/>
                  </a:lnTo>
                  <a:lnTo>
                    <a:pt x="152" y="94"/>
                  </a:lnTo>
                  <a:lnTo>
                    <a:pt x="126" y="94"/>
                  </a:lnTo>
                  <a:lnTo>
                    <a:pt x="126" y="110"/>
                  </a:lnTo>
                  <a:lnTo>
                    <a:pt x="118" y="110"/>
                  </a:lnTo>
                  <a:lnTo>
                    <a:pt x="118" y="94"/>
                  </a:lnTo>
                  <a:lnTo>
                    <a:pt x="92" y="94"/>
                  </a:lnTo>
                  <a:lnTo>
                    <a:pt x="92" y="110"/>
                  </a:lnTo>
                  <a:lnTo>
                    <a:pt x="84" y="110"/>
                  </a:lnTo>
                  <a:lnTo>
                    <a:pt x="84" y="94"/>
                  </a:lnTo>
                  <a:lnTo>
                    <a:pt x="60" y="94"/>
                  </a:lnTo>
                  <a:lnTo>
                    <a:pt x="60" y="110"/>
                  </a:lnTo>
                  <a:lnTo>
                    <a:pt x="46" y="110"/>
                  </a:lnTo>
                  <a:lnTo>
                    <a:pt x="46" y="84"/>
                  </a:lnTo>
                  <a:lnTo>
                    <a:pt x="60" y="84"/>
                  </a:lnTo>
                  <a:close/>
                  <a:moveTo>
                    <a:pt x="170" y="110"/>
                  </a:moveTo>
                  <a:lnTo>
                    <a:pt x="170" y="104"/>
                  </a:lnTo>
                  <a:lnTo>
                    <a:pt x="176" y="104"/>
                  </a:lnTo>
                  <a:lnTo>
                    <a:pt x="176" y="110"/>
                  </a:lnTo>
                  <a:lnTo>
                    <a:pt x="170" y="110"/>
                  </a:lnTo>
                  <a:close/>
                  <a:moveTo>
                    <a:pt x="136" y="110"/>
                  </a:moveTo>
                  <a:lnTo>
                    <a:pt x="136" y="104"/>
                  </a:lnTo>
                  <a:lnTo>
                    <a:pt x="142" y="104"/>
                  </a:lnTo>
                  <a:lnTo>
                    <a:pt x="142" y="110"/>
                  </a:lnTo>
                  <a:lnTo>
                    <a:pt x="136" y="110"/>
                  </a:lnTo>
                  <a:close/>
                  <a:moveTo>
                    <a:pt x="102" y="110"/>
                  </a:moveTo>
                  <a:lnTo>
                    <a:pt x="102" y="104"/>
                  </a:lnTo>
                  <a:lnTo>
                    <a:pt x="108" y="104"/>
                  </a:lnTo>
                  <a:lnTo>
                    <a:pt x="108" y="110"/>
                  </a:lnTo>
                  <a:lnTo>
                    <a:pt x="102" y="110"/>
                  </a:lnTo>
                  <a:close/>
                  <a:moveTo>
                    <a:pt x="68" y="110"/>
                  </a:moveTo>
                  <a:lnTo>
                    <a:pt x="68" y="104"/>
                  </a:lnTo>
                  <a:lnTo>
                    <a:pt x="76" y="104"/>
                  </a:lnTo>
                  <a:lnTo>
                    <a:pt x="76" y="110"/>
                  </a:lnTo>
                  <a:lnTo>
                    <a:pt x="68" y="110"/>
                  </a:lnTo>
                  <a:close/>
                  <a:moveTo>
                    <a:pt x="60" y="120"/>
                  </a:moveTo>
                  <a:lnTo>
                    <a:pt x="84" y="120"/>
                  </a:lnTo>
                  <a:lnTo>
                    <a:pt x="92" y="120"/>
                  </a:lnTo>
                  <a:lnTo>
                    <a:pt x="118" y="120"/>
                  </a:lnTo>
                  <a:lnTo>
                    <a:pt x="126" y="120"/>
                  </a:lnTo>
                  <a:lnTo>
                    <a:pt x="152" y="120"/>
                  </a:lnTo>
                  <a:lnTo>
                    <a:pt x="160" y="120"/>
                  </a:lnTo>
                  <a:lnTo>
                    <a:pt x="186" y="120"/>
                  </a:lnTo>
                  <a:lnTo>
                    <a:pt x="198" y="120"/>
                  </a:lnTo>
                  <a:lnTo>
                    <a:pt x="198" y="146"/>
                  </a:lnTo>
                  <a:lnTo>
                    <a:pt x="186" y="146"/>
                  </a:lnTo>
                  <a:lnTo>
                    <a:pt x="186" y="130"/>
                  </a:lnTo>
                  <a:lnTo>
                    <a:pt x="160" y="130"/>
                  </a:lnTo>
                  <a:lnTo>
                    <a:pt x="160" y="146"/>
                  </a:lnTo>
                  <a:lnTo>
                    <a:pt x="152" y="146"/>
                  </a:lnTo>
                  <a:lnTo>
                    <a:pt x="152" y="130"/>
                  </a:lnTo>
                  <a:lnTo>
                    <a:pt x="126" y="130"/>
                  </a:lnTo>
                  <a:lnTo>
                    <a:pt x="126" y="146"/>
                  </a:lnTo>
                  <a:lnTo>
                    <a:pt x="118" y="146"/>
                  </a:lnTo>
                  <a:lnTo>
                    <a:pt x="118" y="130"/>
                  </a:lnTo>
                  <a:lnTo>
                    <a:pt x="92" y="130"/>
                  </a:lnTo>
                  <a:lnTo>
                    <a:pt x="92" y="146"/>
                  </a:lnTo>
                  <a:lnTo>
                    <a:pt x="84" y="146"/>
                  </a:lnTo>
                  <a:lnTo>
                    <a:pt x="84" y="130"/>
                  </a:lnTo>
                  <a:lnTo>
                    <a:pt x="60" y="130"/>
                  </a:lnTo>
                  <a:lnTo>
                    <a:pt x="60" y="146"/>
                  </a:lnTo>
                  <a:lnTo>
                    <a:pt x="46" y="146"/>
                  </a:lnTo>
                  <a:lnTo>
                    <a:pt x="46" y="120"/>
                  </a:lnTo>
                  <a:lnTo>
                    <a:pt x="60" y="120"/>
                  </a:lnTo>
                  <a:close/>
                  <a:moveTo>
                    <a:pt x="170" y="146"/>
                  </a:moveTo>
                  <a:lnTo>
                    <a:pt x="170" y="140"/>
                  </a:lnTo>
                  <a:lnTo>
                    <a:pt x="176" y="140"/>
                  </a:lnTo>
                  <a:lnTo>
                    <a:pt x="176" y="146"/>
                  </a:lnTo>
                  <a:lnTo>
                    <a:pt x="170" y="146"/>
                  </a:lnTo>
                  <a:close/>
                  <a:moveTo>
                    <a:pt x="136" y="146"/>
                  </a:moveTo>
                  <a:lnTo>
                    <a:pt x="136" y="140"/>
                  </a:lnTo>
                  <a:lnTo>
                    <a:pt x="142" y="140"/>
                  </a:lnTo>
                  <a:lnTo>
                    <a:pt x="142" y="146"/>
                  </a:lnTo>
                  <a:lnTo>
                    <a:pt x="136" y="146"/>
                  </a:lnTo>
                  <a:close/>
                  <a:moveTo>
                    <a:pt x="102" y="146"/>
                  </a:moveTo>
                  <a:lnTo>
                    <a:pt x="102" y="140"/>
                  </a:lnTo>
                  <a:lnTo>
                    <a:pt x="108" y="140"/>
                  </a:lnTo>
                  <a:lnTo>
                    <a:pt x="108" y="146"/>
                  </a:lnTo>
                  <a:lnTo>
                    <a:pt x="102" y="146"/>
                  </a:lnTo>
                  <a:close/>
                  <a:moveTo>
                    <a:pt x="68" y="146"/>
                  </a:moveTo>
                  <a:lnTo>
                    <a:pt x="68" y="140"/>
                  </a:lnTo>
                  <a:lnTo>
                    <a:pt x="76" y="140"/>
                  </a:lnTo>
                  <a:lnTo>
                    <a:pt x="76" y="146"/>
                  </a:lnTo>
                  <a:lnTo>
                    <a:pt x="68" y="146"/>
                  </a:lnTo>
                  <a:close/>
                  <a:moveTo>
                    <a:pt x="108" y="182"/>
                  </a:moveTo>
                  <a:lnTo>
                    <a:pt x="102" y="182"/>
                  </a:lnTo>
                  <a:lnTo>
                    <a:pt x="102" y="174"/>
                  </a:lnTo>
                  <a:lnTo>
                    <a:pt x="108" y="174"/>
                  </a:lnTo>
                  <a:lnTo>
                    <a:pt x="108" y="182"/>
                  </a:lnTo>
                  <a:close/>
                  <a:moveTo>
                    <a:pt x="142" y="182"/>
                  </a:moveTo>
                  <a:lnTo>
                    <a:pt x="136" y="182"/>
                  </a:lnTo>
                  <a:lnTo>
                    <a:pt x="136" y="174"/>
                  </a:lnTo>
                  <a:lnTo>
                    <a:pt x="142" y="174"/>
                  </a:lnTo>
                  <a:lnTo>
                    <a:pt x="142" y="182"/>
                  </a:lnTo>
                  <a:close/>
                  <a:moveTo>
                    <a:pt x="176" y="182"/>
                  </a:moveTo>
                  <a:lnTo>
                    <a:pt x="170" y="182"/>
                  </a:lnTo>
                  <a:lnTo>
                    <a:pt x="170" y="174"/>
                  </a:lnTo>
                  <a:lnTo>
                    <a:pt x="176" y="174"/>
                  </a:lnTo>
                  <a:lnTo>
                    <a:pt x="176" y="182"/>
                  </a:lnTo>
                  <a:close/>
                  <a:moveTo>
                    <a:pt x="68" y="174"/>
                  </a:moveTo>
                  <a:lnTo>
                    <a:pt x="76" y="174"/>
                  </a:lnTo>
                  <a:lnTo>
                    <a:pt x="76" y="182"/>
                  </a:lnTo>
                  <a:lnTo>
                    <a:pt x="68" y="182"/>
                  </a:lnTo>
                  <a:lnTo>
                    <a:pt x="68" y="1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Freeform 101">
              <a:extLst>
                <a:ext uri="{FF2B5EF4-FFF2-40B4-BE49-F238E27FC236}">
                  <a16:creationId xmlns:a16="http://schemas.microsoft.com/office/drawing/2014/main" id="{8A16CC95-5DA0-4397-8431-9B6DF24FFD54}"/>
                </a:ext>
              </a:extLst>
            </p:cNvPr>
            <p:cNvSpPr>
              <a:spLocks/>
            </p:cNvSpPr>
            <p:nvPr userDrawn="1"/>
          </p:nvSpPr>
          <p:spPr bwMode="auto">
            <a:xfrm>
              <a:off x="3289301" y="1184275"/>
              <a:ext cx="38100" cy="38100"/>
            </a:xfrm>
            <a:custGeom>
              <a:avLst/>
              <a:gdLst>
                <a:gd name="T0" fmla="*/ 20 w 24"/>
                <a:gd name="T1" fmla="*/ 8 h 24"/>
                <a:gd name="T2" fmla="*/ 16 w 24"/>
                <a:gd name="T3" fmla="*/ 8 h 24"/>
                <a:gd name="T4" fmla="*/ 16 w 24"/>
                <a:gd name="T5" fmla="*/ 4 h 24"/>
                <a:gd name="T6" fmla="*/ 16 w 24"/>
                <a:gd name="T7" fmla="*/ 4 h 24"/>
                <a:gd name="T8" fmla="*/ 16 w 24"/>
                <a:gd name="T9" fmla="*/ 2 h 24"/>
                <a:gd name="T10" fmla="*/ 12 w 24"/>
                <a:gd name="T11" fmla="*/ 0 h 24"/>
                <a:gd name="T12" fmla="*/ 12 w 24"/>
                <a:gd name="T13" fmla="*/ 0 h 24"/>
                <a:gd name="T14" fmla="*/ 10 w 24"/>
                <a:gd name="T15" fmla="*/ 2 h 24"/>
                <a:gd name="T16" fmla="*/ 8 w 24"/>
                <a:gd name="T17" fmla="*/ 4 h 24"/>
                <a:gd name="T18" fmla="*/ 8 w 24"/>
                <a:gd name="T19" fmla="*/ 8 h 24"/>
                <a:gd name="T20" fmla="*/ 4 w 24"/>
                <a:gd name="T21" fmla="*/ 8 h 24"/>
                <a:gd name="T22" fmla="*/ 4 w 24"/>
                <a:gd name="T23" fmla="*/ 8 h 24"/>
                <a:gd name="T24" fmla="*/ 2 w 24"/>
                <a:gd name="T25" fmla="*/ 10 h 24"/>
                <a:gd name="T26" fmla="*/ 0 w 24"/>
                <a:gd name="T27" fmla="*/ 12 h 24"/>
                <a:gd name="T28" fmla="*/ 0 w 24"/>
                <a:gd name="T29" fmla="*/ 12 h 24"/>
                <a:gd name="T30" fmla="*/ 2 w 24"/>
                <a:gd name="T31" fmla="*/ 16 h 24"/>
                <a:gd name="T32" fmla="*/ 4 w 24"/>
                <a:gd name="T33" fmla="*/ 16 h 24"/>
                <a:gd name="T34" fmla="*/ 8 w 24"/>
                <a:gd name="T35" fmla="*/ 16 h 24"/>
                <a:gd name="T36" fmla="*/ 8 w 24"/>
                <a:gd name="T37" fmla="*/ 20 h 24"/>
                <a:gd name="T38" fmla="*/ 8 w 24"/>
                <a:gd name="T39" fmla="*/ 20 h 24"/>
                <a:gd name="T40" fmla="*/ 10 w 24"/>
                <a:gd name="T41" fmla="*/ 24 h 24"/>
                <a:gd name="T42" fmla="*/ 12 w 24"/>
                <a:gd name="T43" fmla="*/ 24 h 24"/>
                <a:gd name="T44" fmla="*/ 12 w 24"/>
                <a:gd name="T45" fmla="*/ 24 h 24"/>
                <a:gd name="T46" fmla="*/ 16 w 24"/>
                <a:gd name="T47" fmla="*/ 24 h 24"/>
                <a:gd name="T48" fmla="*/ 16 w 24"/>
                <a:gd name="T49" fmla="*/ 20 h 24"/>
                <a:gd name="T50" fmla="*/ 16 w 24"/>
                <a:gd name="T51" fmla="*/ 16 h 24"/>
                <a:gd name="T52" fmla="*/ 20 w 24"/>
                <a:gd name="T53" fmla="*/ 16 h 24"/>
                <a:gd name="T54" fmla="*/ 20 w 24"/>
                <a:gd name="T55" fmla="*/ 16 h 24"/>
                <a:gd name="T56" fmla="*/ 24 w 24"/>
                <a:gd name="T57" fmla="*/ 16 h 24"/>
                <a:gd name="T58" fmla="*/ 24 w 24"/>
                <a:gd name="T59" fmla="*/ 12 h 24"/>
                <a:gd name="T60" fmla="*/ 24 w 24"/>
                <a:gd name="T61" fmla="*/ 12 h 24"/>
                <a:gd name="T62" fmla="*/ 24 w 24"/>
                <a:gd name="T63" fmla="*/ 10 h 24"/>
                <a:gd name="T64" fmla="*/ 20 w 24"/>
                <a:gd name="T65" fmla="*/ 8 h 24"/>
                <a:gd name="T66" fmla="*/ 20 w 24"/>
                <a:gd name="T67" fmla="*/ 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 h="24">
                  <a:moveTo>
                    <a:pt x="20" y="8"/>
                  </a:moveTo>
                  <a:lnTo>
                    <a:pt x="16" y="8"/>
                  </a:lnTo>
                  <a:lnTo>
                    <a:pt x="16" y="4"/>
                  </a:lnTo>
                  <a:lnTo>
                    <a:pt x="16" y="4"/>
                  </a:lnTo>
                  <a:lnTo>
                    <a:pt x="16" y="2"/>
                  </a:lnTo>
                  <a:lnTo>
                    <a:pt x="12" y="0"/>
                  </a:lnTo>
                  <a:lnTo>
                    <a:pt x="12" y="0"/>
                  </a:lnTo>
                  <a:lnTo>
                    <a:pt x="10" y="2"/>
                  </a:lnTo>
                  <a:lnTo>
                    <a:pt x="8" y="4"/>
                  </a:lnTo>
                  <a:lnTo>
                    <a:pt x="8" y="8"/>
                  </a:lnTo>
                  <a:lnTo>
                    <a:pt x="4" y="8"/>
                  </a:lnTo>
                  <a:lnTo>
                    <a:pt x="4" y="8"/>
                  </a:lnTo>
                  <a:lnTo>
                    <a:pt x="2" y="10"/>
                  </a:lnTo>
                  <a:lnTo>
                    <a:pt x="0" y="12"/>
                  </a:lnTo>
                  <a:lnTo>
                    <a:pt x="0" y="12"/>
                  </a:lnTo>
                  <a:lnTo>
                    <a:pt x="2" y="16"/>
                  </a:lnTo>
                  <a:lnTo>
                    <a:pt x="4" y="16"/>
                  </a:lnTo>
                  <a:lnTo>
                    <a:pt x="8" y="16"/>
                  </a:lnTo>
                  <a:lnTo>
                    <a:pt x="8" y="20"/>
                  </a:lnTo>
                  <a:lnTo>
                    <a:pt x="8" y="20"/>
                  </a:lnTo>
                  <a:lnTo>
                    <a:pt x="10" y="24"/>
                  </a:lnTo>
                  <a:lnTo>
                    <a:pt x="12" y="24"/>
                  </a:lnTo>
                  <a:lnTo>
                    <a:pt x="12" y="24"/>
                  </a:lnTo>
                  <a:lnTo>
                    <a:pt x="16" y="24"/>
                  </a:lnTo>
                  <a:lnTo>
                    <a:pt x="16" y="20"/>
                  </a:lnTo>
                  <a:lnTo>
                    <a:pt x="16" y="16"/>
                  </a:lnTo>
                  <a:lnTo>
                    <a:pt x="20" y="16"/>
                  </a:lnTo>
                  <a:lnTo>
                    <a:pt x="20" y="16"/>
                  </a:lnTo>
                  <a:lnTo>
                    <a:pt x="24" y="16"/>
                  </a:lnTo>
                  <a:lnTo>
                    <a:pt x="24" y="12"/>
                  </a:lnTo>
                  <a:lnTo>
                    <a:pt x="24" y="12"/>
                  </a:lnTo>
                  <a:lnTo>
                    <a:pt x="24" y="10"/>
                  </a:lnTo>
                  <a:lnTo>
                    <a:pt x="20" y="8"/>
                  </a:lnTo>
                  <a:lnTo>
                    <a:pt x="2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102">
              <a:extLst>
                <a:ext uri="{FF2B5EF4-FFF2-40B4-BE49-F238E27FC236}">
                  <a16:creationId xmlns:a16="http://schemas.microsoft.com/office/drawing/2014/main" id="{8DE2BA85-4FA0-418F-B3A7-F0E9D0696AE0}"/>
                </a:ext>
              </a:extLst>
            </p:cNvPr>
            <p:cNvSpPr>
              <a:spLocks/>
            </p:cNvSpPr>
            <p:nvPr userDrawn="1"/>
          </p:nvSpPr>
          <p:spPr bwMode="auto">
            <a:xfrm>
              <a:off x="3502026" y="1454150"/>
              <a:ext cx="9525" cy="47625"/>
            </a:xfrm>
            <a:custGeom>
              <a:avLst/>
              <a:gdLst>
                <a:gd name="T0" fmla="*/ 0 w 6"/>
                <a:gd name="T1" fmla="*/ 0 h 30"/>
                <a:gd name="T2" fmla="*/ 0 w 6"/>
                <a:gd name="T3" fmla="*/ 0 h 30"/>
                <a:gd name="T4" fmla="*/ 2 w 6"/>
                <a:gd name="T5" fmla="*/ 2 h 30"/>
                <a:gd name="T6" fmla="*/ 6 w 6"/>
                <a:gd name="T7" fmla="*/ 8 h 30"/>
                <a:gd name="T8" fmla="*/ 6 w 6"/>
                <a:gd name="T9" fmla="*/ 12 h 30"/>
                <a:gd name="T10" fmla="*/ 6 w 6"/>
                <a:gd name="T11" fmla="*/ 18 h 30"/>
                <a:gd name="T12" fmla="*/ 6 w 6"/>
                <a:gd name="T13" fmla="*/ 24 h 30"/>
                <a:gd name="T14" fmla="*/ 2 w 6"/>
                <a:gd name="T15" fmla="*/ 30 h 30"/>
                <a:gd name="T16" fmla="*/ 2 w 6"/>
                <a:gd name="T17" fmla="*/ 30 h 30"/>
                <a:gd name="T18" fmla="*/ 0 w 6"/>
                <a:gd name="T1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30">
                  <a:moveTo>
                    <a:pt x="0" y="0"/>
                  </a:moveTo>
                  <a:lnTo>
                    <a:pt x="0" y="0"/>
                  </a:lnTo>
                  <a:lnTo>
                    <a:pt x="2" y="2"/>
                  </a:lnTo>
                  <a:lnTo>
                    <a:pt x="6" y="8"/>
                  </a:lnTo>
                  <a:lnTo>
                    <a:pt x="6" y="12"/>
                  </a:lnTo>
                  <a:lnTo>
                    <a:pt x="6" y="18"/>
                  </a:lnTo>
                  <a:lnTo>
                    <a:pt x="6" y="24"/>
                  </a:lnTo>
                  <a:lnTo>
                    <a:pt x="2" y="30"/>
                  </a:lnTo>
                  <a:lnTo>
                    <a:pt x="2" y="30"/>
                  </a:lnTo>
                  <a:lnTo>
                    <a:pt x="0"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Freeform 103">
              <a:extLst>
                <a:ext uri="{FF2B5EF4-FFF2-40B4-BE49-F238E27FC236}">
                  <a16:creationId xmlns:a16="http://schemas.microsoft.com/office/drawing/2014/main" id="{423B6708-26B7-411A-9339-7DB13F4E7CE3}"/>
                </a:ext>
              </a:extLst>
            </p:cNvPr>
            <p:cNvSpPr>
              <a:spLocks/>
            </p:cNvSpPr>
            <p:nvPr userDrawn="1"/>
          </p:nvSpPr>
          <p:spPr bwMode="auto">
            <a:xfrm>
              <a:off x="3502026" y="1454150"/>
              <a:ext cx="9525" cy="47625"/>
            </a:xfrm>
            <a:custGeom>
              <a:avLst/>
              <a:gdLst>
                <a:gd name="T0" fmla="*/ 0 w 6"/>
                <a:gd name="T1" fmla="*/ 0 h 30"/>
                <a:gd name="T2" fmla="*/ 0 w 6"/>
                <a:gd name="T3" fmla="*/ 0 h 30"/>
                <a:gd name="T4" fmla="*/ 2 w 6"/>
                <a:gd name="T5" fmla="*/ 2 h 30"/>
                <a:gd name="T6" fmla="*/ 6 w 6"/>
                <a:gd name="T7" fmla="*/ 8 h 30"/>
                <a:gd name="T8" fmla="*/ 6 w 6"/>
                <a:gd name="T9" fmla="*/ 12 h 30"/>
                <a:gd name="T10" fmla="*/ 6 w 6"/>
                <a:gd name="T11" fmla="*/ 18 h 30"/>
                <a:gd name="T12" fmla="*/ 6 w 6"/>
                <a:gd name="T13" fmla="*/ 24 h 30"/>
                <a:gd name="T14" fmla="*/ 2 w 6"/>
                <a:gd name="T15" fmla="*/ 30 h 30"/>
                <a:gd name="T16" fmla="*/ 2 w 6"/>
                <a:gd name="T17" fmla="*/ 30 h 30"/>
                <a:gd name="T18" fmla="*/ 0 w 6"/>
                <a:gd name="T1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30">
                  <a:moveTo>
                    <a:pt x="0" y="0"/>
                  </a:moveTo>
                  <a:lnTo>
                    <a:pt x="0" y="0"/>
                  </a:lnTo>
                  <a:lnTo>
                    <a:pt x="2" y="2"/>
                  </a:lnTo>
                  <a:lnTo>
                    <a:pt x="6" y="8"/>
                  </a:lnTo>
                  <a:lnTo>
                    <a:pt x="6" y="12"/>
                  </a:lnTo>
                  <a:lnTo>
                    <a:pt x="6" y="18"/>
                  </a:lnTo>
                  <a:lnTo>
                    <a:pt x="6" y="24"/>
                  </a:lnTo>
                  <a:lnTo>
                    <a:pt x="2" y="30"/>
                  </a:lnTo>
                  <a:lnTo>
                    <a:pt x="2" y="30"/>
                  </a:lnTo>
                  <a:lnTo>
                    <a:pt x="0"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0" name="Group 119">
            <a:extLst>
              <a:ext uri="{FF2B5EF4-FFF2-40B4-BE49-F238E27FC236}">
                <a16:creationId xmlns:a16="http://schemas.microsoft.com/office/drawing/2014/main" id="{1CFF6202-6CD0-472A-B9AD-149BD5A9A155}"/>
              </a:ext>
            </a:extLst>
          </p:cNvPr>
          <p:cNvGrpSpPr/>
          <p:nvPr userDrawn="1"/>
        </p:nvGrpSpPr>
        <p:grpSpPr>
          <a:xfrm>
            <a:off x="3105151" y="1730375"/>
            <a:ext cx="463550" cy="461963"/>
            <a:chOff x="3105151" y="1730375"/>
            <a:chExt cx="463550" cy="461963"/>
          </a:xfrm>
        </p:grpSpPr>
        <p:sp>
          <p:nvSpPr>
            <p:cNvPr id="121" name="Freeform 104">
              <a:extLst>
                <a:ext uri="{FF2B5EF4-FFF2-40B4-BE49-F238E27FC236}">
                  <a16:creationId xmlns:a16="http://schemas.microsoft.com/office/drawing/2014/main" id="{E3FEDF3D-09E4-455A-99C5-BFFFAA42BAC2}"/>
                </a:ext>
              </a:extLst>
            </p:cNvPr>
            <p:cNvSpPr>
              <a:spLocks/>
            </p:cNvSpPr>
            <p:nvPr userDrawn="1"/>
          </p:nvSpPr>
          <p:spPr bwMode="auto">
            <a:xfrm>
              <a:off x="3254376" y="1892300"/>
              <a:ext cx="314325" cy="300038"/>
            </a:xfrm>
            <a:custGeom>
              <a:avLst/>
              <a:gdLst>
                <a:gd name="T0" fmla="*/ 188 w 198"/>
                <a:gd name="T1" fmla="*/ 12 h 189"/>
                <a:gd name="T2" fmla="*/ 160 w 198"/>
                <a:gd name="T3" fmla="*/ 0 h 189"/>
                <a:gd name="T4" fmla="*/ 142 w 198"/>
                <a:gd name="T5" fmla="*/ 4 h 189"/>
                <a:gd name="T6" fmla="*/ 130 w 198"/>
                <a:gd name="T7" fmla="*/ 14 h 189"/>
                <a:gd name="T8" fmla="*/ 106 w 198"/>
                <a:gd name="T9" fmla="*/ 0 h 189"/>
                <a:gd name="T10" fmla="*/ 86 w 198"/>
                <a:gd name="T11" fmla="*/ 4 h 189"/>
                <a:gd name="T12" fmla="*/ 68 w 198"/>
                <a:gd name="T13" fmla="*/ 20 h 189"/>
                <a:gd name="T14" fmla="*/ 64 w 198"/>
                <a:gd name="T15" fmla="*/ 30 h 189"/>
                <a:gd name="T16" fmla="*/ 66 w 198"/>
                <a:gd name="T17" fmla="*/ 53 h 189"/>
                <a:gd name="T18" fmla="*/ 80 w 198"/>
                <a:gd name="T19" fmla="*/ 75 h 189"/>
                <a:gd name="T20" fmla="*/ 100 w 198"/>
                <a:gd name="T21" fmla="*/ 93 h 189"/>
                <a:gd name="T22" fmla="*/ 122 w 198"/>
                <a:gd name="T23" fmla="*/ 107 h 189"/>
                <a:gd name="T24" fmla="*/ 128 w 198"/>
                <a:gd name="T25" fmla="*/ 101 h 189"/>
                <a:gd name="T26" fmla="*/ 110 w 198"/>
                <a:gd name="T27" fmla="*/ 81 h 189"/>
                <a:gd name="T28" fmla="*/ 90 w 198"/>
                <a:gd name="T29" fmla="*/ 65 h 189"/>
                <a:gd name="T30" fmla="*/ 76 w 198"/>
                <a:gd name="T31" fmla="*/ 44 h 189"/>
                <a:gd name="T32" fmla="*/ 76 w 198"/>
                <a:gd name="T33" fmla="*/ 34 h 189"/>
                <a:gd name="T34" fmla="*/ 82 w 198"/>
                <a:gd name="T35" fmla="*/ 22 h 189"/>
                <a:gd name="T36" fmla="*/ 98 w 198"/>
                <a:gd name="T37" fmla="*/ 14 h 189"/>
                <a:gd name="T38" fmla="*/ 108 w 198"/>
                <a:gd name="T39" fmla="*/ 16 h 189"/>
                <a:gd name="T40" fmla="*/ 124 w 198"/>
                <a:gd name="T41" fmla="*/ 30 h 189"/>
                <a:gd name="T42" fmla="*/ 136 w 198"/>
                <a:gd name="T43" fmla="*/ 30 h 189"/>
                <a:gd name="T44" fmla="*/ 150 w 198"/>
                <a:gd name="T45" fmla="*/ 16 h 189"/>
                <a:gd name="T46" fmla="*/ 160 w 198"/>
                <a:gd name="T47" fmla="*/ 14 h 189"/>
                <a:gd name="T48" fmla="*/ 178 w 198"/>
                <a:gd name="T49" fmla="*/ 22 h 189"/>
                <a:gd name="T50" fmla="*/ 184 w 198"/>
                <a:gd name="T51" fmla="*/ 32 h 189"/>
                <a:gd name="T52" fmla="*/ 182 w 198"/>
                <a:gd name="T53" fmla="*/ 49 h 189"/>
                <a:gd name="T54" fmla="*/ 176 w 198"/>
                <a:gd name="T55" fmla="*/ 59 h 189"/>
                <a:gd name="T56" fmla="*/ 154 w 198"/>
                <a:gd name="T57" fmla="*/ 81 h 189"/>
                <a:gd name="T58" fmla="*/ 130 w 198"/>
                <a:gd name="T59" fmla="*/ 105 h 189"/>
                <a:gd name="T60" fmla="*/ 116 w 198"/>
                <a:gd name="T61" fmla="*/ 135 h 189"/>
                <a:gd name="T62" fmla="*/ 82 w 198"/>
                <a:gd name="T63" fmla="*/ 95 h 189"/>
                <a:gd name="T64" fmla="*/ 42 w 198"/>
                <a:gd name="T65" fmla="*/ 97 h 189"/>
                <a:gd name="T66" fmla="*/ 6 w 198"/>
                <a:gd name="T67" fmla="*/ 135 h 189"/>
                <a:gd name="T68" fmla="*/ 0 w 198"/>
                <a:gd name="T69" fmla="*/ 143 h 189"/>
                <a:gd name="T70" fmla="*/ 6 w 198"/>
                <a:gd name="T71" fmla="*/ 149 h 189"/>
                <a:gd name="T72" fmla="*/ 30 w 198"/>
                <a:gd name="T73" fmla="*/ 187 h 189"/>
                <a:gd name="T74" fmla="*/ 70 w 198"/>
                <a:gd name="T75" fmla="*/ 149 h 189"/>
                <a:gd name="T76" fmla="*/ 70 w 198"/>
                <a:gd name="T77" fmla="*/ 149 h 189"/>
                <a:gd name="T78" fmla="*/ 74 w 198"/>
                <a:gd name="T79" fmla="*/ 149 h 189"/>
                <a:gd name="T80" fmla="*/ 74 w 198"/>
                <a:gd name="T81" fmla="*/ 147 h 189"/>
                <a:gd name="T82" fmla="*/ 76 w 198"/>
                <a:gd name="T83" fmla="*/ 145 h 189"/>
                <a:gd name="T84" fmla="*/ 76 w 198"/>
                <a:gd name="T85" fmla="*/ 145 h 189"/>
                <a:gd name="T86" fmla="*/ 94 w 198"/>
                <a:gd name="T87" fmla="*/ 189 h 189"/>
                <a:gd name="T88" fmla="*/ 130 w 198"/>
                <a:gd name="T89" fmla="*/ 137 h 189"/>
                <a:gd name="T90" fmla="*/ 142 w 198"/>
                <a:gd name="T91" fmla="*/ 113 h 189"/>
                <a:gd name="T92" fmla="*/ 162 w 198"/>
                <a:gd name="T93" fmla="*/ 91 h 189"/>
                <a:gd name="T94" fmla="*/ 186 w 198"/>
                <a:gd name="T95" fmla="*/ 69 h 189"/>
                <a:gd name="T96" fmla="*/ 194 w 198"/>
                <a:gd name="T97" fmla="*/ 53 h 189"/>
                <a:gd name="T98" fmla="*/ 198 w 198"/>
                <a:gd name="T99" fmla="*/ 38 h 189"/>
                <a:gd name="T100" fmla="*/ 192 w 198"/>
                <a:gd name="T101" fmla="*/ 20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8" h="189">
                  <a:moveTo>
                    <a:pt x="192" y="20"/>
                  </a:moveTo>
                  <a:lnTo>
                    <a:pt x="192" y="20"/>
                  </a:lnTo>
                  <a:lnTo>
                    <a:pt x="188" y="12"/>
                  </a:lnTo>
                  <a:lnTo>
                    <a:pt x="180" y="6"/>
                  </a:lnTo>
                  <a:lnTo>
                    <a:pt x="170" y="2"/>
                  </a:lnTo>
                  <a:lnTo>
                    <a:pt x="160" y="0"/>
                  </a:lnTo>
                  <a:lnTo>
                    <a:pt x="160" y="0"/>
                  </a:lnTo>
                  <a:lnTo>
                    <a:pt x="150" y="0"/>
                  </a:lnTo>
                  <a:lnTo>
                    <a:pt x="142" y="4"/>
                  </a:lnTo>
                  <a:lnTo>
                    <a:pt x="134" y="8"/>
                  </a:lnTo>
                  <a:lnTo>
                    <a:pt x="130" y="14"/>
                  </a:lnTo>
                  <a:lnTo>
                    <a:pt x="130" y="14"/>
                  </a:lnTo>
                  <a:lnTo>
                    <a:pt x="124" y="8"/>
                  </a:lnTo>
                  <a:lnTo>
                    <a:pt x="116" y="4"/>
                  </a:lnTo>
                  <a:lnTo>
                    <a:pt x="106" y="0"/>
                  </a:lnTo>
                  <a:lnTo>
                    <a:pt x="96" y="0"/>
                  </a:lnTo>
                  <a:lnTo>
                    <a:pt x="96" y="0"/>
                  </a:lnTo>
                  <a:lnTo>
                    <a:pt x="86" y="4"/>
                  </a:lnTo>
                  <a:lnTo>
                    <a:pt x="78" y="8"/>
                  </a:lnTo>
                  <a:lnTo>
                    <a:pt x="72" y="14"/>
                  </a:lnTo>
                  <a:lnTo>
                    <a:pt x="68" y="20"/>
                  </a:lnTo>
                  <a:lnTo>
                    <a:pt x="68" y="20"/>
                  </a:lnTo>
                  <a:lnTo>
                    <a:pt x="64" y="30"/>
                  </a:lnTo>
                  <a:lnTo>
                    <a:pt x="64" y="30"/>
                  </a:lnTo>
                  <a:lnTo>
                    <a:pt x="64" y="36"/>
                  </a:lnTo>
                  <a:lnTo>
                    <a:pt x="64" y="46"/>
                  </a:lnTo>
                  <a:lnTo>
                    <a:pt x="66" y="53"/>
                  </a:lnTo>
                  <a:lnTo>
                    <a:pt x="68" y="59"/>
                  </a:lnTo>
                  <a:lnTo>
                    <a:pt x="74" y="67"/>
                  </a:lnTo>
                  <a:lnTo>
                    <a:pt x="80" y="75"/>
                  </a:lnTo>
                  <a:lnTo>
                    <a:pt x="80" y="75"/>
                  </a:lnTo>
                  <a:lnTo>
                    <a:pt x="100" y="93"/>
                  </a:lnTo>
                  <a:lnTo>
                    <a:pt x="100" y="93"/>
                  </a:lnTo>
                  <a:lnTo>
                    <a:pt x="118" y="107"/>
                  </a:lnTo>
                  <a:lnTo>
                    <a:pt x="118" y="107"/>
                  </a:lnTo>
                  <a:lnTo>
                    <a:pt x="122" y="107"/>
                  </a:lnTo>
                  <a:lnTo>
                    <a:pt x="128" y="105"/>
                  </a:lnTo>
                  <a:lnTo>
                    <a:pt x="128" y="105"/>
                  </a:lnTo>
                  <a:lnTo>
                    <a:pt x="128" y="101"/>
                  </a:lnTo>
                  <a:lnTo>
                    <a:pt x="126" y="97"/>
                  </a:lnTo>
                  <a:lnTo>
                    <a:pt x="126" y="97"/>
                  </a:lnTo>
                  <a:lnTo>
                    <a:pt x="110" y="81"/>
                  </a:lnTo>
                  <a:lnTo>
                    <a:pt x="110" y="81"/>
                  </a:lnTo>
                  <a:lnTo>
                    <a:pt x="90" y="65"/>
                  </a:lnTo>
                  <a:lnTo>
                    <a:pt x="90" y="65"/>
                  </a:lnTo>
                  <a:lnTo>
                    <a:pt x="84" y="59"/>
                  </a:lnTo>
                  <a:lnTo>
                    <a:pt x="80" y="55"/>
                  </a:lnTo>
                  <a:lnTo>
                    <a:pt x="76" y="44"/>
                  </a:lnTo>
                  <a:lnTo>
                    <a:pt x="76" y="38"/>
                  </a:lnTo>
                  <a:lnTo>
                    <a:pt x="76" y="34"/>
                  </a:lnTo>
                  <a:lnTo>
                    <a:pt x="76" y="34"/>
                  </a:lnTo>
                  <a:lnTo>
                    <a:pt x="80" y="28"/>
                  </a:lnTo>
                  <a:lnTo>
                    <a:pt x="80" y="28"/>
                  </a:lnTo>
                  <a:lnTo>
                    <a:pt x="82" y="22"/>
                  </a:lnTo>
                  <a:lnTo>
                    <a:pt x="86" y="18"/>
                  </a:lnTo>
                  <a:lnTo>
                    <a:pt x="92" y="16"/>
                  </a:lnTo>
                  <a:lnTo>
                    <a:pt x="98" y="14"/>
                  </a:lnTo>
                  <a:lnTo>
                    <a:pt x="98" y="14"/>
                  </a:lnTo>
                  <a:lnTo>
                    <a:pt x="104" y="14"/>
                  </a:lnTo>
                  <a:lnTo>
                    <a:pt x="108" y="16"/>
                  </a:lnTo>
                  <a:lnTo>
                    <a:pt x="118" y="20"/>
                  </a:lnTo>
                  <a:lnTo>
                    <a:pt x="122" y="26"/>
                  </a:lnTo>
                  <a:lnTo>
                    <a:pt x="124" y="30"/>
                  </a:lnTo>
                  <a:lnTo>
                    <a:pt x="130" y="44"/>
                  </a:lnTo>
                  <a:lnTo>
                    <a:pt x="136" y="30"/>
                  </a:lnTo>
                  <a:lnTo>
                    <a:pt x="136" y="30"/>
                  </a:lnTo>
                  <a:lnTo>
                    <a:pt x="138" y="26"/>
                  </a:lnTo>
                  <a:lnTo>
                    <a:pt x="142" y="20"/>
                  </a:lnTo>
                  <a:lnTo>
                    <a:pt x="150" y="16"/>
                  </a:lnTo>
                  <a:lnTo>
                    <a:pt x="154" y="14"/>
                  </a:lnTo>
                  <a:lnTo>
                    <a:pt x="160" y="14"/>
                  </a:lnTo>
                  <a:lnTo>
                    <a:pt x="160" y="14"/>
                  </a:lnTo>
                  <a:lnTo>
                    <a:pt x="166" y="14"/>
                  </a:lnTo>
                  <a:lnTo>
                    <a:pt x="172" y="18"/>
                  </a:lnTo>
                  <a:lnTo>
                    <a:pt x="178" y="22"/>
                  </a:lnTo>
                  <a:lnTo>
                    <a:pt x="182" y="26"/>
                  </a:lnTo>
                  <a:lnTo>
                    <a:pt x="182" y="26"/>
                  </a:lnTo>
                  <a:lnTo>
                    <a:pt x="184" y="32"/>
                  </a:lnTo>
                  <a:lnTo>
                    <a:pt x="184" y="38"/>
                  </a:lnTo>
                  <a:lnTo>
                    <a:pt x="182" y="49"/>
                  </a:lnTo>
                  <a:lnTo>
                    <a:pt x="182" y="49"/>
                  </a:lnTo>
                  <a:lnTo>
                    <a:pt x="178" y="55"/>
                  </a:lnTo>
                  <a:lnTo>
                    <a:pt x="178" y="55"/>
                  </a:lnTo>
                  <a:lnTo>
                    <a:pt x="176" y="59"/>
                  </a:lnTo>
                  <a:lnTo>
                    <a:pt x="176" y="59"/>
                  </a:lnTo>
                  <a:lnTo>
                    <a:pt x="154" y="81"/>
                  </a:lnTo>
                  <a:lnTo>
                    <a:pt x="154" y="81"/>
                  </a:lnTo>
                  <a:lnTo>
                    <a:pt x="154" y="81"/>
                  </a:lnTo>
                  <a:lnTo>
                    <a:pt x="142" y="93"/>
                  </a:lnTo>
                  <a:lnTo>
                    <a:pt x="130" y="105"/>
                  </a:lnTo>
                  <a:lnTo>
                    <a:pt x="122" y="119"/>
                  </a:lnTo>
                  <a:lnTo>
                    <a:pt x="116" y="133"/>
                  </a:lnTo>
                  <a:lnTo>
                    <a:pt x="116" y="135"/>
                  </a:lnTo>
                  <a:lnTo>
                    <a:pt x="102" y="135"/>
                  </a:lnTo>
                  <a:lnTo>
                    <a:pt x="96" y="147"/>
                  </a:lnTo>
                  <a:lnTo>
                    <a:pt x="82" y="95"/>
                  </a:lnTo>
                  <a:lnTo>
                    <a:pt x="66" y="135"/>
                  </a:lnTo>
                  <a:lnTo>
                    <a:pt x="56" y="135"/>
                  </a:lnTo>
                  <a:lnTo>
                    <a:pt x="42" y="97"/>
                  </a:lnTo>
                  <a:lnTo>
                    <a:pt x="28" y="145"/>
                  </a:lnTo>
                  <a:lnTo>
                    <a:pt x="24" y="135"/>
                  </a:lnTo>
                  <a:lnTo>
                    <a:pt x="6" y="135"/>
                  </a:lnTo>
                  <a:lnTo>
                    <a:pt x="6" y="135"/>
                  </a:lnTo>
                  <a:lnTo>
                    <a:pt x="2" y="137"/>
                  </a:lnTo>
                  <a:lnTo>
                    <a:pt x="0" y="143"/>
                  </a:lnTo>
                  <a:lnTo>
                    <a:pt x="0" y="143"/>
                  </a:lnTo>
                  <a:lnTo>
                    <a:pt x="2" y="147"/>
                  </a:lnTo>
                  <a:lnTo>
                    <a:pt x="6" y="149"/>
                  </a:lnTo>
                  <a:lnTo>
                    <a:pt x="6" y="149"/>
                  </a:lnTo>
                  <a:lnTo>
                    <a:pt x="16" y="149"/>
                  </a:lnTo>
                  <a:lnTo>
                    <a:pt x="30" y="187"/>
                  </a:lnTo>
                  <a:lnTo>
                    <a:pt x="44" y="139"/>
                  </a:lnTo>
                  <a:lnTo>
                    <a:pt x="48" y="149"/>
                  </a:lnTo>
                  <a:lnTo>
                    <a:pt x="70" y="149"/>
                  </a:lnTo>
                  <a:lnTo>
                    <a:pt x="70" y="149"/>
                  </a:lnTo>
                  <a:lnTo>
                    <a:pt x="70" y="149"/>
                  </a:lnTo>
                  <a:lnTo>
                    <a:pt x="70" y="149"/>
                  </a:lnTo>
                  <a:lnTo>
                    <a:pt x="72" y="149"/>
                  </a:lnTo>
                  <a:lnTo>
                    <a:pt x="72" y="149"/>
                  </a:lnTo>
                  <a:lnTo>
                    <a:pt x="74" y="149"/>
                  </a:lnTo>
                  <a:lnTo>
                    <a:pt x="74" y="149"/>
                  </a:lnTo>
                  <a:lnTo>
                    <a:pt x="74" y="147"/>
                  </a:lnTo>
                  <a:lnTo>
                    <a:pt x="74" y="147"/>
                  </a:lnTo>
                  <a:lnTo>
                    <a:pt x="76" y="147"/>
                  </a:lnTo>
                  <a:lnTo>
                    <a:pt x="76" y="147"/>
                  </a:lnTo>
                  <a:lnTo>
                    <a:pt x="76" y="145"/>
                  </a:lnTo>
                  <a:lnTo>
                    <a:pt x="76" y="145"/>
                  </a:lnTo>
                  <a:lnTo>
                    <a:pt x="76" y="145"/>
                  </a:lnTo>
                  <a:lnTo>
                    <a:pt x="76" y="145"/>
                  </a:lnTo>
                  <a:lnTo>
                    <a:pt x="76" y="145"/>
                  </a:lnTo>
                  <a:lnTo>
                    <a:pt x="80" y="137"/>
                  </a:lnTo>
                  <a:lnTo>
                    <a:pt x="94" y="189"/>
                  </a:lnTo>
                  <a:lnTo>
                    <a:pt x="110" y="149"/>
                  </a:lnTo>
                  <a:lnTo>
                    <a:pt x="126" y="149"/>
                  </a:lnTo>
                  <a:lnTo>
                    <a:pt x="130" y="137"/>
                  </a:lnTo>
                  <a:lnTo>
                    <a:pt x="130" y="137"/>
                  </a:lnTo>
                  <a:lnTo>
                    <a:pt x="134" y="125"/>
                  </a:lnTo>
                  <a:lnTo>
                    <a:pt x="142" y="113"/>
                  </a:lnTo>
                  <a:lnTo>
                    <a:pt x="150" y="101"/>
                  </a:lnTo>
                  <a:lnTo>
                    <a:pt x="162" y="91"/>
                  </a:lnTo>
                  <a:lnTo>
                    <a:pt x="162" y="91"/>
                  </a:lnTo>
                  <a:lnTo>
                    <a:pt x="162" y="91"/>
                  </a:lnTo>
                  <a:lnTo>
                    <a:pt x="186" y="69"/>
                  </a:lnTo>
                  <a:lnTo>
                    <a:pt x="186" y="69"/>
                  </a:lnTo>
                  <a:lnTo>
                    <a:pt x="190" y="63"/>
                  </a:lnTo>
                  <a:lnTo>
                    <a:pt x="190" y="63"/>
                  </a:lnTo>
                  <a:lnTo>
                    <a:pt x="194" y="53"/>
                  </a:lnTo>
                  <a:lnTo>
                    <a:pt x="194" y="53"/>
                  </a:lnTo>
                  <a:lnTo>
                    <a:pt x="196" y="46"/>
                  </a:lnTo>
                  <a:lnTo>
                    <a:pt x="198" y="38"/>
                  </a:lnTo>
                  <a:lnTo>
                    <a:pt x="196" y="28"/>
                  </a:lnTo>
                  <a:lnTo>
                    <a:pt x="192" y="20"/>
                  </a:lnTo>
                  <a:lnTo>
                    <a:pt x="192"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105">
              <a:extLst>
                <a:ext uri="{FF2B5EF4-FFF2-40B4-BE49-F238E27FC236}">
                  <a16:creationId xmlns:a16="http://schemas.microsoft.com/office/drawing/2014/main" id="{B6CFADC9-3B1C-4907-9FFE-2F09356DC342}"/>
                </a:ext>
              </a:extLst>
            </p:cNvPr>
            <p:cNvSpPr>
              <a:spLocks noEditPoints="1"/>
            </p:cNvSpPr>
            <p:nvPr userDrawn="1"/>
          </p:nvSpPr>
          <p:spPr bwMode="auto">
            <a:xfrm>
              <a:off x="3105151" y="1730375"/>
              <a:ext cx="323850" cy="398463"/>
            </a:xfrm>
            <a:custGeom>
              <a:avLst/>
              <a:gdLst>
                <a:gd name="T0" fmla="*/ 86 w 204"/>
                <a:gd name="T1" fmla="*/ 237 h 251"/>
                <a:gd name="T2" fmla="*/ 74 w 204"/>
                <a:gd name="T3" fmla="*/ 237 h 251"/>
                <a:gd name="T4" fmla="*/ 68 w 204"/>
                <a:gd name="T5" fmla="*/ 241 h 251"/>
                <a:gd name="T6" fmla="*/ 66 w 204"/>
                <a:gd name="T7" fmla="*/ 239 h 251"/>
                <a:gd name="T8" fmla="*/ 62 w 204"/>
                <a:gd name="T9" fmla="*/ 237 h 251"/>
                <a:gd name="T10" fmla="*/ 52 w 204"/>
                <a:gd name="T11" fmla="*/ 237 h 251"/>
                <a:gd name="T12" fmla="*/ 84 w 204"/>
                <a:gd name="T13" fmla="*/ 207 h 251"/>
                <a:gd name="T14" fmla="*/ 96 w 204"/>
                <a:gd name="T15" fmla="*/ 189 h 251"/>
                <a:gd name="T16" fmla="*/ 98 w 204"/>
                <a:gd name="T17" fmla="*/ 175 h 251"/>
                <a:gd name="T18" fmla="*/ 102 w 204"/>
                <a:gd name="T19" fmla="*/ 169 h 251"/>
                <a:gd name="T20" fmla="*/ 102 w 204"/>
                <a:gd name="T21" fmla="*/ 169 h 251"/>
                <a:gd name="T22" fmla="*/ 114 w 204"/>
                <a:gd name="T23" fmla="*/ 161 h 251"/>
                <a:gd name="T24" fmla="*/ 202 w 204"/>
                <a:gd name="T25" fmla="*/ 30 h 251"/>
                <a:gd name="T26" fmla="*/ 204 w 204"/>
                <a:gd name="T27" fmla="*/ 20 h 251"/>
                <a:gd name="T28" fmla="*/ 198 w 204"/>
                <a:gd name="T29" fmla="*/ 12 h 251"/>
                <a:gd name="T30" fmla="*/ 184 w 204"/>
                <a:gd name="T31" fmla="*/ 2 h 251"/>
                <a:gd name="T32" fmla="*/ 174 w 204"/>
                <a:gd name="T33" fmla="*/ 0 h 251"/>
                <a:gd name="T34" fmla="*/ 164 w 204"/>
                <a:gd name="T35" fmla="*/ 6 h 251"/>
                <a:gd name="T36" fmla="*/ 76 w 204"/>
                <a:gd name="T37" fmla="*/ 138 h 251"/>
                <a:gd name="T38" fmla="*/ 76 w 204"/>
                <a:gd name="T39" fmla="*/ 151 h 251"/>
                <a:gd name="T40" fmla="*/ 72 w 204"/>
                <a:gd name="T41" fmla="*/ 157 h 251"/>
                <a:gd name="T42" fmla="*/ 58 w 204"/>
                <a:gd name="T43" fmla="*/ 163 h 251"/>
                <a:gd name="T44" fmla="*/ 12 w 204"/>
                <a:gd name="T45" fmla="*/ 251 h 251"/>
                <a:gd name="T46" fmla="*/ 30 w 204"/>
                <a:gd name="T47" fmla="*/ 249 h 251"/>
                <a:gd name="T48" fmla="*/ 44 w 204"/>
                <a:gd name="T49" fmla="*/ 243 h 251"/>
                <a:gd name="T50" fmla="*/ 44 w 204"/>
                <a:gd name="T51" fmla="*/ 245 h 251"/>
                <a:gd name="T52" fmla="*/ 50 w 204"/>
                <a:gd name="T53" fmla="*/ 251 h 251"/>
                <a:gd name="T54" fmla="*/ 62 w 204"/>
                <a:gd name="T55" fmla="*/ 251 h 251"/>
                <a:gd name="T56" fmla="*/ 66 w 204"/>
                <a:gd name="T57" fmla="*/ 251 h 251"/>
                <a:gd name="T58" fmla="*/ 68 w 204"/>
                <a:gd name="T59" fmla="*/ 247 h 251"/>
                <a:gd name="T60" fmla="*/ 74 w 204"/>
                <a:gd name="T61" fmla="*/ 251 h 251"/>
                <a:gd name="T62" fmla="*/ 86 w 204"/>
                <a:gd name="T63" fmla="*/ 251 h 251"/>
                <a:gd name="T64" fmla="*/ 90 w 204"/>
                <a:gd name="T65" fmla="*/ 249 h 251"/>
                <a:gd name="T66" fmla="*/ 92 w 204"/>
                <a:gd name="T67" fmla="*/ 245 h 251"/>
                <a:gd name="T68" fmla="*/ 86 w 204"/>
                <a:gd name="T69" fmla="*/ 237 h 251"/>
                <a:gd name="T70" fmla="*/ 86 w 204"/>
                <a:gd name="T71" fmla="*/ 159 h 251"/>
                <a:gd name="T72" fmla="*/ 88 w 204"/>
                <a:gd name="T73" fmla="*/ 165 h 251"/>
                <a:gd name="T74" fmla="*/ 86 w 204"/>
                <a:gd name="T75" fmla="*/ 159 h 251"/>
                <a:gd name="T76" fmla="*/ 176 w 204"/>
                <a:gd name="T77" fmla="*/ 12 h 251"/>
                <a:gd name="T78" fmla="*/ 176 w 204"/>
                <a:gd name="T79" fmla="*/ 12 h 251"/>
                <a:gd name="T80" fmla="*/ 178 w 204"/>
                <a:gd name="T81" fmla="*/ 12 h 251"/>
                <a:gd name="T82" fmla="*/ 192 w 204"/>
                <a:gd name="T83" fmla="*/ 22 h 251"/>
                <a:gd name="T84" fmla="*/ 104 w 204"/>
                <a:gd name="T85" fmla="*/ 155 h 251"/>
                <a:gd name="T86" fmla="*/ 102 w 204"/>
                <a:gd name="T87" fmla="*/ 155 h 251"/>
                <a:gd name="T88" fmla="*/ 88 w 204"/>
                <a:gd name="T89" fmla="*/ 146 h 251"/>
                <a:gd name="T90" fmla="*/ 88 w 204"/>
                <a:gd name="T91" fmla="*/ 146 h 251"/>
                <a:gd name="T92" fmla="*/ 70 w 204"/>
                <a:gd name="T93" fmla="*/ 171 h 251"/>
                <a:gd name="T94" fmla="*/ 72 w 204"/>
                <a:gd name="T95" fmla="*/ 171 h 251"/>
                <a:gd name="T96" fmla="*/ 84 w 204"/>
                <a:gd name="T97" fmla="*/ 179 h 251"/>
                <a:gd name="T98" fmla="*/ 86 w 204"/>
                <a:gd name="T99" fmla="*/ 181 h 251"/>
                <a:gd name="T100" fmla="*/ 86 w 204"/>
                <a:gd name="T101" fmla="*/ 183 h 251"/>
                <a:gd name="T102" fmla="*/ 68 w 204"/>
                <a:gd name="T103" fmla="*/ 205 h 251"/>
                <a:gd name="T104" fmla="*/ 50 w 204"/>
                <a:gd name="T105" fmla="*/ 223 h 251"/>
                <a:gd name="T106" fmla="*/ 26 w 204"/>
                <a:gd name="T107" fmla="*/ 23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 h="251">
                  <a:moveTo>
                    <a:pt x="86" y="237"/>
                  </a:moveTo>
                  <a:lnTo>
                    <a:pt x="86" y="237"/>
                  </a:lnTo>
                  <a:lnTo>
                    <a:pt x="74" y="237"/>
                  </a:lnTo>
                  <a:lnTo>
                    <a:pt x="74" y="237"/>
                  </a:lnTo>
                  <a:lnTo>
                    <a:pt x="70" y="239"/>
                  </a:lnTo>
                  <a:lnTo>
                    <a:pt x="68" y="241"/>
                  </a:lnTo>
                  <a:lnTo>
                    <a:pt x="68" y="241"/>
                  </a:lnTo>
                  <a:lnTo>
                    <a:pt x="66" y="239"/>
                  </a:lnTo>
                  <a:lnTo>
                    <a:pt x="62" y="237"/>
                  </a:lnTo>
                  <a:lnTo>
                    <a:pt x="62" y="237"/>
                  </a:lnTo>
                  <a:lnTo>
                    <a:pt x="52" y="237"/>
                  </a:lnTo>
                  <a:lnTo>
                    <a:pt x="52" y="237"/>
                  </a:lnTo>
                  <a:lnTo>
                    <a:pt x="70" y="223"/>
                  </a:lnTo>
                  <a:lnTo>
                    <a:pt x="84" y="207"/>
                  </a:lnTo>
                  <a:lnTo>
                    <a:pt x="96" y="189"/>
                  </a:lnTo>
                  <a:lnTo>
                    <a:pt x="96" y="189"/>
                  </a:lnTo>
                  <a:lnTo>
                    <a:pt x="98" y="183"/>
                  </a:lnTo>
                  <a:lnTo>
                    <a:pt x="98" y="175"/>
                  </a:lnTo>
                  <a:lnTo>
                    <a:pt x="102" y="169"/>
                  </a:lnTo>
                  <a:lnTo>
                    <a:pt x="102" y="169"/>
                  </a:lnTo>
                  <a:lnTo>
                    <a:pt x="102" y="169"/>
                  </a:lnTo>
                  <a:lnTo>
                    <a:pt x="102" y="169"/>
                  </a:lnTo>
                  <a:lnTo>
                    <a:pt x="110" y="167"/>
                  </a:lnTo>
                  <a:lnTo>
                    <a:pt x="114" y="161"/>
                  </a:lnTo>
                  <a:lnTo>
                    <a:pt x="202" y="30"/>
                  </a:lnTo>
                  <a:lnTo>
                    <a:pt x="202" y="30"/>
                  </a:lnTo>
                  <a:lnTo>
                    <a:pt x="204" y="26"/>
                  </a:lnTo>
                  <a:lnTo>
                    <a:pt x="204" y="20"/>
                  </a:lnTo>
                  <a:lnTo>
                    <a:pt x="202" y="16"/>
                  </a:lnTo>
                  <a:lnTo>
                    <a:pt x="198" y="12"/>
                  </a:lnTo>
                  <a:lnTo>
                    <a:pt x="184" y="2"/>
                  </a:lnTo>
                  <a:lnTo>
                    <a:pt x="184" y="2"/>
                  </a:lnTo>
                  <a:lnTo>
                    <a:pt x="180" y="0"/>
                  </a:lnTo>
                  <a:lnTo>
                    <a:pt x="174" y="0"/>
                  </a:lnTo>
                  <a:lnTo>
                    <a:pt x="168" y="2"/>
                  </a:lnTo>
                  <a:lnTo>
                    <a:pt x="164" y="6"/>
                  </a:lnTo>
                  <a:lnTo>
                    <a:pt x="76" y="138"/>
                  </a:lnTo>
                  <a:lnTo>
                    <a:pt x="76" y="138"/>
                  </a:lnTo>
                  <a:lnTo>
                    <a:pt x="74" y="144"/>
                  </a:lnTo>
                  <a:lnTo>
                    <a:pt x="76" y="151"/>
                  </a:lnTo>
                  <a:lnTo>
                    <a:pt x="72" y="157"/>
                  </a:lnTo>
                  <a:lnTo>
                    <a:pt x="72" y="157"/>
                  </a:lnTo>
                  <a:lnTo>
                    <a:pt x="64" y="159"/>
                  </a:lnTo>
                  <a:lnTo>
                    <a:pt x="58" y="163"/>
                  </a:lnTo>
                  <a:lnTo>
                    <a:pt x="0" y="251"/>
                  </a:lnTo>
                  <a:lnTo>
                    <a:pt x="12" y="251"/>
                  </a:lnTo>
                  <a:lnTo>
                    <a:pt x="12" y="251"/>
                  </a:lnTo>
                  <a:lnTo>
                    <a:pt x="30" y="249"/>
                  </a:lnTo>
                  <a:lnTo>
                    <a:pt x="44" y="243"/>
                  </a:lnTo>
                  <a:lnTo>
                    <a:pt x="44" y="243"/>
                  </a:lnTo>
                  <a:lnTo>
                    <a:pt x="44" y="245"/>
                  </a:lnTo>
                  <a:lnTo>
                    <a:pt x="44" y="245"/>
                  </a:lnTo>
                  <a:lnTo>
                    <a:pt x="46" y="249"/>
                  </a:lnTo>
                  <a:lnTo>
                    <a:pt x="50" y="251"/>
                  </a:lnTo>
                  <a:lnTo>
                    <a:pt x="50" y="251"/>
                  </a:lnTo>
                  <a:lnTo>
                    <a:pt x="62" y="251"/>
                  </a:lnTo>
                  <a:lnTo>
                    <a:pt x="62" y="251"/>
                  </a:lnTo>
                  <a:lnTo>
                    <a:pt x="66" y="251"/>
                  </a:lnTo>
                  <a:lnTo>
                    <a:pt x="68" y="247"/>
                  </a:lnTo>
                  <a:lnTo>
                    <a:pt x="68" y="247"/>
                  </a:lnTo>
                  <a:lnTo>
                    <a:pt x="70" y="251"/>
                  </a:lnTo>
                  <a:lnTo>
                    <a:pt x="74" y="251"/>
                  </a:lnTo>
                  <a:lnTo>
                    <a:pt x="74" y="251"/>
                  </a:lnTo>
                  <a:lnTo>
                    <a:pt x="86" y="251"/>
                  </a:lnTo>
                  <a:lnTo>
                    <a:pt x="86" y="251"/>
                  </a:lnTo>
                  <a:lnTo>
                    <a:pt x="90" y="249"/>
                  </a:lnTo>
                  <a:lnTo>
                    <a:pt x="92" y="245"/>
                  </a:lnTo>
                  <a:lnTo>
                    <a:pt x="92" y="245"/>
                  </a:lnTo>
                  <a:lnTo>
                    <a:pt x="90" y="239"/>
                  </a:lnTo>
                  <a:lnTo>
                    <a:pt x="86" y="237"/>
                  </a:lnTo>
                  <a:lnTo>
                    <a:pt x="86" y="237"/>
                  </a:lnTo>
                  <a:close/>
                  <a:moveTo>
                    <a:pt x="86" y="159"/>
                  </a:moveTo>
                  <a:lnTo>
                    <a:pt x="90" y="163"/>
                  </a:lnTo>
                  <a:lnTo>
                    <a:pt x="88" y="165"/>
                  </a:lnTo>
                  <a:lnTo>
                    <a:pt x="84" y="163"/>
                  </a:lnTo>
                  <a:lnTo>
                    <a:pt x="86" y="159"/>
                  </a:lnTo>
                  <a:close/>
                  <a:moveTo>
                    <a:pt x="88" y="146"/>
                  </a:moveTo>
                  <a:lnTo>
                    <a:pt x="176" y="12"/>
                  </a:lnTo>
                  <a:lnTo>
                    <a:pt x="176" y="12"/>
                  </a:lnTo>
                  <a:lnTo>
                    <a:pt x="176" y="12"/>
                  </a:lnTo>
                  <a:lnTo>
                    <a:pt x="176" y="12"/>
                  </a:lnTo>
                  <a:lnTo>
                    <a:pt x="178" y="12"/>
                  </a:lnTo>
                  <a:lnTo>
                    <a:pt x="192" y="22"/>
                  </a:lnTo>
                  <a:lnTo>
                    <a:pt x="192" y="22"/>
                  </a:lnTo>
                  <a:lnTo>
                    <a:pt x="192" y="24"/>
                  </a:lnTo>
                  <a:lnTo>
                    <a:pt x="104" y="155"/>
                  </a:lnTo>
                  <a:lnTo>
                    <a:pt x="104" y="155"/>
                  </a:lnTo>
                  <a:lnTo>
                    <a:pt x="102" y="155"/>
                  </a:lnTo>
                  <a:lnTo>
                    <a:pt x="88" y="146"/>
                  </a:lnTo>
                  <a:lnTo>
                    <a:pt x="88" y="146"/>
                  </a:lnTo>
                  <a:lnTo>
                    <a:pt x="88" y="146"/>
                  </a:lnTo>
                  <a:lnTo>
                    <a:pt x="88" y="146"/>
                  </a:lnTo>
                  <a:close/>
                  <a:moveTo>
                    <a:pt x="70" y="171"/>
                  </a:moveTo>
                  <a:lnTo>
                    <a:pt x="70" y="171"/>
                  </a:lnTo>
                  <a:lnTo>
                    <a:pt x="72" y="171"/>
                  </a:lnTo>
                  <a:lnTo>
                    <a:pt x="72" y="171"/>
                  </a:lnTo>
                  <a:lnTo>
                    <a:pt x="72" y="171"/>
                  </a:lnTo>
                  <a:lnTo>
                    <a:pt x="84" y="179"/>
                  </a:lnTo>
                  <a:lnTo>
                    <a:pt x="84" y="179"/>
                  </a:lnTo>
                  <a:lnTo>
                    <a:pt x="86" y="181"/>
                  </a:lnTo>
                  <a:lnTo>
                    <a:pt x="86" y="183"/>
                  </a:lnTo>
                  <a:lnTo>
                    <a:pt x="86" y="183"/>
                  </a:lnTo>
                  <a:lnTo>
                    <a:pt x="80" y="189"/>
                  </a:lnTo>
                  <a:lnTo>
                    <a:pt x="68" y="205"/>
                  </a:lnTo>
                  <a:lnTo>
                    <a:pt x="60" y="215"/>
                  </a:lnTo>
                  <a:lnTo>
                    <a:pt x="50" y="223"/>
                  </a:lnTo>
                  <a:lnTo>
                    <a:pt x="38" y="231"/>
                  </a:lnTo>
                  <a:lnTo>
                    <a:pt x="26" y="235"/>
                  </a:lnTo>
                  <a:lnTo>
                    <a:pt x="70" y="1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106">
              <a:extLst>
                <a:ext uri="{FF2B5EF4-FFF2-40B4-BE49-F238E27FC236}">
                  <a16:creationId xmlns:a16="http://schemas.microsoft.com/office/drawing/2014/main" id="{140DAAF0-0F75-4960-A5CE-B94FA9C026F1}"/>
                </a:ext>
              </a:extLst>
            </p:cNvPr>
            <p:cNvSpPr>
              <a:spLocks/>
            </p:cNvSpPr>
            <p:nvPr userDrawn="1"/>
          </p:nvSpPr>
          <p:spPr bwMode="auto">
            <a:xfrm>
              <a:off x="3314701" y="1758950"/>
              <a:ext cx="85725" cy="107950"/>
            </a:xfrm>
            <a:custGeom>
              <a:avLst/>
              <a:gdLst>
                <a:gd name="T0" fmla="*/ 46 w 54"/>
                <a:gd name="T1" fmla="*/ 0 h 68"/>
                <a:gd name="T2" fmla="*/ 0 w 54"/>
                <a:gd name="T3" fmla="*/ 68 h 68"/>
                <a:gd name="T4" fmla="*/ 0 w 54"/>
                <a:gd name="T5" fmla="*/ 68 h 68"/>
                <a:gd name="T6" fmla="*/ 14 w 54"/>
                <a:gd name="T7" fmla="*/ 66 h 68"/>
                <a:gd name="T8" fmla="*/ 54 w 54"/>
                <a:gd name="T9" fmla="*/ 6 h 68"/>
                <a:gd name="T10" fmla="*/ 46 w 54"/>
                <a:gd name="T11" fmla="*/ 0 h 68"/>
              </a:gdLst>
              <a:ahLst/>
              <a:cxnLst>
                <a:cxn ang="0">
                  <a:pos x="T0" y="T1"/>
                </a:cxn>
                <a:cxn ang="0">
                  <a:pos x="T2" y="T3"/>
                </a:cxn>
                <a:cxn ang="0">
                  <a:pos x="T4" y="T5"/>
                </a:cxn>
                <a:cxn ang="0">
                  <a:pos x="T6" y="T7"/>
                </a:cxn>
                <a:cxn ang="0">
                  <a:pos x="T8" y="T9"/>
                </a:cxn>
                <a:cxn ang="0">
                  <a:pos x="T10" y="T11"/>
                </a:cxn>
              </a:cxnLst>
              <a:rect l="0" t="0" r="r" b="b"/>
              <a:pathLst>
                <a:path w="54" h="68">
                  <a:moveTo>
                    <a:pt x="46" y="0"/>
                  </a:moveTo>
                  <a:lnTo>
                    <a:pt x="0" y="68"/>
                  </a:lnTo>
                  <a:lnTo>
                    <a:pt x="0" y="68"/>
                  </a:lnTo>
                  <a:lnTo>
                    <a:pt x="14" y="66"/>
                  </a:lnTo>
                  <a:lnTo>
                    <a:pt x="54" y="6"/>
                  </a:lnTo>
                  <a:lnTo>
                    <a:pt x="46"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4" name="Freeform 107">
              <a:extLst>
                <a:ext uri="{FF2B5EF4-FFF2-40B4-BE49-F238E27FC236}">
                  <a16:creationId xmlns:a16="http://schemas.microsoft.com/office/drawing/2014/main" id="{80F9B00D-EA11-478C-87DD-7D35D2F366F3}"/>
                </a:ext>
              </a:extLst>
            </p:cNvPr>
            <p:cNvSpPr>
              <a:spLocks/>
            </p:cNvSpPr>
            <p:nvPr userDrawn="1"/>
          </p:nvSpPr>
          <p:spPr bwMode="auto">
            <a:xfrm>
              <a:off x="3479801" y="1917700"/>
              <a:ext cx="60325" cy="106363"/>
            </a:xfrm>
            <a:custGeom>
              <a:avLst/>
              <a:gdLst>
                <a:gd name="T0" fmla="*/ 36 w 38"/>
                <a:gd name="T1" fmla="*/ 12 h 67"/>
                <a:gd name="T2" fmla="*/ 36 w 38"/>
                <a:gd name="T3" fmla="*/ 12 h 67"/>
                <a:gd name="T4" fmla="*/ 32 w 38"/>
                <a:gd name="T5" fmla="*/ 8 h 67"/>
                <a:gd name="T6" fmla="*/ 28 w 38"/>
                <a:gd name="T7" fmla="*/ 4 h 67"/>
                <a:gd name="T8" fmla="*/ 28 w 38"/>
                <a:gd name="T9" fmla="*/ 4 h 67"/>
                <a:gd name="T10" fmla="*/ 22 w 38"/>
                <a:gd name="T11" fmla="*/ 2 h 67"/>
                <a:gd name="T12" fmla="*/ 18 w 38"/>
                <a:gd name="T13" fmla="*/ 0 h 67"/>
                <a:gd name="T14" fmla="*/ 18 w 38"/>
                <a:gd name="T15" fmla="*/ 0 h 67"/>
                <a:gd name="T16" fmla="*/ 16 w 38"/>
                <a:gd name="T17" fmla="*/ 0 h 67"/>
                <a:gd name="T18" fmla="*/ 16 w 38"/>
                <a:gd name="T19" fmla="*/ 0 h 67"/>
                <a:gd name="T20" fmla="*/ 10 w 38"/>
                <a:gd name="T21" fmla="*/ 2 h 67"/>
                <a:gd name="T22" fmla="*/ 6 w 38"/>
                <a:gd name="T23" fmla="*/ 6 h 67"/>
                <a:gd name="T24" fmla="*/ 0 w 38"/>
                <a:gd name="T25" fmla="*/ 12 h 67"/>
                <a:gd name="T26" fmla="*/ 0 w 38"/>
                <a:gd name="T27" fmla="*/ 12 h 67"/>
                <a:gd name="T28" fmla="*/ 8 w 38"/>
                <a:gd name="T29" fmla="*/ 16 h 67"/>
                <a:gd name="T30" fmla="*/ 16 w 38"/>
                <a:gd name="T31" fmla="*/ 22 h 67"/>
                <a:gd name="T32" fmla="*/ 16 w 38"/>
                <a:gd name="T33" fmla="*/ 22 h 67"/>
                <a:gd name="T34" fmla="*/ 18 w 38"/>
                <a:gd name="T35" fmla="*/ 31 h 67"/>
                <a:gd name="T36" fmla="*/ 18 w 38"/>
                <a:gd name="T37" fmla="*/ 41 h 67"/>
                <a:gd name="T38" fmla="*/ 18 w 38"/>
                <a:gd name="T39" fmla="*/ 41 h 67"/>
                <a:gd name="T40" fmla="*/ 16 w 38"/>
                <a:gd name="T41" fmla="*/ 47 h 67"/>
                <a:gd name="T42" fmla="*/ 16 w 38"/>
                <a:gd name="T43" fmla="*/ 47 h 67"/>
                <a:gd name="T44" fmla="*/ 12 w 38"/>
                <a:gd name="T45" fmla="*/ 51 h 67"/>
                <a:gd name="T46" fmla="*/ 12 w 38"/>
                <a:gd name="T47" fmla="*/ 51 h 67"/>
                <a:gd name="T48" fmla="*/ 10 w 38"/>
                <a:gd name="T49" fmla="*/ 55 h 67"/>
                <a:gd name="T50" fmla="*/ 10 w 38"/>
                <a:gd name="T51" fmla="*/ 55 h 67"/>
                <a:gd name="T52" fmla="*/ 2 w 38"/>
                <a:gd name="T53" fmla="*/ 67 h 67"/>
                <a:gd name="T54" fmla="*/ 2 w 38"/>
                <a:gd name="T55" fmla="*/ 67 h 67"/>
                <a:gd name="T56" fmla="*/ 10 w 38"/>
                <a:gd name="T57" fmla="*/ 63 h 67"/>
                <a:gd name="T58" fmla="*/ 10 w 38"/>
                <a:gd name="T59" fmla="*/ 61 h 67"/>
                <a:gd name="T60" fmla="*/ 10 w 38"/>
                <a:gd name="T61" fmla="*/ 61 h 67"/>
                <a:gd name="T62" fmla="*/ 30 w 38"/>
                <a:gd name="T63" fmla="*/ 41 h 67"/>
                <a:gd name="T64" fmla="*/ 30 w 38"/>
                <a:gd name="T65" fmla="*/ 41 h 67"/>
                <a:gd name="T66" fmla="*/ 34 w 38"/>
                <a:gd name="T67" fmla="*/ 37 h 67"/>
                <a:gd name="T68" fmla="*/ 34 w 38"/>
                <a:gd name="T69" fmla="*/ 37 h 67"/>
                <a:gd name="T70" fmla="*/ 36 w 38"/>
                <a:gd name="T71" fmla="*/ 31 h 67"/>
                <a:gd name="T72" fmla="*/ 36 w 38"/>
                <a:gd name="T73" fmla="*/ 31 h 67"/>
                <a:gd name="T74" fmla="*/ 38 w 38"/>
                <a:gd name="T75" fmla="*/ 22 h 67"/>
                <a:gd name="T76" fmla="*/ 38 w 38"/>
                <a:gd name="T77" fmla="*/ 22 h 67"/>
                <a:gd name="T78" fmla="*/ 38 w 38"/>
                <a:gd name="T79" fmla="*/ 18 h 67"/>
                <a:gd name="T80" fmla="*/ 36 w 38"/>
                <a:gd name="T81" fmla="*/ 1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 h="67">
                  <a:moveTo>
                    <a:pt x="36" y="12"/>
                  </a:moveTo>
                  <a:lnTo>
                    <a:pt x="36" y="12"/>
                  </a:lnTo>
                  <a:lnTo>
                    <a:pt x="32" y="8"/>
                  </a:lnTo>
                  <a:lnTo>
                    <a:pt x="28" y="4"/>
                  </a:lnTo>
                  <a:lnTo>
                    <a:pt x="28" y="4"/>
                  </a:lnTo>
                  <a:lnTo>
                    <a:pt x="22" y="2"/>
                  </a:lnTo>
                  <a:lnTo>
                    <a:pt x="18" y="0"/>
                  </a:lnTo>
                  <a:lnTo>
                    <a:pt x="18" y="0"/>
                  </a:lnTo>
                  <a:lnTo>
                    <a:pt x="16" y="0"/>
                  </a:lnTo>
                  <a:lnTo>
                    <a:pt x="16" y="0"/>
                  </a:lnTo>
                  <a:lnTo>
                    <a:pt x="10" y="2"/>
                  </a:lnTo>
                  <a:lnTo>
                    <a:pt x="6" y="6"/>
                  </a:lnTo>
                  <a:lnTo>
                    <a:pt x="0" y="12"/>
                  </a:lnTo>
                  <a:lnTo>
                    <a:pt x="0" y="12"/>
                  </a:lnTo>
                  <a:lnTo>
                    <a:pt x="8" y="16"/>
                  </a:lnTo>
                  <a:lnTo>
                    <a:pt x="16" y="22"/>
                  </a:lnTo>
                  <a:lnTo>
                    <a:pt x="16" y="22"/>
                  </a:lnTo>
                  <a:lnTo>
                    <a:pt x="18" y="31"/>
                  </a:lnTo>
                  <a:lnTo>
                    <a:pt x="18" y="41"/>
                  </a:lnTo>
                  <a:lnTo>
                    <a:pt x="18" y="41"/>
                  </a:lnTo>
                  <a:lnTo>
                    <a:pt x="16" y="47"/>
                  </a:lnTo>
                  <a:lnTo>
                    <a:pt x="16" y="47"/>
                  </a:lnTo>
                  <a:lnTo>
                    <a:pt x="12" y="51"/>
                  </a:lnTo>
                  <a:lnTo>
                    <a:pt x="12" y="51"/>
                  </a:lnTo>
                  <a:lnTo>
                    <a:pt x="10" y="55"/>
                  </a:lnTo>
                  <a:lnTo>
                    <a:pt x="10" y="55"/>
                  </a:lnTo>
                  <a:lnTo>
                    <a:pt x="2" y="67"/>
                  </a:lnTo>
                  <a:lnTo>
                    <a:pt x="2" y="67"/>
                  </a:lnTo>
                  <a:lnTo>
                    <a:pt x="10" y="63"/>
                  </a:lnTo>
                  <a:lnTo>
                    <a:pt x="10" y="61"/>
                  </a:lnTo>
                  <a:lnTo>
                    <a:pt x="10" y="61"/>
                  </a:lnTo>
                  <a:lnTo>
                    <a:pt x="30" y="41"/>
                  </a:lnTo>
                  <a:lnTo>
                    <a:pt x="30" y="41"/>
                  </a:lnTo>
                  <a:lnTo>
                    <a:pt x="34" y="37"/>
                  </a:lnTo>
                  <a:lnTo>
                    <a:pt x="34" y="37"/>
                  </a:lnTo>
                  <a:lnTo>
                    <a:pt x="36" y="31"/>
                  </a:lnTo>
                  <a:lnTo>
                    <a:pt x="36" y="31"/>
                  </a:lnTo>
                  <a:lnTo>
                    <a:pt x="38" y="22"/>
                  </a:lnTo>
                  <a:lnTo>
                    <a:pt x="38" y="22"/>
                  </a:lnTo>
                  <a:lnTo>
                    <a:pt x="38" y="18"/>
                  </a:lnTo>
                  <a:lnTo>
                    <a:pt x="36" y="12"/>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Freeform 108">
              <a:extLst>
                <a:ext uri="{FF2B5EF4-FFF2-40B4-BE49-F238E27FC236}">
                  <a16:creationId xmlns:a16="http://schemas.microsoft.com/office/drawing/2014/main" id="{8960A334-20CB-4733-9142-112529DFD80D}"/>
                </a:ext>
              </a:extLst>
            </p:cNvPr>
            <p:cNvSpPr>
              <a:spLocks/>
            </p:cNvSpPr>
            <p:nvPr userDrawn="1"/>
          </p:nvSpPr>
          <p:spPr bwMode="auto">
            <a:xfrm>
              <a:off x="3479801" y="1917700"/>
              <a:ext cx="60325" cy="106363"/>
            </a:xfrm>
            <a:custGeom>
              <a:avLst/>
              <a:gdLst>
                <a:gd name="T0" fmla="*/ 36 w 38"/>
                <a:gd name="T1" fmla="*/ 12 h 67"/>
                <a:gd name="T2" fmla="*/ 36 w 38"/>
                <a:gd name="T3" fmla="*/ 12 h 67"/>
                <a:gd name="T4" fmla="*/ 32 w 38"/>
                <a:gd name="T5" fmla="*/ 8 h 67"/>
                <a:gd name="T6" fmla="*/ 28 w 38"/>
                <a:gd name="T7" fmla="*/ 4 h 67"/>
                <a:gd name="T8" fmla="*/ 28 w 38"/>
                <a:gd name="T9" fmla="*/ 4 h 67"/>
                <a:gd name="T10" fmla="*/ 22 w 38"/>
                <a:gd name="T11" fmla="*/ 2 h 67"/>
                <a:gd name="T12" fmla="*/ 18 w 38"/>
                <a:gd name="T13" fmla="*/ 0 h 67"/>
                <a:gd name="T14" fmla="*/ 18 w 38"/>
                <a:gd name="T15" fmla="*/ 0 h 67"/>
                <a:gd name="T16" fmla="*/ 16 w 38"/>
                <a:gd name="T17" fmla="*/ 0 h 67"/>
                <a:gd name="T18" fmla="*/ 16 w 38"/>
                <a:gd name="T19" fmla="*/ 0 h 67"/>
                <a:gd name="T20" fmla="*/ 10 w 38"/>
                <a:gd name="T21" fmla="*/ 2 h 67"/>
                <a:gd name="T22" fmla="*/ 6 w 38"/>
                <a:gd name="T23" fmla="*/ 6 h 67"/>
                <a:gd name="T24" fmla="*/ 0 w 38"/>
                <a:gd name="T25" fmla="*/ 12 h 67"/>
                <a:gd name="T26" fmla="*/ 0 w 38"/>
                <a:gd name="T27" fmla="*/ 12 h 67"/>
                <a:gd name="T28" fmla="*/ 8 w 38"/>
                <a:gd name="T29" fmla="*/ 16 h 67"/>
                <a:gd name="T30" fmla="*/ 16 w 38"/>
                <a:gd name="T31" fmla="*/ 22 h 67"/>
                <a:gd name="T32" fmla="*/ 16 w 38"/>
                <a:gd name="T33" fmla="*/ 22 h 67"/>
                <a:gd name="T34" fmla="*/ 18 w 38"/>
                <a:gd name="T35" fmla="*/ 31 h 67"/>
                <a:gd name="T36" fmla="*/ 18 w 38"/>
                <a:gd name="T37" fmla="*/ 41 h 67"/>
                <a:gd name="T38" fmla="*/ 18 w 38"/>
                <a:gd name="T39" fmla="*/ 41 h 67"/>
                <a:gd name="T40" fmla="*/ 16 w 38"/>
                <a:gd name="T41" fmla="*/ 47 h 67"/>
                <a:gd name="T42" fmla="*/ 16 w 38"/>
                <a:gd name="T43" fmla="*/ 47 h 67"/>
                <a:gd name="T44" fmla="*/ 12 w 38"/>
                <a:gd name="T45" fmla="*/ 51 h 67"/>
                <a:gd name="T46" fmla="*/ 12 w 38"/>
                <a:gd name="T47" fmla="*/ 51 h 67"/>
                <a:gd name="T48" fmla="*/ 10 w 38"/>
                <a:gd name="T49" fmla="*/ 55 h 67"/>
                <a:gd name="T50" fmla="*/ 10 w 38"/>
                <a:gd name="T51" fmla="*/ 55 h 67"/>
                <a:gd name="T52" fmla="*/ 2 w 38"/>
                <a:gd name="T53" fmla="*/ 67 h 67"/>
                <a:gd name="T54" fmla="*/ 2 w 38"/>
                <a:gd name="T55" fmla="*/ 67 h 67"/>
                <a:gd name="T56" fmla="*/ 10 w 38"/>
                <a:gd name="T57" fmla="*/ 63 h 67"/>
                <a:gd name="T58" fmla="*/ 10 w 38"/>
                <a:gd name="T59" fmla="*/ 61 h 67"/>
                <a:gd name="T60" fmla="*/ 10 w 38"/>
                <a:gd name="T61" fmla="*/ 61 h 67"/>
                <a:gd name="T62" fmla="*/ 30 w 38"/>
                <a:gd name="T63" fmla="*/ 41 h 67"/>
                <a:gd name="T64" fmla="*/ 30 w 38"/>
                <a:gd name="T65" fmla="*/ 41 h 67"/>
                <a:gd name="T66" fmla="*/ 34 w 38"/>
                <a:gd name="T67" fmla="*/ 37 h 67"/>
                <a:gd name="T68" fmla="*/ 34 w 38"/>
                <a:gd name="T69" fmla="*/ 37 h 67"/>
                <a:gd name="T70" fmla="*/ 36 w 38"/>
                <a:gd name="T71" fmla="*/ 31 h 67"/>
                <a:gd name="T72" fmla="*/ 36 w 38"/>
                <a:gd name="T73" fmla="*/ 31 h 67"/>
                <a:gd name="T74" fmla="*/ 38 w 38"/>
                <a:gd name="T75" fmla="*/ 22 h 67"/>
                <a:gd name="T76" fmla="*/ 38 w 38"/>
                <a:gd name="T77" fmla="*/ 22 h 67"/>
                <a:gd name="T78" fmla="*/ 38 w 38"/>
                <a:gd name="T79" fmla="*/ 18 h 67"/>
                <a:gd name="T80" fmla="*/ 36 w 38"/>
                <a:gd name="T81" fmla="*/ 1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 h="67">
                  <a:moveTo>
                    <a:pt x="36" y="12"/>
                  </a:moveTo>
                  <a:lnTo>
                    <a:pt x="36" y="12"/>
                  </a:lnTo>
                  <a:lnTo>
                    <a:pt x="32" y="8"/>
                  </a:lnTo>
                  <a:lnTo>
                    <a:pt x="28" y="4"/>
                  </a:lnTo>
                  <a:lnTo>
                    <a:pt x="28" y="4"/>
                  </a:lnTo>
                  <a:lnTo>
                    <a:pt x="22" y="2"/>
                  </a:lnTo>
                  <a:lnTo>
                    <a:pt x="18" y="0"/>
                  </a:lnTo>
                  <a:lnTo>
                    <a:pt x="18" y="0"/>
                  </a:lnTo>
                  <a:lnTo>
                    <a:pt x="16" y="0"/>
                  </a:lnTo>
                  <a:lnTo>
                    <a:pt x="16" y="0"/>
                  </a:lnTo>
                  <a:lnTo>
                    <a:pt x="10" y="2"/>
                  </a:lnTo>
                  <a:lnTo>
                    <a:pt x="6" y="6"/>
                  </a:lnTo>
                  <a:lnTo>
                    <a:pt x="0" y="12"/>
                  </a:lnTo>
                  <a:lnTo>
                    <a:pt x="0" y="12"/>
                  </a:lnTo>
                  <a:lnTo>
                    <a:pt x="8" y="16"/>
                  </a:lnTo>
                  <a:lnTo>
                    <a:pt x="16" y="22"/>
                  </a:lnTo>
                  <a:lnTo>
                    <a:pt x="16" y="22"/>
                  </a:lnTo>
                  <a:lnTo>
                    <a:pt x="18" y="31"/>
                  </a:lnTo>
                  <a:lnTo>
                    <a:pt x="18" y="41"/>
                  </a:lnTo>
                  <a:lnTo>
                    <a:pt x="18" y="41"/>
                  </a:lnTo>
                  <a:lnTo>
                    <a:pt x="16" y="47"/>
                  </a:lnTo>
                  <a:lnTo>
                    <a:pt x="16" y="47"/>
                  </a:lnTo>
                  <a:lnTo>
                    <a:pt x="12" y="51"/>
                  </a:lnTo>
                  <a:lnTo>
                    <a:pt x="12" y="51"/>
                  </a:lnTo>
                  <a:lnTo>
                    <a:pt x="10" y="55"/>
                  </a:lnTo>
                  <a:lnTo>
                    <a:pt x="10" y="55"/>
                  </a:lnTo>
                  <a:lnTo>
                    <a:pt x="2" y="67"/>
                  </a:lnTo>
                  <a:lnTo>
                    <a:pt x="2" y="67"/>
                  </a:lnTo>
                  <a:lnTo>
                    <a:pt x="10" y="63"/>
                  </a:lnTo>
                  <a:lnTo>
                    <a:pt x="10" y="61"/>
                  </a:lnTo>
                  <a:lnTo>
                    <a:pt x="10" y="61"/>
                  </a:lnTo>
                  <a:lnTo>
                    <a:pt x="30" y="41"/>
                  </a:lnTo>
                  <a:lnTo>
                    <a:pt x="30" y="41"/>
                  </a:lnTo>
                  <a:lnTo>
                    <a:pt x="34" y="37"/>
                  </a:lnTo>
                  <a:lnTo>
                    <a:pt x="34" y="37"/>
                  </a:lnTo>
                  <a:lnTo>
                    <a:pt x="36" y="31"/>
                  </a:lnTo>
                  <a:lnTo>
                    <a:pt x="36" y="31"/>
                  </a:lnTo>
                  <a:lnTo>
                    <a:pt x="38" y="22"/>
                  </a:lnTo>
                  <a:lnTo>
                    <a:pt x="38" y="22"/>
                  </a:lnTo>
                  <a:lnTo>
                    <a:pt x="38" y="18"/>
                  </a:lnTo>
                  <a:lnTo>
                    <a:pt x="36" y="12"/>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6" name="Group 125">
            <a:extLst>
              <a:ext uri="{FF2B5EF4-FFF2-40B4-BE49-F238E27FC236}">
                <a16:creationId xmlns:a16="http://schemas.microsoft.com/office/drawing/2014/main" id="{8309FEC1-1A88-49E3-9E68-F9D13C811F2F}"/>
              </a:ext>
            </a:extLst>
          </p:cNvPr>
          <p:cNvGrpSpPr/>
          <p:nvPr userDrawn="1"/>
        </p:nvGrpSpPr>
        <p:grpSpPr>
          <a:xfrm>
            <a:off x="3200401" y="2455863"/>
            <a:ext cx="476250" cy="428625"/>
            <a:chOff x="3200401" y="2455863"/>
            <a:chExt cx="476250" cy="428625"/>
          </a:xfrm>
        </p:grpSpPr>
        <p:sp>
          <p:nvSpPr>
            <p:cNvPr id="127" name="Freeform 109">
              <a:extLst>
                <a:ext uri="{FF2B5EF4-FFF2-40B4-BE49-F238E27FC236}">
                  <a16:creationId xmlns:a16="http://schemas.microsoft.com/office/drawing/2014/main" id="{E01B870B-7441-47D2-90B3-DB3A0B54108D}"/>
                </a:ext>
              </a:extLst>
            </p:cNvPr>
            <p:cNvSpPr>
              <a:spLocks/>
            </p:cNvSpPr>
            <p:nvPr userDrawn="1"/>
          </p:nvSpPr>
          <p:spPr bwMode="auto">
            <a:xfrm>
              <a:off x="3292476" y="2706688"/>
              <a:ext cx="371475" cy="44450"/>
            </a:xfrm>
            <a:custGeom>
              <a:avLst/>
              <a:gdLst>
                <a:gd name="T0" fmla="*/ 0 w 234"/>
                <a:gd name="T1" fmla="*/ 16 h 28"/>
                <a:gd name="T2" fmla="*/ 0 w 234"/>
                <a:gd name="T3" fmla="*/ 24 h 28"/>
                <a:gd name="T4" fmla="*/ 0 w 234"/>
                <a:gd name="T5" fmla="*/ 24 h 28"/>
                <a:gd name="T6" fmla="*/ 2 w 234"/>
                <a:gd name="T7" fmla="*/ 28 h 28"/>
                <a:gd name="T8" fmla="*/ 6 w 234"/>
                <a:gd name="T9" fmla="*/ 28 h 28"/>
                <a:gd name="T10" fmla="*/ 6 w 234"/>
                <a:gd name="T11" fmla="*/ 28 h 28"/>
                <a:gd name="T12" fmla="*/ 10 w 234"/>
                <a:gd name="T13" fmla="*/ 28 h 28"/>
                <a:gd name="T14" fmla="*/ 12 w 234"/>
                <a:gd name="T15" fmla="*/ 24 h 28"/>
                <a:gd name="T16" fmla="*/ 12 w 234"/>
                <a:gd name="T17" fmla="*/ 16 h 28"/>
                <a:gd name="T18" fmla="*/ 12 w 234"/>
                <a:gd name="T19" fmla="*/ 16 h 28"/>
                <a:gd name="T20" fmla="*/ 12 w 234"/>
                <a:gd name="T21" fmla="*/ 12 h 28"/>
                <a:gd name="T22" fmla="*/ 16 w 234"/>
                <a:gd name="T23" fmla="*/ 10 h 28"/>
                <a:gd name="T24" fmla="*/ 218 w 234"/>
                <a:gd name="T25" fmla="*/ 10 h 28"/>
                <a:gd name="T26" fmla="*/ 218 w 234"/>
                <a:gd name="T27" fmla="*/ 10 h 28"/>
                <a:gd name="T28" fmla="*/ 222 w 234"/>
                <a:gd name="T29" fmla="*/ 12 h 28"/>
                <a:gd name="T30" fmla="*/ 224 w 234"/>
                <a:gd name="T31" fmla="*/ 16 h 28"/>
                <a:gd name="T32" fmla="*/ 224 w 234"/>
                <a:gd name="T33" fmla="*/ 24 h 28"/>
                <a:gd name="T34" fmla="*/ 224 w 234"/>
                <a:gd name="T35" fmla="*/ 24 h 28"/>
                <a:gd name="T36" fmla="*/ 226 w 234"/>
                <a:gd name="T37" fmla="*/ 28 h 28"/>
                <a:gd name="T38" fmla="*/ 230 w 234"/>
                <a:gd name="T39" fmla="*/ 28 h 28"/>
                <a:gd name="T40" fmla="*/ 230 w 234"/>
                <a:gd name="T41" fmla="*/ 28 h 28"/>
                <a:gd name="T42" fmla="*/ 232 w 234"/>
                <a:gd name="T43" fmla="*/ 28 h 28"/>
                <a:gd name="T44" fmla="*/ 234 w 234"/>
                <a:gd name="T45" fmla="*/ 24 h 28"/>
                <a:gd name="T46" fmla="*/ 234 w 234"/>
                <a:gd name="T47" fmla="*/ 16 h 28"/>
                <a:gd name="T48" fmla="*/ 234 w 234"/>
                <a:gd name="T49" fmla="*/ 16 h 28"/>
                <a:gd name="T50" fmla="*/ 234 w 234"/>
                <a:gd name="T51" fmla="*/ 8 h 28"/>
                <a:gd name="T52" fmla="*/ 230 w 234"/>
                <a:gd name="T53" fmla="*/ 4 h 28"/>
                <a:gd name="T54" fmla="*/ 224 w 234"/>
                <a:gd name="T55" fmla="*/ 0 h 28"/>
                <a:gd name="T56" fmla="*/ 218 w 234"/>
                <a:gd name="T57" fmla="*/ 0 h 28"/>
                <a:gd name="T58" fmla="*/ 16 w 234"/>
                <a:gd name="T59" fmla="*/ 0 h 28"/>
                <a:gd name="T60" fmla="*/ 16 w 234"/>
                <a:gd name="T61" fmla="*/ 0 h 28"/>
                <a:gd name="T62" fmla="*/ 10 w 234"/>
                <a:gd name="T63" fmla="*/ 0 h 28"/>
                <a:gd name="T64" fmla="*/ 6 w 234"/>
                <a:gd name="T65" fmla="*/ 4 h 28"/>
                <a:gd name="T66" fmla="*/ 2 w 234"/>
                <a:gd name="T67" fmla="*/ 8 h 28"/>
                <a:gd name="T68" fmla="*/ 0 w 234"/>
                <a:gd name="T69" fmla="*/ 16 h 28"/>
                <a:gd name="T70" fmla="*/ 0 w 234"/>
                <a:gd name="T71"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4" h="28">
                  <a:moveTo>
                    <a:pt x="0" y="16"/>
                  </a:moveTo>
                  <a:lnTo>
                    <a:pt x="0" y="24"/>
                  </a:lnTo>
                  <a:lnTo>
                    <a:pt x="0" y="24"/>
                  </a:lnTo>
                  <a:lnTo>
                    <a:pt x="2" y="28"/>
                  </a:lnTo>
                  <a:lnTo>
                    <a:pt x="6" y="28"/>
                  </a:lnTo>
                  <a:lnTo>
                    <a:pt x="6" y="28"/>
                  </a:lnTo>
                  <a:lnTo>
                    <a:pt x="10" y="28"/>
                  </a:lnTo>
                  <a:lnTo>
                    <a:pt x="12" y="24"/>
                  </a:lnTo>
                  <a:lnTo>
                    <a:pt x="12" y="16"/>
                  </a:lnTo>
                  <a:lnTo>
                    <a:pt x="12" y="16"/>
                  </a:lnTo>
                  <a:lnTo>
                    <a:pt x="12" y="12"/>
                  </a:lnTo>
                  <a:lnTo>
                    <a:pt x="16" y="10"/>
                  </a:lnTo>
                  <a:lnTo>
                    <a:pt x="218" y="10"/>
                  </a:lnTo>
                  <a:lnTo>
                    <a:pt x="218" y="10"/>
                  </a:lnTo>
                  <a:lnTo>
                    <a:pt x="222" y="12"/>
                  </a:lnTo>
                  <a:lnTo>
                    <a:pt x="224" y="16"/>
                  </a:lnTo>
                  <a:lnTo>
                    <a:pt x="224" y="24"/>
                  </a:lnTo>
                  <a:lnTo>
                    <a:pt x="224" y="24"/>
                  </a:lnTo>
                  <a:lnTo>
                    <a:pt x="226" y="28"/>
                  </a:lnTo>
                  <a:lnTo>
                    <a:pt x="230" y="28"/>
                  </a:lnTo>
                  <a:lnTo>
                    <a:pt x="230" y="28"/>
                  </a:lnTo>
                  <a:lnTo>
                    <a:pt x="232" y="28"/>
                  </a:lnTo>
                  <a:lnTo>
                    <a:pt x="234" y="24"/>
                  </a:lnTo>
                  <a:lnTo>
                    <a:pt x="234" y="16"/>
                  </a:lnTo>
                  <a:lnTo>
                    <a:pt x="234" y="16"/>
                  </a:lnTo>
                  <a:lnTo>
                    <a:pt x="234" y="8"/>
                  </a:lnTo>
                  <a:lnTo>
                    <a:pt x="230" y="4"/>
                  </a:lnTo>
                  <a:lnTo>
                    <a:pt x="224" y="0"/>
                  </a:lnTo>
                  <a:lnTo>
                    <a:pt x="218" y="0"/>
                  </a:lnTo>
                  <a:lnTo>
                    <a:pt x="16" y="0"/>
                  </a:lnTo>
                  <a:lnTo>
                    <a:pt x="16" y="0"/>
                  </a:lnTo>
                  <a:lnTo>
                    <a:pt x="10" y="0"/>
                  </a:lnTo>
                  <a:lnTo>
                    <a:pt x="6" y="4"/>
                  </a:lnTo>
                  <a:lnTo>
                    <a:pt x="2" y="8"/>
                  </a:lnTo>
                  <a:lnTo>
                    <a:pt x="0" y="16"/>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Freeform 110">
              <a:extLst>
                <a:ext uri="{FF2B5EF4-FFF2-40B4-BE49-F238E27FC236}">
                  <a16:creationId xmlns:a16="http://schemas.microsoft.com/office/drawing/2014/main" id="{39F76A09-66B8-4256-BE33-13F91BB483BB}"/>
                </a:ext>
              </a:extLst>
            </p:cNvPr>
            <p:cNvSpPr>
              <a:spLocks/>
            </p:cNvSpPr>
            <p:nvPr userDrawn="1"/>
          </p:nvSpPr>
          <p:spPr bwMode="auto">
            <a:xfrm>
              <a:off x="3422651" y="2627313"/>
              <a:ext cx="25400" cy="38100"/>
            </a:xfrm>
            <a:custGeom>
              <a:avLst/>
              <a:gdLst>
                <a:gd name="T0" fmla="*/ 6 w 16"/>
                <a:gd name="T1" fmla="*/ 24 h 24"/>
                <a:gd name="T2" fmla="*/ 6 w 16"/>
                <a:gd name="T3" fmla="*/ 24 h 24"/>
                <a:gd name="T4" fmla="*/ 8 w 16"/>
                <a:gd name="T5" fmla="*/ 22 h 24"/>
                <a:gd name="T6" fmla="*/ 10 w 16"/>
                <a:gd name="T7" fmla="*/ 20 h 24"/>
                <a:gd name="T8" fmla="*/ 16 w 16"/>
                <a:gd name="T9" fmla="*/ 8 h 24"/>
                <a:gd name="T10" fmla="*/ 16 w 16"/>
                <a:gd name="T11" fmla="*/ 8 h 24"/>
                <a:gd name="T12" fmla="*/ 16 w 16"/>
                <a:gd name="T13" fmla="*/ 4 h 24"/>
                <a:gd name="T14" fmla="*/ 12 w 16"/>
                <a:gd name="T15" fmla="*/ 0 h 24"/>
                <a:gd name="T16" fmla="*/ 12 w 16"/>
                <a:gd name="T17" fmla="*/ 0 h 24"/>
                <a:gd name="T18" fmla="*/ 8 w 16"/>
                <a:gd name="T19" fmla="*/ 0 h 24"/>
                <a:gd name="T20" fmla="*/ 6 w 16"/>
                <a:gd name="T21" fmla="*/ 4 h 24"/>
                <a:gd name="T22" fmla="*/ 0 w 16"/>
                <a:gd name="T23" fmla="*/ 16 h 24"/>
                <a:gd name="T24" fmla="*/ 0 w 16"/>
                <a:gd name="T25" fmla="*/ 16 h 24"/>
                <a:gd name="T26" fmla="*/ 0 w 16"/>
                <a:gd name="T27" fmla="*/ 20 h 24"/>
                <a:gd name="T28" fmla="*/ 4 w 16"/>
                <a:gd name="T29" fmla="*/ 24 h 24"/>
                <a:gd name="T30" fmla="*/ 4 w 16"/>
                <a:gd name="T31" fmla="*/ 24 h 24"/>
                <a:gd name="T32" fmla="*/ 6 w 16"/>
                <a:gd name="T33" fmla="*/ 24 h 24"/>
                <a:gd name="T34" fmla="*/ 6 w 16"/>
                <a:gd name="T35"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24">
                  <a:moveTo>
                    <a:pt x="6" y="24"/>
                  </a:moveTo>
                  <a:lnTo>
                    <a:pt x="6" y="24"/>
                  </a:lnTo>
                  <a:lnTo>
                    <a:pt x="8" y="22"/>
                  </a:lnTo>
                  <a:lnTo>
                    <a:pt x="10" y="20"/>
                  </a:lnTo>
                  <a:lnTo>
                    <a:pt x="16" y="8"/>
                  </a:lnTo>
                  <a:lnTo>
                    <a:pt x="16" y="8"/>
                  </a:lnTo>
                  <a:lnTo>
                    <a:pt x="16" y="4"/>
                  </a:lnTo>
                  <a:lnTo>
                    <a:pt x="12" y="0"/>
                  </a:lnTo>
                  <a:lnTo>
                    <a:pt x="12" y="0"/>
                  </a:lnTo>
                  <a:lnTo>
                    <a:pt x="8" y="0"/>
                  </a:lnTo>
                  <a:lnTo>
                    <a:pt x="6" y="4"/>
                  </a:lnTo>
                  <a:lnTo>
                    <a:pt x="0" y="16"/>
                  </a:lnTo>
                  <a:lnTo>
                    <a:pt x="0" y="16"/>
                  </a:lnTo>
                  <a:lnTo>
                    <a:pt x="0" y="20"/>
                  </a:lnTo>
                  <a:lnTo>
                    <a:pt x="4" y="24"/>
                  </a:lnTo>
                  <a:lnTo>
                    <a:pt x="4" y="24"/>
                  </a:lnTo>
                  <a:lnTo>
                    <a:pt x="6" y="24"/>
                  </a:lnTo>
                  <a:lnTo>
                    <a:pt x="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Freeform 111">
              <a:extLst>
                <a:ext uri="{FF2B5EF4-FFF2-40B4-BE49-F238E27FC236}">
                  <a16:creationId xmlns:a16="http://schemas.microsoft.com/office/drawing/2014/main" id="{FCC4AA4F-AC5D-4983-8EFA-0DBAE874E29F}"/>
                </a:ext>
              </a:extLst>
            </p:cNvPr>
            <p:cNvSpPr>
              <a:spLocks/>
            </p:cNvSpPr>
            <p:nvPr userDrawn="1"/>
          </p:nvSpPr>
          <p:spPr bwMode="auto">
            <a:xfrm>
              <a:off x="3470276" y="2627313"/>
              <a:ext cx="15875" cy="38100"/>
            </a:xfrm>
            <a:custGeom>
              <a:avLst/>
              <a:gdLst>
                <a:gd name="T0" fmla="*/ 10 w 10"/>
                <a:gd name="T1" fmla="*/ 18 h 24"/>
                <a:gd name="T2" fmla="*/ 10 w 10"/>
                <a:gd name="T3" fmla="*/ 6 h 24"/>
                <a:gd name="T4" fmla="*/ 10 w 10"/>
                <a:gd name="T5" fmla="*/ 6 h 24"/>
                <a:gd name="T6" fmla="*/ 10 w 10"/>
                <a:gd name="T7" fmla="*/ 2 h 24"/>
                <a:gd name="T8" fmla="*/ 6 w 10"/>
                <a:gd name="T9" fmla="*/ 0 h 24"/>
                <a:gd name="T10" fmla="*/ 6 w 10"/>
                <a:gd name="T11" fmla="*/ 0 h 24"/>
                <a:gd name="T12" fmla="*/ 2 w 10"/>
                <a:gd name="T13" fmla="*/ 2 h 24"/>
                <a:gd name="T14" fmla="*/ 0 w 10"/>
                <a:gd name="T15" fmla="*/ 6 h 24"/>
                <a:gd name="T16" fmla="*/ 0 w 10"/>
                <a:gd name="T17" fmla="*/ 18 h 24"/>
                <a:gd name="T18" fmla="*/ 0 w 10"/>
                <a:gd name="T19" fmla="*/ 18 h 24"/>
                <a:gd name="T20" fmla="*/ 2 w 10"/>
                <a:gd name="T21" fmla="*/ 22 h 24"/>
                <a:gd name="T22" fmla="*/ 6 w 10"/>
                <a:gd name="T23" fmla="*/ 24 h 24"/>
                <a:gd name="T24" fmla="*/ 6 w 10"/>
                <a:gd name="T25" fmla="*/ 24 h 24"/>
                <a:gd name="T26" fmla="*/ 10 w 10"/>
                <a:gd name="T27" fmla="*/ 22 h 24"/>
                <a:gd name="T28" fmla="*/ 10 w 10"/>
                <a:gd name="T29" fmla="*/ 18 h 24"/>
                <a:gd name="T30" fmla="*/ 10 w 10"/>
                <a:gd name="T31"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24">
                  <a:moveTo>
                    <a:pt x="10" y="18"/>
                  </a:moveTo>
                  <a:lnTo>
                    <a:pt x="10" y="6"/>
                  </a:lnTo>
                  <a:lnTo>
                    <a:pt x="10" y="6"/>
                  </a:lnTo>
                  <a:lnTo>
                    <a:pt x="10" y="2"/>
                  </a:lnTo>
                  <a:lnTo>
                    <a:pt x="6" y="0"/>
                  </a:lnTo>
                  <a:lnTo>
                    <a:pt x="6" y="0"/>
                  </a:lnTo>
                  <a:lnTo>
                    <a:pt x="2" y="2"/>
                  </a:lnTo>
                  <a:lnTo>
                    <a:pt x="0" y="6"/>
                  </a:lnTo>
                  <a:lnTo>
                    <a:pt x="0" y="18"/>
                  </a:lnTo>
                  <a:lnTo>
                    <a:pt x="0" y="18"/>
                  </a:lnTo>
                  <a:lnTo>
                    <a:pt x="2" y="22"/>
                  </a:lnTo>
                  <a:lnTo>
                    <a:pt x="6" y="24"/>
                  </a:lnTo>
                  <a:lnTo>
                    <a:pt x="6" y="24"/>
                  </a:lnTo>
                  <a:lnTo>
                    <a:pt x="10" y="22"/>
                  </a:lnTo>
                  <a:lnTo>
                    <a:pt x="10" y="18"/>
                  </a:lnTo>
                  <a:lnTo>
                    <a:pt x="10"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112">
              <a:extLst>
                <a:ext uri="{FF2B5EF4-FFF2-40B4-BE49-F238E27FC236}">
                  <a16:creationId xmlns:a16="http://schemas.microsoft.com/office/drawing/2014/main" id="{3E775F0B-F340-4DB3-B7C8-EDC09B53481A}"/>
                </a:ext>
              </a:extLst>
            </p:cNvPr>
            <p:cNvSpPr>
              <a:spLocks/>
            </p:cNvSpPr>
            <p:nvPr userDrawn="1"/>
          </p:nvSpPr>
          <p:spPr bwMode="auto">
            <a:xfrm>
              <a:off x="3511551" y="2627313"/>
              <a:ext cx="22225" cy="38100"/>
            </a:xfrm>
            <a:custGeom>
              <a:avLst/>
              <a:gdLst>
                <a:gd name="T0" fmla="*/ 10 w 14"/>
                <a:gd name="T1" fmla="*/ 24 h 24"/>
                <a:gd name="T2" fmla="*/ 10 w 14"/>
                <a:gd name="T3" fmla="*/ 24 h 24"/>
                <a:gd name="T4" fmla="*/ 12 w 14"/>
                <a:gd name="T5" fmla="*/ 24 h 24"/>
                <a:gd name="T6" fmla="*/ 12 w 14"/>
                <a:gd name="T7" fmla="*/ 24 h 24"/>
                <a:gd name="T8" fmla="*/ 14 w 14"/>
                <a:gd name="T9" fmla="*/ 20 h 24"/>
                <a:gd name="T10" fmla="*/ 14 w 14"/>
                <a:gd name="T11" fmla="*/ 16 h 24"/>
                <a:gd name="T12" fmla="*/ 10 w 14"/>
                <a:gd name="T13" fmla="*/ 4 h 24"/>
                <a:gd name="T14" fmla="*/ 10 w 14"/>
                <a:gd name="T15" fmla="*/ 4 h 24"/>
                <a:gd name="T16" fmla="*/ 6 w 14"/>
                <a:gd name="T17" fmla="*/ 0 h 24"/>
                <a:gd name="T18" fmla="*/ 2 w 14"/>
                <a:gd name="T19" fmla="*/ 0 h 24"/>
                <a:gd name="T20" fmla="*/ 2 w 14"/>
                <a:gd name="T21" fmla="*/ 0 h 24"/>
                <a:gd name="T22" fmla="*/ 0 w 14"/>
                <a:gd name="T23" fmla="*/ 4 h 24"/>
                <a:gd name="T24" fmla="*/ 0 w 14"/>
                <a:gd name="T25" fmla="*/ 8 h 24"/>
                <a:gd name="T26" fmla="*/ 4 w 14"/>
                <a:gd name="T27" fmla="*/ 20 h 24"/>
                <a:gd name="T28" fmla="*/ 4 w 14"/>
                <a:gd name="T29" fmla="*/ 20 h 24"/>
                <a:gd name="T30" fmla="*/ 6 w 14"/>
                <a:gd name="T31" fmla="*/ 22 h 24"/>
                <a:gd name="T32" fmla="*/ 10 w 14"/>
                <a:gd name="T33" fmla="*/ 24 h 24"/>
                <a:gd name="T34" fmla="*/ 10 w 14"/>
                <a:gd name="T35"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 h="24">
                  <a:moveTo>
                    <a:pt x="10" y="24"/>
                  </a:moveTo>
                  <a:lnTo>
                    <a:pt x="10" y="24"/>
                  </a:lnTo>
                  <a:lnTo>
                    <a:pt x="12" y="24"/>
                  </a:lnTo>
                  <a:lnTo>
                    <a:pt x="12" y="24"/>
                  </a:lnTo>
                  <a:lnTo>
                    <a:pt x="14" y="20"/>
                  </a:lnTo>
                  <a:lnTo>
                    <a:pt x="14" y="16"/>
                  </a:lnTo>
                  <a:lnTo>
                    <a:pt x="10" y="4"/>
                  </a:lnTo>
                  <a:lnTo>
                    <a:pt x="10" y="4"/>
                  </a:lnTo>
                  <a:lnTo>
                    <a:pt x="6" y="0"/>
                  </a:lnTo>
                  <a:lnTo>
                    <a:pt x="2" y="0"/>
                  </a:lnTo>
                  <a:lnTo>
                    <a:pt x="2" y="0"/>
                  </a:lnTo>
                  <a:lnTo>
                    <a:pt x="0" y="4"/>
                  </a:lnTo>
                  <a:lnTo>
                    <a:pt x="0" y="8"/>
                  </a:lnTo>
                  <a:lnTo>
                    <a:pt x="4" y="20"/>
                  </a:lnTo>
                  <a:lnTo>
                    <a:pt x="4" y="20"/>
                  </a:lnTo>
                  <a:lnTo>
                    <a:pt x="6" y="22"/>
                  </a:lnTo>
                  <a:lnTo>
                    <a:pt x="10" y="24"/>
                  </a:lnTo>
                  <a:lnTo>
                    <a:pt x="1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113">
              <a:extLst>
                <a:ext uri="{FF2B5EF4-FFF2-40B4-BE49-F238E27FC236}">
                  <a16:creationId xmlns:a16="http://schemas.microsoft.com/office/drawing/2014/main" id="{F3396697-5C52-4685-BA0D-724FF6F13CB5}"/>
                </a:ext>
              </a:extLst>
            </p:cNvPr>
            <p:cNvSpPr>
              <a:spLocks/>
            </p:cNvSpPr>
            <p:nvPr userDrawn="1"/>
          </p:nvSpPr>
          <p:spPr bwMode="auto">
            <a:xfrm>
              <a:off x="3200401" y="2455863"/>
              <a:ext cx="476250" cy="428625"/>
            </a:xfrm>
            <a:custGeom>
              <a:avLst/>
              <a:gdLst>
                <a:gd name="T0" fmla="*/ 244 w 300"/>
                <a:gd name="T1" fmla="*/ 182 h 270"/>
                <a:gd name="T2" fmla="*/ 238 w 300"/>
                <a:gd name="T3" fmla="*/ 176 h 270"/>
                <a:gd name="T4" fmla="*/ 232 w 300"/>
                <a:gd name="T5" fmla="*/ 182 h 270"/>
                <a:gd name="T6" fmla="*/ 118 w 300"/>
                <a:gd name="T7" fmla="*/ 182 h 270"/>
                <a:gd name="T8" fmla="*/ 114 w 300"/>
                <a:gd name="T9" fmla="*/ 176 h 270"/>
                <a:gd name="T10" fmla="*/ 108 w 300"/>
                <a:gd name="T11" fmla="*/ 182 h 270"/>
                <a:gd name="T12" fmla="*/ 64 w 300"/>
                <a:gd name="T13" fmla="*/ 222 h 270"/>
                <a:gd name="T14" fmla="*/ 58 w 300"/>
                <a:gd name="T15" fmla="*/ 228 h 270"/>
                <a:gd name="T16" fmla="*/ 114 w 300"/>
                <a:gd name="T17" fmla="*/ 232 h 270"/>
                <a:gd name="T18" fmla="*/ 238 w 300"/>
                <a:gd name="T19" fmla="*/ 232 h 270"/>
                <a:gd name="T20" fmla="*/ 262 w 300"/>
                <a:gd name="T21" fmla="*/ 232 h 270"/>
                <a:gd name="T22" fmla="*/ 280 w 300"/>
                <a:gd name="T23" fmla="*/ 240 h 270"/>
                <a:gd name="T24" fmla="*/ 10 w 300"/>
                <a:gd name="T25" fmla="*/ 258 h 270"/>
                <a:gd name="T26" fmla="*/ 12 w 300"/>
                <a:gd name="T27" fmla="*/ 60 h 270"/>
                <a:gd name="T28" fmla="*/ 30 w 300"/>
                <a:gd name="T29" fmla="*/ 38 h 270"/>
                <a:gd name="T30" fmla="*/ 100 w 300"/>
                <a:gd name="T31" fmla="*/ 36 h 270"/>
                <a:gd name="T32" fmla="*/ 106 w 300"/>
                <a:gd name="T33" fmla="*/ 30 h 270"/>
                <a:gd name="T34" fmla="*/ 106 w 300"/>
                <a:gd name="T35" fmla="*/ 16 h 270"/>
                <a:gd name="T36" fmla="*/ 114 w 300"/>
                <a:gd name="T37" fmla="*/ 10 h 270"/>
                <a:gd name="T38" fmla="*/ 240 w 300"/>
                <a:gd name="T39" fmla="*/ 10 h 270"/>
                <a:gd name="T40" fmla="*/ 246 w 300"/>
                <a:gd name="T41" fmla="*/ 18 h 270"/>
                <a:gd name="T42" fmla="*/ 218 w 300"/>
                <a:gd name="T43" fmla="*/ 66 h 270"/>
                <a:gd name="T44" fmla="*/ 202 w 300"/>
                <a:gd name="T45" fmla="*/ 86 h 270"/>
                <a:gd name="T46" fmla="*/ 138 w 300"/>
                <a:gd name="T47" fmla="*/ 70 h 270"/>
                <a:gd name="T48" fmla="*/ 106 w 300"/>
                <a:gd name="T49" fmla="*/ 66 h 270"/>
                <a:gd name="T50" fmla="*/ 104 w 300"/>
                <a:gd name="T51" fmla="*/ 50 h 270"/>
                <a:gd name="T52" fmla="*/ 48 w 300"/>
                <a:gd name="T53" fmla="*/ 48 h 270"/>
                <a:gd name="T54" fmla="*/ 94 w 300"/>
                <a:gd name="T55" fmla="*/ 72 h 270"/>
                <a:gd name="T56" fmla="*/ 100 w 300"/>
                <a:gd name="T57" fmla="*/ 78 h 270"/>
                <a:gd name="T58" fmla="*/ 140 w 300"/>
                <a:gd name="T59" fmla="*/ 94 h 270"/>
                <a:gd name="T60" fmla="*/ 206 w 300"/>
                <a:gd name="T61" fmla="*/ 96 h 270"/>
                <a:gd name="T62" fmla="*/ 210 w 300"/>
                <a:gd name="T63" fmla="*/ 94 h 270"/>
                <a:gd name="T64" fmla="*/ 252 w 300"/>
                <a:gd name="T65" fmla="*/ 78 h 270"/>
                <a:gd name="T66" fmla="*/ 256 w 300"/>
                <a:gd name="T67" fmla="*/ 18 h 270"/>
                <a:gd name="T68" fmla="*/ 250 w 300"/>
                <a:gd name="T69" fmla="*/ 6 h 270"/>
                <a:gd name="T70" fmla="*/ 114 w 300"/>
                <a:gd name="T71" fmla="*/ 0 h 270"/>
                <a:gd name="T72" fmla="*/ 100 w 300"/>
                <a:gd name="T73" fmla="*/ 6 h 270"/>
                <a:gd name="T74" fmla="*/ 94 w 300"/>
                <a:gd name="T75" fmla="*/ 26 h 270"/>
                <a:gd name="T76" fmla="*/ 34 w 300"/>
                <a:gd name="T77" fmla="*/ 26 h 270"/>
                <a:gd name="T78" fmla="*/ 12 w 300"/>
                <a:gd name="T79" fmla="*/ 38 h 270"/>
                <a:gd name="T80" fmla="*/ 0 w 300"/>
                <a:gd name="T81" fmla="*/ 58 h 270"/>
                <a:gd name="T82" fmla="*/ 0 w 300"/>
                <a:gd name="T83" fmla="*/ 264 h 270"/>
                <a:gd name="T84" fmla="*/ 296 w 300"/>
                <a:gd name="T85" fmla="*/ 270 h 270"/>
                <a:gd name="T86" fmla="*/ 300 w 300"/>
                <a:gd name="T87" fmla="*/ 264 h 270"/>
                <a:gd name="T88" fmla="*/ 298 w 300"/>
                <a:gd name="T89" fmla="*/ 248 h 270"/>
                <a:gd name="T90" fmla="*/ 284 w 300"/>
                <a:gd name="T91" fmla="*/ 228 h 270"/>
                <a:gd name="T92" fmla="*/ 262 w 300"/>
                <a:gd name="T93" fmla="*/ 222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00" h="270">
                  <a:moveTo>
                    <a:pt x="262" y="222"/>
                  </a:moveTo>
                  <a:lnTo>
                    <a:pt x="244" y="222"/>
                  </a:lnTo>
                  <a:lnTo>
                    <a:pt x="244" y="182"/>
                  </a:lnTo>
                  <a:lnTo>
                    <a:pt x="244" y="182"/>
                  </a:lnTo>
                  <a:lnTo>
                    <a:pt x="242" y="178"/>
                  </a:lnTo>
                  <a:lnTo>
                    <a:pt x="238" y="176"/>
                  </a:lnTo>
                  <a:lnTo>
                    <a:pt x="238" y="176"/>
                  </a:lnTo>
                  <a:lnTo>
                    <a:pt x="234" y="178"/>
                  </a:lnTo>
                  <a:lnTo>
                    <a:pt x="232" y="182"/>
                  </a:lnTo>
                  <a:lnTo>
                    <a:pt x="232" y="222"/>
                  </a:lnTo>
                  <a:lnTo>
                    <a:pt x="118" y="222"/>
                  </a:lnTo>
                  <a:lnTo>
                    <a:pt x="118" y="182"/>
                  </a:lnTo>
                  <a:lnTo>
                    <a:pt x="118" y="182"/>
                  </a:lnTo>
                  <a:lnTo>
                    <a:pt x="118" y="178"/>
                  </a:lnTo>
                  <a:lnTo>
                    <a:pt x="114" y="176"/>
                  </a:lnTo>
                  <a:lnTo>
                    <a:pt x="114" y="176"/>
                  </a:lnTo>
                  <a:lnTo>
                    <a:pt x="110" y="178"/>
                  </a:lnTo>
                  <a:lnTo>
                    <a:pt x="108" y="182"/>
                  </a:lnTo>
                  <a:lnTo>
                    <a:pt x="108" y="222"/>
                  </a:lnTo>
                  <a:lnTo>
                    <a:pt x="64" y="222"/>
                  </a:lnTo>
                  <a:lnTo>
                    <a:pt x="64" y="222"/>
                  </a:lnTo>
                  <a:lnTo>
                    <a:pt x="60" y="224"/>
                  </a:lnTo>
                  <a:lnTo>
                    <a:pt x="58" y="228"/>
                  </a:lnTo>
                  <a:lnTo>
                    <a:pt x="58" y="228"/>
                  </a:lnTo>
                  <a:lnTo>
                    <a:pt x="60" y="230"/>
                  </a:lnTo>
                  <a:lnTo>
                    <a:pt x="64" y="232"/>
                  </a:lnTo>
                  <a:lnTo>
                    <a:pt x="114" y="232"/>
                  </a:lnTo>
                  <a:lnTo>
                    <a:pt x="114" y="232"/>
                  </a:lnTo>
                  <a:lnTo>
                    <a:pt x="114" y="232"/>
                  </a:lnTo>
                  <a:lnTo>
                    <a:pt x="238" y="232"/>
                  </a:lnTo>
                  <a:lnTo>
                    <a:pt x="238" y="232"/>
                  </a:lnTo>
                  <a:lnTo>
                    <a:pt x="238" y="232"/>
                  </a:lnTo>
                  <a:lnTo>
                    <a:pt x="262" y="232"/>
                  </a:lnTo>
                  <a:lnTo>
                    <a:pt x="262" y="232"/>
                  </a:lnTo>
                  <a:lnTo>
                    <a:pt x="272" y="234"/>
                  </a:lnTo>
                  <a:lnTo>
                    <a:pt x="280" y="240"/>
                  </a:lnTo>
                  <a:lnTo>
                    <a:pt x="286" y="248"/>
                  </a:lnTo>
                  <a:lnTo>
                    <a:pt x="290" y="258"/>
                  </a:lnTo>
                  <a:lnTo>
                    <a:pt x="10" y="258"/>
                  </a:lnTo>
                  <a:lnTo>
                    <a:pt x="10" y="66"/>
                  </a:lnTo>
                  <a:lnTo>
                    <a:pt x="10" y="66"/>
                  </a:lnTo>
                  <a:lnTo>
                    <a:pt x="12" y="60"/>
                  </a:lnTo>
                  <a:lnTo>
                    <a:pt x="14" y="56"/>
                  </a:lnTo>
                  <a:lnTo>
                    <a:pt x="20" y="46"/>
                  </a:lnTo>
                  <a:lnTo>
                    <a:pt x="30" y="38"/>
                  </a:lnTo>
                  <a:lnTo>
                    <a:pt x="36" y="36"/>
                  </a:lnTo>
                  <a:lnTo>
                    <a:pt x="42" y="36"/>
                  </a:lnTo>
                  <a:lnTo>
                    <a:pt x="100" y="36"/>
                  </a:lnTo>
                  <a:lnTo>
                    <a:pt x="100" y="36"/>
                  </a:lnTo>
                  <a:lnTo>
                    <a:pt x="104" y="34"/>
                  </a:lnTo>
                  <a:lnTo>
                    <a:pt x="106" y="30"/>
                  </a:lnTo>
                  <a:lnTo>
                    <a:pt x="106" y="18"/>
                  </a:lnTo>
                  <a:lnTo>
                    <a:pt x="106" y="18"/>
                  </a:lnTo>
                  <a:lnTo>
                    <a:pt x="106" y="16"/>
                  </a:lnTo>
                  <a:lnTo>
                    <a:pt x="108" y="12"/>
                  </a:lnTo>
                  <a:lnTo>
                    <a:pt x="110" y="10"/>
                  </a:lnTo>
                  <a:lnTo>
                    <a:pt x="114" y="10"/>
                  </a:lnTo>
                  <a:lnTo>
                    <a:pt x="238" y="10"/>
                  </a:lnTo>
                  <a:lnTo>
                    <a:pt x="238" y="10"/>
                  </a:lnTo>
                  <a:lnTo>
                    <a:pt x="240" y="10"/>
                  </a:lnTo>
                  <a:lnTo>
                    <a:pt x="244" y="12"/>
                  </a:lnTo>
                  <a:lnTo>
                    <a:pt x="244" y="16"/>
                  </a:lnTo>
                  <a:lnTo>
                    <a:pt x="246" y="18"/>
                  </a:lnTo>
                  <a:lnTo>
                    <a:pt x="246" y="66"/>
                  </a:lnTo>
                  <a:lnTo>
                    <a:pt x="218" y="66"/>
                  </a:lnTo>
                  <a:lnTo>
                    <a:pt x="218" y="66"/>
                  </a:lnTo>
                  <a:lnTo>
                    <a:pt x="214" y="68"/>
                  </a:lnTo>
                  <a:lnTo>
                    <a:pt x="212" y="70"/>
                  </a:lnTo>
                  <a:lnTo>
                    <a:pt x="202" y="86"/>
                  </a:lnTo>
                  <a:lnTo>
                    <a:pt x="148" y="86"/>
                  </a:lnTo>
                  <a:lnTo>
                    <a:pt x="138" y="70"/>
                  </a:lnTo>
                  <a:lnTo>
                    <a:pt x="138" y="70"/>
                  </a:lnTo>
                  <a:lnTo>
                    <a:pt x="136" y="68"/>
                  </a:lnTo>
                  <a:lnTo>
                    <a:pt x="134" y="66"/>
                  </a:lnTo>
                  <a:lnTo>
                    <a:pt x="106" y="66"/>
                  </a:lnTo>
                  <a:lnTo>
                    <a:pt x="106" y="52"/>
                  </a:lnTo>
                  <a:lnTo>
                    <a:pt x="106" y="52"/>
                  </a:lnTo>
                  <a:lnTo>
                    <a:pt x="104" y="50"/>
                  </a:lnTo>
                  <a:lnTo>
                    <a:pt x="102" y="48"/>
                  </a:lnTo>
                  <a:lnTo>
                    <a:pt x="74" y="48"/>
                  </a:lnTo>
                  <a:lnTo>
                    <a:pt x="48" y="48"/>
                  </a:lnTo>
                  <a:lnTo>
                    <a:pt x="48" y="58"/>
                  </a:lnTo>
                  <a:lnTo>
                    <a:pt x="94" y="58"/>
                  </a:lnTo>
                  <a:lnTo>
                    <a:pt x="94" y="72"/>
                  </a:lnTo>
                  <a:lnTo>
                    <a:pt x="94" y="72"/>
                  </a:lnTo>
                  <a:lnTo>
                    <a:pt x="96" y="76"/>
                  </a:lnTo>
                  <a:lnTo>
                    <a:pt x="100" y="78"/>
                  </a:lnTo>
                  <a:lnTo>
                    <a:pt x="130" y="78"/>
                  </a:lnTo>
                  <a:lnTo>
                    <a:pt x="140" y="94"/>
                  </a:lnTo>
                  <a:lnTo>
                    <a:pt x="140" y="94"/>
                  </a:lnTo>
                  <a:lnTo>
                    <a:pt x="142" y="96"/>
                  </a:lnTo>
                  <a:lnTo>
                    <a:pt x="146" y="96"/>
                  </a:lnTo>
                  <a:lnTo>
                    <a:pt x="206" y="96"/>
                  </a:lnTo>
                  <a:lnTo>
                    <a:pt x="206" y="96"/>
                  </a:lnTo>
                  <a:lnTo>
                    <a:pt x="208" y="96"/>
                  </a:lnTo>
                  <a:lnTo>
                    <a:pt x="210" y="94"/>
                  </a:lnTo>
                  <a:lnTo>
                    <a:pt x="220" y="78"/>
                  </a:lnTo>
                  <a:lnTo>
                    <a:pt x="252" y="78"/>
                  </a:lnTo>
                  <a:lnTo>
                    <a:pt x="252" y="78"/>
                  </a:lnTo>
                  <a:lnTo>
                    <a:pt x="254" y="76"/>
                  </a:lnTo>
                  <a:lnTo>
                    <a:pt x="256" y="72"/>
                  </a:lnTo>
                  <a:lnTo>
                    <a:pt x="256" y="18"/>
                  </a:lnTo>
                  <a:lnTo>
                    <a:pt x="256" y="18"/>
                  </a:lnTo>
                  <a:lnTo>
                    <a:pt x="254" y="12"/>
                  </a:lnTo>
                  <a:lnTo>
                    <a:pt x="250" y="6"/>
                  </a:lnTo>
                  <a:lnTo>
                    <a:pt x="244" y="0"/>
                  </a:lnTo>
                  <a:lnTo>
                    <a:pt x="238" y="0"/>
                  </a:lnTo>
                  <a:lnTo>
                    <a:pt x="114" y="0"/>
                  </a:lnTo>
                  <a:lnTo>
                    <a:pt x="114" y="0"/>
                  </a:lnTo>
                  <a:lnTo>
                    <a:pt x="106" y="0"/>
                  </a:lnTo>
                  <a:lnTo>
                    <a:pt x="100" y="6"/>
                  </a:lnTo>
                  <a:lnTo>
                    <a:pt x="96" y="12"/>
                  </a:lnTo>
                  <a:lnTo>
                    <a:pt x="94" y="18"/>
                  </a:lnTo>
                  <a:lnTo>
                    <a:pt x="94" y="26"/>
                  </a:lnTo>
                  <a:lnTo>
                    <a:pt x="42" y="26"/>
                  </a:lnTo>
                  <a:lnTo>
                    <a:pt x="42" y="26"/>
                  </a:lnTo>
                  <a:lnTo>
                    <a:pt x="34" y="26"/>
                  </a:lnTo>
                  <a:lnTo>
                    <a:pt x="26" y="28"/>
                  </a:lnTo>
                  <a:lnTo>
                    <a:pt x="18" y="32"/>
                  </a:lnTo>
                  <a:lnTo>
                    <a:pt x="12" y="38"/>
                  </a:lnTo>
                  <a:lnTo>
                    <a:pt x="6" y="44"/>
                  </a:lnTo>
                  <a:lnTo>
                    <a:pt x="4" y="50"/>
                  </a:lnTo>
                  <a:lnTo>
                    <a:pt x="0" y="58"/>
                  </a:lnTo>
                  <a:lnTo>
                    <a:pt x="0" y="66"/>
                  </a:lnTo>
                  <a:lnTo>
                    <a:pt x="0" y="264"/>
                  </a:lnTo>
                  <a:lnTo>
                    <a:pt x="0" y="264"/>
                  </a:lnTo>
                  <a:lnTo>
                    <a:pt x="2" y="268"/>
                  </a:lnTo>
                  <a:lnTo>
                    <a:pt x="6" y="270"/>
                  </a:lnTo>
                  <a:lnTo>
                    <a:pt x="296" y="270"/>
                  </a:lnTo>
                  <a:lnTo>
                    <a:pt x="296" y="270"/>
                  </a:lnTo>
                  <a:lnTo>
                    <a:pt x="300" y="268"/>
                  </a:lnTo>
                  <a:lnTo>
                    <a:pt x="300" y="264"/>
                  </a:lnTo>
                  <a:lnTo>
                    <a:pt x="300" y="264"/>
                  </a:lnTo>
                  <a:lnTo>
                    <a:pt x="300" y="256"/>
                  </a:lnTo>
                  <a:lnTo>
                    <a:pt x="298" y="248"/>
                  </a:lnTo>
                  <a:lnTo>
                    <a:pt x="294" y="240"/>
                  </a:lnTo>
                  <a:lnTo>
                    <a:pt x="290" y="234"/>
                  </a:lnTo>
                  <a:lnTo>
                    <a:pt x="284" y="228"/>
                  </a:lnTo>
                  <a:lnTo>
                    <a:pt x="278" y="224"/>
                  </a:lnTo>
                  <a:lnTo>
                    <a:pt x="270" y="222"/>
                  </a:lnTo>
                  <a:lnTo>
                    <a:pt x="262" y="222"/>
                  </a:lnTo>
                  <a:lnTo>
                    <a:pt x="262"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114">
              <a:extLst>
                <a:ext uri="{FF2B5EF4-FFF2-40B4-BE49-F238E27FC236}">
                  <a16:creationId xmlns:a16="http://schemas.microsoft.com/office/drawing/2014/main" id="{92E80F88-3E76-4FFB-822F-6C75E748AAD6}"/>
                </a:ext>
              </a:extLst>
            </p:cNvPr>
            <p:cNvSpPr>
              <a:spLocks/>
            </p:cNvSpPr>
            <p:nvPr userDrawn="1"/>
          </p:nvSpPr>
          <p:spPr bwMode="auto">
            <a:xfrm>
              <a:off x="3438526" y="2487613"/>
              <a:ext cx="136525" cy="88900"/>
            </a:xfrm>
            <a:custGeom>
              <a:avLst/>
              <a:gdLst>
                <a:gd name="T0" fmla="*/ 0 w 86"/>
                <a:gd name="T1" fmla="*/ 0 h 56"/>
                <a:gd name="T2" fmla="*/ 0 w 86"/>
                <a:gd name="T3" fmla="*/ 0 h 56"/>
                <a:gd name="T4" fmla="*/ 8 w 86"/>
                <a:gd name="T5" fmla="*/ 8 h 56"/>
                <a:gd name="T6" fmla="*/ 18 w 86"/>
                <a:gd name="T7" fmla="*/ 20 h 56"/>
                <a:gd name="T8" fmla="*/ 26 w 86"/>
                <a:gd name="T9" fmla="*/ 36 h 56"/>
                <a:gd name="T10" fmla="*/ 34 w 86"/>
                <a:gd name="T11" fmla="*/ 56 h 56"/>
                <a:gd name="T12" fmla="*/ 48 w 86"/>
                <a:gd name="T13" fmla="*/ 56 h 56"/>
                <a:gd name="T14" fmla="*/ 54 w 86"/>
                <a:gd name="T15" fmla="*/ 44 h 56"/>
                <a:gd name="T16" fmla="*/ 60 w 86"/>
                <a:gd name="T17" fmla="*/ 38 h 56"/>
                <a:gd name="T18" fmla="*/ 68 w 86"/>
                <a:gd name="T19" fmla="*/ 38 h 56"/>
                <a:gd name="T20" fmla="*/ 86 w 86"/>
                <a:gd name="T21" fmla="*/ 38 h 56"/>
                <a:gd name="T22" fmla="*/ 86 w 86"/>
                <a:gd name="T23" fmla="*/ 0 h 56"/>
                <a:gd name="T24" fmla="*/ 0 w 86"/>
                <a:gd name="T25"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56">
                  <a:moveTo>
                    <a:pt x="0" y="0"/>
                  </a:moveTo>
                  <a:lnTo>
                    <a:pt x="0" y="0"/>
                  </a:lnTo>
                  <a:lnTo>
                    <a:pt x="8" y="8"/>
                  </a:lnTo>
                  <a:lnTo>
                    <a:pt x="18" y="20"/>
                  </a:lnTo>
                  <a:lnTo>
                    <a:pt x="26" y="36"/>
                  </a:lnTo>
                  <a:lnTo>
                    <a:pt x="34" y="56"/>
                  </a:lnTo>
                  <a:lnTo>
                    <a:pt x="48" y="56"/>
                  </a:lnTo>
                  <a:lnTo>
                    <a:pt x="54" y="44"/>
                  </a:lnTo>
                  <a:lnTo>
                    <a:pt x="60" y="38"/>
                  </a:lnTo>
                  <a:lnTo>
                    <a:pt x="68" y="38"/>
                  </a:lnTo>
                  <a:lnTo>
                    <a:pt x="86" y="38"/>
                  </a:lnTo>
                  <a:lnTo>
                    <a:pt x="86" y="0"/>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33" name="Group 132">
            <a:extLst>
              <a:ext uri="{FF2B5EF4-FFF2-40B4-BE49-F238E27FC236}">
                <a16:creationId xmlns:a16="http://schemas.microsoft.com/office/drawing/2014/main" id="{983CD165-8127-40D7-B1D2-AD5D78D61FF9}"/>
              </a:ext>
            </a:extLst>
          </p:cNvPr>
          <p:cNvGrpSpPr/>
          <p:nvPr userDrawn="1"/>
        </p:nvGrpSpPr>
        <p:grpSpPr>
          <a:xfrm>
            <a:off x="3206751" y="3135313"/>
            <a:ext cx="387350" cy="387350"/>
            <a:chOff x="3206751" y="3135313"/>
            <a:chExt cx="387350" cy="387350"/>
          </a:xfrm>
        </p:grpSpPr>
        <p:sp>
          <p:nvSpPr>
            <p:cNvPr id="134" name="Freeform 115">
              <a:extLst>
                <a:ext uri="{FF2B5EF4-FFF2-40B4-BE49-F238E27FC236}">
                  <a16:creationId xmlns:a16="http://schemas.microsoft.com/office/drawing/2014/main" id="{E2CB8E72-ACF9-40B0-98DA-0596511BA274}"/>
                </a:ext>
              </a:extLst>
            </p:cNvPr>
            <p:cNvSpPr>
              <a:spLocks noEditPoints="1"/>
            </p:cNvSpPr>
            <p:nvPr userDrawn="1"/>
          </p:nvSpPr>
          <p:spPr bwMode="auto">
            <a:xfrm>
              <a:off x="3232151" y="3211513"/>
              <a:ext cx="336550" cy="238125"/>
            </a:xfrm>
            <a:custGeom>
              <a:avLst/>
              <a:gdLst>
                <a:gd name="T0" fmla="*/ 162 w 212"/>
                <a:gd name="T1" fmla="*/ 26 h 150"/>
                <a:gd name="T2" fmla="*/ 162 w 212"/>
                <a:gd name="T3" fmla="*/ 26 h 150"/>
                <a:gd name="T4" fmla="*/ 178 w 212"/>
                <a:gd name="T5" fmla="*/ 24 h 150"/>
                <a:gd name="T6" fmla="*/ 192 w 212"/>
                <a:gd name="T7" fmla="*/ 20 h 150"/>
                <a:gd name="T8" fmla="*/ 202 w 212"/>
                <a:gd name="T9" fmla="*/ 10 h 150"/>
                <a:gd name="T10" fmla="*/ 212 w 212"/>
                <a:gd name="T11" fmla="*/ 0 h 150"/>
                <a:gd name="T12" fmla="*/ 212 w 212"/>
                <a:gd name="T13" fmla="*/ 0 h 150"/>
                <a:gd name="T14" fmla="*/ 212 w 212"/>
                <a:gd name="T15" fmla="*/ 10 h 150"/>
                <a:gd name="T16" fmla="*/ 210 w 212"/>
                <a:gd name="T17" fmla="*/ 18 h 150"/>
                <a:gd name="T18" fmla="*/ 206 w 212"/>
                <a:gd name="T19" fmla="*/ 26 h 150"/>
                <a:gd name="T20" fmla="*/ 200 w 212"/>
                <a:gd name="T21" fmla="*/ 34 h 150"/>
                <a:gd name="T22" fmla="*/ 178 w 212"/>
                <a:gd name="T23" fmla="*/ 58 h 150"/>
                <a:gd name="T24" fmla="*/ 142 w 212"/>
                <a:gd name="T25" fmla="*/ 22 h 150"/>
                <a:gd name="T26" fmla="*/ 142 w 212"/>
                <a:gd name="T27" fmla="*/ 22 h 150"/>
                <a:gd name="T28" fmla="*/ 152 w 212"/>
                <a:gd name="T29" fmla="*/ 26 h 150"/>
                <a:gd name="T30" fmla="*/ 162 w 212"/>
                <a:gd name="T31" fmla="*/ 26 h 150"/>
                <a:gd name="T32" fmla="*/ 50 w 212"/>
                <a:gd name="T33" fmla="*/ 122 h 150"/>
                <a:gd name="T34" fmla="*/ 50 w 212"/>
                <a:gd name="T35" fmla="*/ 122 h 150"/>
                <a:gd name="T36" fmla="*/ 60 w 212"/>
                <a:gd name="T37" fmla="*/ 124 h 150"/>
                <a:gd name="T38" fmla="*/ 70 w 212"/>
                <a:gd name="T39" fmla="*/ 126 h 150"/>
                <a:gd name="T40" fmla="*/ 36 w 212"/>
                <a:gd name="T41" fmla="*/ 92 h 150"/>
                <a:gd name="T42" fmla="*/ 12 w 212"/>
                <a:gd name="T43" fmla="*/ 114 h 150"/>
                <a:gd name="T44" fmla="*/ 12 w 212"/>
                <a:gd name="T45" fmla="*/ 114 h 150"/>
                <a:gd name="T46" fmla="*/ 6 w 212"/>
                <a:gd name="T47" fmla="*/ 122 h 150"/>
                <a:gd name="T48" fmla="*/ 2 w 212"/>
                <a:gd name="T49" fmla="*/ 130 h 150"/>
                <a:gd name="T50" fmla="*/ 0 w 212"/>
                <a:gd name="T51" fmla="*/ 140 h 150"/>
                <a:gd name="T52" fmla="*/ 2 w 212"/>
                <a:gd name="T53" fmla="*/ 150 h 150"/>
                <a:gd name="T54" fmla="*/ 2 w 212"/>
                <a:gd name="T55" fmla="*/ 150 h 150"/>
                <a:gd name="T56" fmla="*/ 10 w 212"/>
                <a:gd name="T57" fmla="*/ 138 h 150"/>
                <a:gd name="T58" fmla="*/ 22 w 212"/>
                <a:gd name="T59" fmla="*/ 130 h 150"/>
                <a:gd name="T60" fmla="*/ 34 w 212"/>
                <a:gd name="T61" fmla="*/ 124 h 150"/>
                <a:gd name="T62" fmla="*/ 50 w 212"/>
                <a:gd name="T63" fmla="*/ 12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2" h="150">
                  <a:moveTo>
                    <a:pt x="162" y="26"/>
                  </a:moveTo>
                  <a:lnTo>
                    <a:pt x="162" y="26"/>
                  </a:lnTo>
                  <a:lnTo>
                    <a:pt x="178" y="24"/>
                  </a:lnTo>
                  <a:lnTo>
                    <a:pt x="192" y="20"/>
                  </a:lnTo>
                  <a:lnTo>
                    <a:pt x="202" y="10"/>
                  </a:lnTo>
                  <a:lnTo>
                    <a:pt x="212" y="0"/>
                  </a:lnTo>
                  <a:lnTo>
                    <a:pt x="212" y="0"/>
                  </a:lnTo>
                  <a:lnTo>
                    <a:pt x="212" y="10"/>
                  </a:lnTo>
                  <a:lnTo>
                    <a:pt x="210" y="18"/>
                  </a:lnTo>
                  <a:lnTo>
                    <a:pt x="206" y="26"/>
                  </a:lnTo>
                  <a:lnTo>
                    <a:pt x="200" y="34"/>
                  </a:lnTo>
                  <a:lnTo>
                    <a:pt x="178" y="58"/>
                  </a:lnTo>
                  <a:lnTo>
                    <a:pt x="142" y="22"/>
                  </a:lnTo>
                  <a:lnTo>
                    <a:pt x="142" y="22"/>
                  </a:lnTo>
                  <a:lnTo>
                    <a:pt x="152" y="26"/>
                  </a:lnTo>
                  <a:lnTo>
                    <a:pt x="162" y="26"/>
                  </a:lnTo>
                  <a:close/>
                  <a:moveTo>
                    <a:pt x="50" y="122"/>
                  </a:moveTo>
                  <a:lnTo>
                    <a:pt x="50" y="122"/>
                  </a:lnTo>
                  <a:lnTo>
                    <a:pt x="60" y="124"/>
                  </a:lnTo>
                  <a:lnTo>
                    <a:pt x="70" y="126"/>
                  </a:lnTo>
                  <a:lnTo>
                    <a:pt x="36" y="92"/>
                  </a:lnTo>
                  <a:lnTo>
                    <a:pt x="12" y="114"/>
                  </a:lnTo>
                  <a:lnTo>
                    <a:pt x="12" y="114"/>
                  </a:lnTo>
                  <a:lnTo>
                    <a:pt x="6" y="122"/>
                  </a:lnTo>
                  <a:lnTo>
                    <a:pt x="2" y="130"/>
                  </a:lnTo>
                  <a:lnTo>
                    <a:pt x="0" y="140"/>
                  </a:lnTo>
                  <a:lnTo>
                    <a:pt x="2" y="150"/>
                  </a:lnTo>
                  <a:lnTo>
                    <a:pt x="2" y="150"/>
                  </a:lnTo>
                  <a:lnTo>
                    <a:pt x="10" y="138"/>
                  </a:lnTo>
                  <a:lnTo>
                    <a:pt x="22" y="130"/>
                  </a:lnTo>
                  <a:lnTo>
                    <a:pt x="34" y="124"/>
                  </a:lnTo>
                  <a:lnTo>
                    <a:pt x="50" y="12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16">
              <a:extLst>
                <a:ext uri="{FF2B5EF4-FFF2-40B4-BE49-F238E27FC236}">
                  <a16:creationId xmlns:a16="http://schemas.microsoft.com/office/drawing/2014/main" id="{3CCA2851-19D8-4480-83E3-33A7D7D15997}"/>
                </a:ext>
              </a:extLst>
            </p:cNvPr>
            <p:cNvSpPr>
              <a:spLocks/>
            </p:cNvSpPr>
            <p:nvPr userDrawn="1"/>
          </p:nvSpPr>
          <p:spPr bwMode="auto">
            <a:xfrm>
              <a:off x="3457576" y="3211513"/>
              <a:ext cx="111125" cy="92075"/>
            </a:xfrm>
            <a:custGeom>
              <a:avLst/>
              <a:gdLst>
                <a:gd name="T0" fmla="*/ 20 w 70"/>
                <a:gd name="T1" fmla="*/ 26 h 58"/>
                <a:gd name="T2" fmla="*/ 20 w 70"/>
                <a:gd name="T3" fmla="*/ 26 h 58"/>
                <a:gd name="T4" fmla="*/ 36 w 70"/>
                <a:gd name="T5" fmla="*/ 24 h 58"/>
                <a:gd name="T6" fmla="*/ 50 w 70"/>
                <a:gd name="T7" fmla="*/ 20 h 58"/>
                <a:gd name="T8" fmla="*/ 60 w 70"/>
                <a:gd name="T9" fmla="*/ 10 h 58"/>
                <a:gd name="T10" fmla="*/ 70 w 70"/>
                <a:gd name="T11" fmla="*/ 0 h 58"/>
                <a:gd name="T12" fmla="*/ 70 w 70"/>
                <a:gd name="T13" fmla="*/ 0 h 58"/>
                <a:gd name="T14" fmla="*/ 70 w 70"/>
                <a:gd name="T15" fmla="*/ 10 h 58"/>
                <a:gd name="T16" fmla="*/ 68 w 70"/>
                <a:gd name="T17" fmla="*/ 18 h 58"/>
                <a:gd name="T18" fmla="*/ 64 w 70"/>
                <a:gd name="T19" fmla="*/ 26 h 58"/>
                <a:gd name="T20" fmla="*/ 58 w 70"/>
                <a:gd name="T21" fmla="*/ 34 h 58"/>
                <a:gd name="T22" fmla="*/ 36 w 70"/>
                <a:gd name="T23" fmla="*/ 58 h 58"/>
                <a:gd name="T24" fmla="*/ 0 w 70"/>
                <a:gd name="T25" fmla="*/ 22 h 58"/>
                <a:gd name="T26" fmla="*/ 0 w 70"/>
                <a:gd name="T27" fmla="*/ 22 h 58"/>
                <a:gd name="T28" fmla="*/ 10 w 70"/>
                <a:gd name="T29" fmla="*/ 26 h 58"/>
                <a:gd name="T30" fmla="*/ 20 w 70"/>
                <a:gd name="T31" fmla="*/ 2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58">
                  <a:moveTo>
                    <a:pt x="20" y="26"/>
                  </a:moveTo>
                  <a:lnTo>
                    <a:pt x="20" y="26"/>
                  </a:lnTo>
                  <a:lnTo>
                    <a:pt x="36" y="24"/>
                  </a:lnTo>
                  <a:lnTo>
                    <a:pt x="50" y="20"/>
                  </a:lnTo>
                  <a:lnTo>
                    <a:pt x="60" y="10"/>
                  </a:lnTo>
                  <a:lnTo>
                    <a:pt x="70" y="0"/>
                  </a:lnTo>
                  <a:lnTo>
                    <a:pt x="70" y="0"/>
                  </a:lnTo>
                  <a:lnTo>
                    <a:pt x="70" y="10"/>
                  </a:lnTo>
                  <a:lnTo>
                    <a:pt x="68" y="18"/>
                  </a:lnTo>
                  <a:lnTo>
                    <a:pt x="64" y="26"/>
                  </a:lnTo>
                  <a:lnTo>
                    <a:pt x="58" y="34"/>
                  </a:lnTo>
                  <a:lnTo>
                    <a:pt x="36" y="58"/>
                  </a:lnTo>
                  <a:lnTo>
                    <a:pt x="0" y="22"/>
                  </a:lnTo>
                  <a:lnTo>
                    <a:pt x="0" y="22"/>
                  </a:lnTo>
                  <a:lnTo>
                    <a:pt x="10" y="26"/>
                  </a:lnTo>
                  <a:lnTo>
                    <a:pt x="20" y="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Freeform 117">
              <a:extLst>
                <a:ext uri="{FF2B5EF4-FFF2-40B4-BE49-F238E27FC236}">
                  <a16:creationId xmlns:a16="http://schemas.microsoft.com/office/drawing/2014/main" id="{758928E8-053F-461A-A3F0-194C2052A0E7}"/>
                </a:ext>
              </a:extLst>
            </p:cNvPr>
            <p:cNvSpPr>
              <a:spLocks/>
            </p:cNvSpPr>
            <p:nvPr userDrawn="1"/>
          </p:nvSpPr>
          <p:spPr bwMode="auto">
            <a:xfrm>
              <a:off x="3232151" y="3357563"/>
              <a:ext cx="111125" cy="92075"/>
            </a:xfrm>
            <a:custGeom>
              <a:avLst/>
              <a:gdLst>
                <a:gd name="T0" fmla="*/ 50 w 70"/>
                <a:gd name="T1" fmla="*/ 30 h 58"/>
                <a:gd name="T2" fmla="*/ 50 w 70"/>
                <a:gd name="T3" fmla="*/ 30 h 58"/>
                <a:gd name="T4" fmla="*/ 60 w 70"/>
                <a:gd name="T5" fmla="*/ 32 h 58"/>
                <a:gd name="T6" fmla="*/ 70 w 70"/>
                <a:gd name="T7" fmla="*/ 34 h 58"/>
                <a:gd name="T8" fmla="*/ 36 w 70"/>
                <a:gd name="T9" fmla="*/ 0 h 58"/>
                <a:gd name="T10" fmla="*/ 12 w 70"/>
                <a:gd name="T11" fmla="*/ 22 h 58"/>
                <a:gd name="T12" fmla="*/ 12 w 70"/>
                <a:gd name="T13" fmla="*/ 22 h 58"/>
                <a:gd name="T14" fmla="*/ 6 w 70"/>
                <a:gd name="T15" fmla="*/ 30 h 58"/>
                <a:gd name="T16" fmla="*/ 2 w 70"/>
                <a:gd name="T17" fmla="*/ 38 h 58"/>
                <a:gd name="T18" fmla="*/ 0 w 70"/>
                <a:gd name="T19" fmla="*/ 48 h 58"/>
                <a:gd name="T20" fmla="*/ 2 w 70"/>
                <a:gd name="T21" fmla="*/ 58 h 58"/>
                <a:gd name="T22" fmla="*/ 2 w 70"/>
                <a:gd name="T23" fmla="*/ 58 h 58"/>
                <a:gd name="T24" fmla="*/ 10 w 70"/>
                <a:gd name="T25" fmla="*/ 46 h 58"/>
                <a:gd name="T26" fmla="*/ 22 w 70"/>
                <a:gd name="T27" fmla="*/ 38 h 58"/>
                <a:gd name="T28" fmla="*/ 34 w 70"/>
                <a:gd name="T29" fmla="*/ 32 h 58"/>
                <a:gd name="T30" fmla="*/ 50 w 70"/>
                <a:gd name="T31" fmla="*/ 3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58">
                  <a:moveTo>
                    <a:pt x="50" y="30"/>
                  </a:moveTo>
                  <a:lnTo>
                    <a:pt x="50" y="30"/>
                  </a:lnTo>
                  <a:lnTo>
                    <a:pt x="60" y="32"/>
                  </a:lnTo>
                  <a:lnTo>
                    <a:pt x="70" y="34"/>
                  </a:lnTo>
                  <a:lnTo>
                    <a:pt x="36" y="0"/>
                  </a:lnTo>
                  <a:lnTo>
                    <a:pt x="12" y="22"/>
                  </a:lnTo>
                  <a:lnTo>
                    <a:pt x="12" y="22"/>
                  </a:lnTo>
                  <a:lnTo>
                    <a:pt x="6" y="30"/>
                  </a:lnTo>
                  <a:lnTo>
                    <a:pt x="2" y="38"/>
                  </a:lnTo>
                  <a:lnTo>
                    <a:pt x="0" y="48"/>
                  </a:lnTo>
                  <a:lnTo>
                    <a:pt x="2" y="58"/>
                  </a:lnTo>
                  <a:lnTo>
                    <a:pt x="2" y="58"/>
                  </a:lnTo>
                  <a:lnTo>
                    <a:pt x="10" y="46"/>
                  </a:lnTo>
                  <a:lnTo>
                    <a:pt x="22" y="38"/>
                  </a:lnTo>
                  <a:lnTo>
                    <a:pt x="34" y="32"/>
                  </a:lnTo>
                  <a:lnTo>
                    <a:pt x="50" y="3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18">
              <a:extLst>
                <a:ext uri="{FF2B5EF4-FFF2-40B4-BE49-F238E27FC236}">
                  <a16:creationId xmlns:a16="http://schemas.microsoft.com/office/drawing/2014/main" id="{FF99D065-B498-4863-8CC9-1C9C5583D2EB}"/>
                </a:ext>
              </a:extLst>
            </p:cNvPr>
            <p:cNvSpPr>
              <a:spLocks noEditPoints="1"/>
            </p:cNvSpPr>
            <p:nvPr userDrawn="1"/>
          </p:nvSpPr>
          <p:spPr bwMode="auto">
            <a:xfrm>
              <a:off x="3206751" y="3135313"/>
              <a:ext cx="387350" cy="387350"/>
            </a:xfrm>
            <a:custGeom>
              <a:avLst/>
              <a:gdLst>
                <a:gd name="T0" fmla="*/ 94 w 244"/>
                <a:gd name="T1" fmla="*/ 16 h 244"/>
                <a:gd name="T2" fmla="*/ 86 w 244"/>
                <a:gd name="T3" fmla="*/ 10 h 244"/>
                <a:gd name="T4" fmla="*/ 66 w 244"/>
                <a:gd name="T5" fmla="*/ 2 h 244"/>
                <a:gd name="T6" fmla="*/ 54 w 244"/>
                <a:gd name="T7" fmla="*/ 0 h 244"/>
                <a:gd name="T8" fmla="*/ 34 w 244"/>
                <a:gd name="T9" fmla="*/ 4 h 244"/>
                <a:gd name="T10" fmla="*/ 16 w 244"/>
                <a:gd name="T11" fmla="*/ 16 h 244"/>
                <a:gd name="T12" fmla="*/ 8 w 244"/>
                <a:gd name="T13" fmla="*/ 24 h 244"/>
                <a:gd name="T14" fmla="*/ 0 w 244"/>
                <a:gd name="T15" fmla="*/ 44 h 244"/>
                <a:gd name="T16" fmla="*/ 0 w 244"/>
                <a:gd name="T17" fmla="*/ 66 h 244"/>
                <a:gd name="T18" fmla="*/ 8 w 244"/>
                <a:gd name="T19" fmla="*/ 86 h 244"/>
                <a:gd name="T20" fmla="*/ 150 w 244"/>
                <a:gd name="T21" fmla="*/ 228 h 244"/>
                <a:gd name="T22" fmla="*/ 160 w 244"/>
                <a:gd name="T23" fmla="*/ 236 h 244"/>
                <a:gd name="T24" fmla="*/ 180 w 244"/>
                <a:gd name="T25" fmla="*/ 244 h 244"/>
                <a:gd name="T26" fmla="*/ 190 w 244"/>
                <a:gd name="T27" fmla="*/ 244 h 244"/>
                <a:gd name="T28" fmla="*/ 210 w 244"/>
                <a:gd name="T29" fmla="*/ 240 h 244"/>
                <a:gd name="T30" fmla="*/ 228 w 244"/>
                <a:gd name="T31" fmla="*/ 228 h 244"/>
                <a:gd name="T32" fmla="*/ 236 w 244"/>
                <a:gd name="T33" fmla="*/ 220 h 244"/>
                <a:gd name="T34" fmla="*/ 244 w 244"/>
                <a:gd name="T35" fmla="*/ 200 h 244"/>
                <a:gd name="T36" fmla="*/ 244 w 244"/>
                <a:gd name="T37" fmla="*/ 180 h 244"/>
                <a:gd name="T38" fmla="*/ 236 w 244"/>
                <a:gd name="T39" fmla="*/ 160 h 244"/>
                <a:gd name="T40" fmla="*/ 228 w 244"/>
                <a:gd name="T41" fmla="*/ 152 h 244"/>
                <a:gd name="T42" fmla="*/ 222 w 244"/>
                <a:gd name="T43" fmla="*/ 222 h 244"/>
                <a:gd name="T44" fmla="*/ 206 w 244"/>
                <a:gd name="T45" fmla="*/ 232 h 244"/>
                <a:gd name="T46" fmla="*/ 190 w 244"/>
                <a:gd name="T47" fmla="*/ 236 h 244"/>
                <a:gd name="T48" fmla="*/ 172 w 244"/>
                <a:gd name="T49" fmla="*/ 232 h 244"/>
                <a:gd name="T50" fmla="*/ 158 w 244"/>
                <a:gd name="T51" fmla="*/ 222 h 244"/>
                <a:gd name="T52" fmla="*/ 22 w 244"/>
                <a:gd name="T53" fmla="*/ 88 h 244"/>
                <a:gd name="T54" fmla="*/ 12 w 244"/>
                <a:gd name="T55" fmla="*/ 72 h 244"/>
                <a:gd name="T56" fmla="*/ 10 w 244"/>
                <a:gd name="T57" fmla="*/ 56 h 244"/>
                <a:gd name="T58" fmla="*/ 12 w 244"/>
                <a:gd name="T59" fmla="*/ 38 h 244"/>
                <a:gd name="T60" fmla="*/ 22 w 244"/>
                <a:gd name="T61" fmla="*/ 22 h 244"/>
                <a:gd name="T62" fmla="*/ 30 w 244"/>
                <a:gd name="T63" fmla="*/ 18 h 244"/>
                <a:gd name="T64" fmla="*/ 46 w 244"/>
                <a:gd name="T65" fmla="*/ 10 h 244"/>
                <a:gd name="T66" fmla="*/ 54 w 244"/>
                <a:gd name="T67" fmla="*/ 10 h 244"/>
                <a:gd name="T68" fmla="*/ 72 w 244"/>
                <a:gd name="T69" fmla="*/ 12 h 244"/>
                <a:gd name="T70" fmla="*/ 88 w 244"/>
                <a:gd name="T71" fmla="*/ 22 h 244"/>
                <a:gd name="T72" fmla="*/ 222 w 244"/>
                <a:gd name="T73" fmla="*/ 158 h 244"/>
                <a:gd name="T74" fmla="*/ 232 w 244"/>
                <a:gd name="T75" fmla="*/ 172 h 244"/>
                <a:gd name="T76" fmla="*/ 236 w 244"/>
                <a:gd name="T77" fmla="*/ 190 h 244"/>
                <a:gd name="T78" fmla="*/ 232 w 244"/>
                <a:gd name="T79" fmla="*/ 208 h 244"/>
                <a:gd name="T80" fmla="*/ 222 w 244"/>
                <a:gd name="T81" fmla="*/ 222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44" h="244">
                  <a:moveTo>
                    <a:pt x="228" y="152"/>
                  </a:moveTo>
                  <a:lnTo>
                    <a:pt x="94" y="16"/>
                  </a:lnTo>
                  <a:lnTo>
                    <a:pt x="94" y="16"/>
                  </a:lnTo>
                  <a:lnTo>
                    <a:pt x="86" y="10"/>
                  </a:lnTo>
                  <a:lnTo>
                    <a:pt x="76" y="4"/>
                  </a:lnTo>
                  <a:lnTo>
                    <a:pt x="66" y="2"/>
                  </a:lnTo>
                  <a:lnTo>
                    <a:pt x="54" y="0"/>
                  </a:lnTo>
                  <a:lnTo>
                    <a:pt x="54" y="0"/>
                  </a:lnTo>
                  <a:lnTo>
                    <a:pt x="44" y="2"/>
                  </a:lnTo>
                  <a:lnTo>
                    <a:pt x="34" y="4"/>
                  </a:lnTo>
                  <a:lnTo>
                    <a:pt x="24" y="10"/>
                  </a:lnTo>
                  <a:lnTo>
                    <a:pt x="16" y="16"/>
                  </a:lnTo>
                  <a:lnTo>
                    <a:pt x="16" y="16"/>
                  </a:lnTo>
                  <a:lnTo>
                    <a:pt x="8" y="24"/>
                  </a:lnTo>
                  <a:lnTo>
                    <a:pt x="4" y="34"/>
                  </a:lnTo>
                  <a:lnTo>
                    <a:pt x="0" y="44"/>
                  </a:lnTo>
                  <a:lnTo>
                    <a:pt x="0" y="56"/>
                  </a:lnTo>
                  <a:lnTo>
                    <a:pt x="0" y="66"/>
                  </a:lnTo>
                  <a:lnTo>
                    <a:pt x="4" y="76"/>
                  </a:lnTo>
                  <a:lnTo>
                    <a:pt x="8" y="86"/>
                  </a:lnTo>
                  <a:lnTo>
                    <a:pt x="16" y="94"/>
                  </a:lnTo>
                  <a:lnTo>
                    <a:pt x="150" y="228"/>
                  </a:lnTo>
                  <a:lnTo>
                    <a:pt x="150" y="228"/>
                  </a:lnTo>
                  <a:lnTo>
                    <a:pt x="160" y="236"/>
                  </a:lnTo>
                  <a:lnTo>
                    <a:pt x="170" y="240"/>
                  </a:lnTo>
                  <a:lnTo>
                    <a:pt x="180" y="244"/>
                  </a:lnTo>
                  <a:lnTo>
                    <a:pt x="190" y="244"/>
                  </a:lnTo>
                  <a:lnTo>
                    <a:pt x="190" y="244"/>
                  </a:lnTo>
                  <a:lnTo>
                    <a:pt x="200" y="244"/>
                  </a:lnTo>
                  <a:lnTo>
                    <a:pt x="210" y="240"/>
                  </a:lnTo>
                  <a:lnTo>
                    <a:pt x="220" y="236"/>
                  </a:lnTo>
                  <a:lnTo>
                    <a:pt x="228" y="228"/>
                  </a:lnTo>
                  <a:lnTo>
                    <a:pt x="228" y="228"/>
                  </a:lnTo>
                  <a:lnTo>
                    <a:pt x="236" y="220"/>
                  </a:lnTo>
                  <a:lnTo>
                    <a:pt x="240" y="210"/>
                  </a:lnTo>
                  <a:lnTo>
                    <a:pt x="244" y="200"/>
                  </a:lnTo>
                  <a:lnTo>
                    <a:pt x="244" y="190"/>
                  </a:lnTo>
                  <a:lnTo>
                    <a:pt x="244" y="180"/>
                  </a:lnTo>
                  <a:lnTo>
                    <a:pt x="240" y="170"/>
                  </a:lnTo>
                  <a:lnTo>
                    <a:pt x="236" y="160"/>
                  </a:lnTo>
                  <a:lnTo>
                    <a:pt x="228" y="152"/>
                  </a:lnTo>
                  <a:lnTo>
                    <a:pt x="228" y="152"/>
                  </a:lnTo>
                  <a:close/>
                  <a:moveTo>
                    <a:pt x="222" y="222"/>
                  </a:moveTo>
                  <a:lnTo>
                    <a:pt x="222" y="222"/>
                  </a:lnTo>
                  <a:lnTo>
                    <a:pt x="214" y="228"/>
                  </a:lnTo>
                  <a:lnTo>
                    <a:pt x="206" y="232"/>
                  </a:lnTo>
                  <a:lnTo>
                    <a:pt x="198" y="234"/>
                  </a:lnTo>
                  <a:lnTo>
                    <a:pt x="190" y="236"/>
                  </a:lnTo>
                  <a:lnTo>
                    <a:pt x="182" y="234"/>
                  </a:lnTo>
                  <a:lnTo>
                    <a:pt x="172" y="232"/>
                  </a:lnTo>
                  <a:lnTo>
                    <a:pt x="164" y="228"/>
                  </a:lnTo>
                  <a:lnTo>
                    <a:pt x="158" y="222"/>
                  </a:lnTo>
                  <a:lnTo>
                    <a:pt x="22" y="88"/>
                  </a:lnTo>
                  <a:lnTo>
                    <a:pt x="22" y="88"/>
                  </a:lnTo>
                  <a:lnTo>
                    <a:pt x="16" y="80"/>
                  </a:lnTo>
                  <a:lnTo>
                    <a:pt x="12" y="72"/>
                  </a:lnTo>
                  <a:lnTo>
                    <a:pt x="10" y="64"/>
                  </a:lnTo>
                  <a:lnTo>
                    <a:pt x="10" y="56"/>
                  </a:lnTo>
                  <a:lnTo>
                    <a:pt x="10" y="46"/>
                  </a:lnTo>
                  <a:lnTo>
                    <a:pt x="12" y="38"/>
                  </a:lnTo>
                  <a:lnTo>
                    <a:pt x="16" y="30"/>
                  </a:lnTo>
                  <a:lnTo>
                    <a:pt x="22" y="22"/>
                  </a:lnTo>
                  <a:lnTo>
                    <a:pt x="22" y="22"/>
                  </a:lnTo>
                  <a:lnTo>
                    <a:pt x="30" y="18"/>
                  </a:lnTo>
                  <a:lnTo>
                    <a:pt x="38" y="12"/>
                  </a:lnTo>
                  <a:lnTo>
                    <a:pt x="46" y="10"/>
                  </a:lnTo>
                  <a:lnTo>
                    <a:pt x="54" y="10"/>
                  </a:lnTo>
                  <a:lnTo>
                    <a:pt x="54" y="10"/>
                  </a:lnTo>
                  <a:lnTo>
                    <a:pt x="64" y="10"/>
                  </a:lnTo>
                  <a:lnTo>
                    <a:pt x="72" y="12"/>
                  </a:lnTo>
                  <a:lnTo>
                    <a:pt x="80" y="18"/>
                  </a:lnTo>
                  <a:lnTo>
                    <a:pt x="88" y="22"/>
                  </a:lnTo>
                  <a:lnTo>
                    <a:pt x="222" y="158"/>
                  </a:lnTo>
                  <a:lnTo>
                    <a:pt x="222" y="158"/>
                  </a:lnTo>
                  <a:lnTo>
                    <a:pt x="228" y="164"/>
                  </a:lnTo>
                  <a:lnTo>
                    <a:pt x="232" y="172"/>
                  </a:lnTo>
                  <a:lnTo>
                    <a:pt x="234" y="182"/>
                  </a:lnTo>
                  <a:lnTo>
                    <a:pt x="236" y="190"/>
                  </a:lnTo>
                  <a:lnTo>
                    <a:pt x="234" y="198"/>
                  </a:lnTo>
                  <a:lnTo>
                    <a:pt x="232" y="208"/>
                  </a:lnTo>
                  <a:lnTo>
                    <a:pt x="228" y="216"/>
                  </a:lnTo>
                  <a:lnTo>
                    <a:pt x="222" y="222"/>
                  </a:lnTo>
                  <a:lnTo>
                    <a:pt x="222" y="2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119">
              <a:extLst>
                <a:ext uri="{FF2B5EF4-FFF2-40B4-BE49-F238E27FC236}">
                  <a16:creationId xmlns:a16="http://schemas.microsoft.com/office/drawing/2014/main" id="{7A2A1846-6569-4E6A-9EFE-33678F8F1DDD}"/>
                </a:ext>
              </a:extLst>
            </p:cNvPr>
            <p:cNvSpPr>
              <a:spLocks/>
            </p:cNvSpPr>
            <p:nvPr userDrawn="1"/>
          </p:nvSpPr>
          <p:spPr bwMode="auto">
            <a:xfrm>
              <a:off x="3406776" y="3135313"/>
              <a:ext cx="187325" cy="187325"/>
            </a:xfrm>
            <a:custGeom>
              <a:avLst/>
              <a:gdLst>
                <a:gd name="T0" fmla="*/ 8 w 118"/>
                <a:gd name="T1" fmla="*/ 46 h 118"/>
                <a:gd name="T2" fmla="*/ 32 w 118"/>
                <a:gd name="T3" fmla="*/ 22 h 118"/>
                <a:gd name="T4" fmla="*/ 32 w 118"/>
                <a:gd name="T5" fmla="*/ 22 h 118"/>
                <a:gd name="T6" fmla="*/ 38 w 118"/>
                <a:gd name="T7" fmla="*/ 18 h 118"/>
                <a:gd name="T8" fmla="*/ 46 w 118"/>
                <a:gd name="T9" fmla="*/ 12 h 118"/>
                <a:gd name="T10" fmla="*/ 54 w 118"/>
                <a:gd name="T11" fmla="*/ 10 h 118"/>
                <a:gd name="T12" fmla="*/ 64 w 118"/>
                <a:gd name="T13" fmla="*/ 10 h 118"/>
                <a:gd name="T14" fmla="*/ 64 w 118"/>
                <a:gd name="T15" fmla="*/ 10 h 118"/>
                <a:gd name="T16" fmla="*/ 72 w 118"/>
                <a:gd name="T17" fmla="*/ 10 h 118"/>
                <a:gd name="T18" fmla="*/ 82 w 118"/>
                <a:gd name="T19" fmla="*/ 12 h 118"/>
                <a:gd name="T20" fmla="*/ 90 w 118"/>
                <a:gd name="T21" fmla="*/ 18 h 118"/>
                <a:gd name="T22" fmla="*/ 96 w 118"/>
                <a:gd name="T23" fmla="*/ 22 h 118"/>
                <a:gd name="T24" fmla="*/ 96 w 118"/>
                <a:gd name="T25" fmla="*/ 22 h 118"/>
                <a:gd name="T26" fmla="*/ 102 w 118"/>
                <a:gd name="T27" fmla="*/ 30 h 118"/>
                <a:gd name="T28" fmla="*/ 106 w 118"/>
                <a:gd name="T29" fmla="*/ 38 h 118"/>
                <a:gd name="T30" fmla="*/ 108 w 118"/>
                <a:gd name="T31" fmla="*/ 46 h 118"/>
                <a:gd name="T32" fmla="*/ 110 w 118"/>
                <a:gd name="T33" fmla="*/ 56 h 118"/>
                <a:gd name="T34" fmla="*/ 108 w 118"/>
                <a:gd name="T35" fmla="*/ 64 h 118"/>
                <a:gd name="T36" fmla="*/ 106 w 118"/>
                <a:gd name="T37" fmla="*/ 72 h 118"/>
                <a:gd name="T38" fmla="*/ 102 w 118"/>
                <a:gd name="T39" fmla="*/ 80 h 118"/>
                <a:gd name="T40" fmla="*/ 96 w 118"/>
                <a:gd name="T41" fmla="*/ 88 h 118"/>
                <a:gd name="T42" fmla="*/ 72 w 118"/>
                <a:gd name="T43" fmla="*/ 110 h 118"/>
                <a:gd name="T44" fmla="*/ 72 w 118"/>
                <a:gd name="T45" fmla="*/ 110 h 118"/>
                <a:gd name="T46" fmla="*/ 72 w 118"/>
                <a:gd name="T47" fmla="*/ 114 h 118"/>
                <a:gd name="T48" fmla="*/ 72 w 118"/>
                <a:gd name="T49" fmla="*/ 118 h 118"/>
                <a:gd name="T50" fmla="*/ 72 w 118"/>
                <a:gd name="T51" fmla="*/ 118 h 118"/>
                <a:gd name="T52" fmla="*/ 76 w 118"/>
                <a:gd name="T53" fmla="*/ 118 h 118"/>
                <a:gd name="T54" fmla="*/ 76 w 118"/>
                <a:gd name="T55" fmla="*/ 118 h 118"/>
                <a:gd name="T56" fmla="*/ 80 w 118"/>
                <a:gd name="T57" fmla="*/ 118 h 118"/>
                <a:gd name="T58" fmla="*/ 102 w 118"/>
                <a:gd name="T59" fmla="*/ 94 h 118"/>
                <a:gd name="T60" fmla="*/ 102 w 118"/>
                <a:gd name="T61" fmla="*/ 94 h 118"/>
                <a:gd name="T62" fmla="*/ 110 w 118"/>
                <a:gd name="T63" fmla="*/ 86 h 118"/>
                <a:gd name="T64" fmla="*/ 114 w 118"/>
                <a:gd name="T65" fmla="*/ 76 h 118"/>
                <a:gd name="T66" fmla="*/ 118 w 118"/>
                <a:gd name="T67" fmla="*/ 66 h 118"/>
                <a:gd name="T68" fmla="*/ 118 w 118"/>
                <a:gd name="T69" fmla="*/ 56 h 118"/>
                <a:gd name="T70" fmla="*/ 118 w 118"/>
                <a:gd name="T71" fmla="*/ 44 h 118"/>
                <a:gd name="T72" fmla="*/ 114 w 118"/>
                <a:gd name="T73" fmla="*/ 34 h 118"/>
                <a:gd name="T74" fmla="*/ 110 w 118"/>
                <a:gd name="T75" fmla="*/ 24 h 118"/>
                <a:gd name="T76" fmla="*/ 102 w 118"/>
                <a:gd name="T77" fmla="*/ 16 h 118"/>
                <a:gd name="T78" fmla="*/ 102 w 118"/>
                <a:gd name="T79" fmla="*/ 16 h 118"/>
                <a:gd name="T80" fmla="*/ 94 w 118"/>
                <a:gd name="T81" fmla="*/ 10 h 118"/>
                <a:gd name="T82" fmla="*/ 84 w 118"/>
                <a:gd name="T83" fmla="*/ 4 h 118"/>
                <a:gd name="T84" fmla="*/ 74 w 118"/>
                <a:gd name="T85" fmla="*/ 2 h 118"/>
                <a:gd name="T86" fmla="*/ 64 w 118"/>
                <a:gd name="T87" fmla="*/ 0 h 118"/>
                <a:gd name="T88" fmla="*/ 64 w 118"/>
                <a:gd name="T89" fmla="*/ 0 h 118"/>
                <a:gd name="T90" fmla="*/ 52 w 118"/>
                <a:gd name="T91" fmla="*/ 2 h 118"/>
                <a:gd name="T92" fmla="*/ 42 w 118"/>
                <a:gd name="T93" fmla="*/ 4 h 118"/>
                <a:gd name="T94" fmla="*/ 34 w 118"/>
                <a:gd name="T95" fmla="*/ 10 h 118"/>
                <a:gd name="T96" fmla="*/ 24 w 118"/>
                <a:gd name="T97" fmla="*/ 16 h 118"/>
                <a:gd name="T98" fmla="*/ 2 w 118"/>
                <a:gd name="T99" fmla="*/ 40 h 118"/>
                <a:gd name="T100" fmla="*/ 2 w 118"/>
                <a:gd name="T101" fmla="*/ 40 h 118"/>
                <a:gd name="T102" fmla="*/ 0 w 118"/>
                <a:gd name="T103" fmla="*/ 44 h 118"/>
                <a:gd name="T104" fmla="*/ 2 w 118"/>
                <a:gd name="T105" fmla="*/ 46 h 118"/>
                <a:gd name="T106" fmla="*/ 2 w 118"/>
                <a:gd name="T107" fmla="*/ 46 h 118"/>
                <a:gd name="T108" fmla="*/ 4 w 118"/>
                <a:gd name="T109" fmla="*/ 48 h 118"/>
                <a:gd name="T110" fmla="*/ 8 w 118"/>
                <a:gd name="T111" fmla="*/ 46 h 118"/>
                <a:gd name="T112" fmla="*/ 8 w 118"/>
                <a:gd name="T113" fmla="*/ 4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8" h="118">
                  <a:moveTo>
                    <a:pt x="8" y="46"/>
                  </a:moveTo>
                  <a:lnTo>
                    <a:pt x="32" y="22"/>
                  </a:lnTo>
                  <a:lnTo>
                    <a:pt x="32" y="22"/>
                  </a:lnTo>
                  <a:lnTo>
                    <a:pt x="38" y="18"/>
                  </a:lnTo>
                  <a:lnTo>
                    <a:pt x="46" y="12"/>
                  </a:lnTo>
                  <a:lnTo>
                    <a:pt x="54" y="10"/>
                  </a:lnTo>
                  <a:lnTo>
                    <a:pt x="64" y="10"/>
                  </a:lnTo>
                  <a:lnTo>
                    <a:pt x="64" y="10"/>
                  </a:lnTo>
                  <a:lnTo>
                    <a:pt x="72" y="10"/>
                  </a:lnTo>
                  <a:lnTo>
                    <a:pt x="82" y="12"/>
                  </a:lnTo>
                  <a:lnTo>
                    <a:pt x="90" y="18"/>
                  </a:lnTo>
                  <a:lnTo>
                    <a:pt x="96" y="22"/>
                  </a:lnTo>
                  <a:lnTo>
                    <a:pt x="96" y="22"/>
                  </a:lnTo>
                  <a:lnTo>
                    <a:pt x="102" y="30"/>
                  </a:lnTo>
                  <a:lnTo>
                    <a:pt x="106" y="38"/>
                  </a:lnTo>
                  <a:lnTo>
                    <a:pt x="108" y="46"/>
                  </a:lnTo>
                  <a:lnTo>
                    <a:pt x="110" y="56"/>
                  </a:lnTo>
                  <a:lnTo>
                    <a:pt x="108" y="64"/>
                  </a:lnTo>
                  <a:lnTo>
                    <a:pt x="106" y="72"/>
                  </a:lnTo>
                  <a:lnTo>
                    <a:pt x="102" y="80"/>
                  </a:lnTo>
                  <a:lnTo>
                    <a:pt x="96" y="88"/>
                  </a:lnTo>
                  <a:lnTo>
                    <a:pt x="72" y="110"/>
                  </a:lnTo>
                  <a:lnTo>
                    <a:pt x="72" y="110"/>
                  </a:lnTo>
                  <a:lnTo>
                    <a:pt x="72" y="114"/>
                  </a:lnTo>
                  <a:lnTo>
                    <a:pt x="72" y="118"/>
                  </a:lnTo>
                  <a:lnTo>
                    <a:pt x="72" y="118"/>
                  </a:lnTo>
                  <a:lnTo>
                    <a:pt x="76" y="118"/>
                  </a:lnTo>
                  <a:lnTo>
                    <a:pt x="76" y="118"/>
                  </a:lnTo>
                  <a:lnTo>
                    <a:pt x="80" y="118"/>
                  </a:lnTo>
                  <a:lnTo>
                    <a:pt x="102" y="94"/>
                  </a:lnTo>
                  <a:lnTo>
                    <a:pt x="102" y="94"/>
                  </a:lnTo>
                  <a:lnTo>
                    <a:pt x="110" y="86"/>
                  </a:lnTo>
                  <a:lnTo>
                    <a:pt x="114" y="76"/>
                  </a:lnTo>
                  <a:lnTo>
                    <a:pt x="118" y="66"/>
                  </a:lnTo>
                  <a:lnTo>
                    <a:pt x="118" y="56"/>
                  </a:lnTo>
                  <a:lnTo>
                    <a:pt x="118" y="44"/>
                  </a:lnTo>
                  <a:lnTo>
                    <a:pt x="114" y="34"/>
                  </a:lnTo>
                  <a:lnTo>
                    <a:pt x="110" y="24"/>
                  </a:lnTo>
                  <a:lnTo>
                    <a:pt x="102" y="16"/>
                  </a:lnTo>
                  <a:lnTo>
                    <a:pt x="102" y="16"/>
                  </a:lnTo>
                  <a:lnTo>
                    <a:pt x="94" y="10"/>
                  </a:lnTo>
                  <a:lnTo>
                    <a:pt x="84" y="4"/>
                  </a:lnTo>
                  <a:lnTo>
                    <a:pt x="74" y="2"/>
                  </a:lnTo>
                  <a:lnTo>
                    <a:pt x="64" y="0"/>
                  </a:lnTo>
                  <a:lnTo>
                    <a:pt x="64" y="0"/>
                  </a:lnTo>
                  <a:lnTo>
                    <a:pt x="52" y="2"/>
                  </a:lnTo>
                  <a:lnTo>
                    <a:pt x="42" y="4"/>
                  </a:lnTo>
                  <a:lnTo>
                    <a:pt x="34" y="10"/>
                  </a:lnTo>
                  <a:lnTo>
                    <a:pt x="24" y="16"/>
                  </a:lnTo>
                  <a:lnTo>
                    <a:pt x="2" y="40"/>
                  </a:lnTo>
                  <a:lnTo>
                    <a:pt x="2" y="40"/>
                  </a:lnTo>
                  <a:lnTo>
                    <a:pt x="0" y="44"/>
                  </a:lnTo>
                  <a:lnTo>
                    <a:pt x="2" y="46"/>
                  </a:lnTo>
                  <a:lnTo>
                    <a:pt x="2" y="46"/>
                  </a:lnTo>
                  <a:lnTo>
                    <a:pt x="4" y="48"/>
                  </a:lnTo>
                  <a:lnTo>
                    <a:pt x="8" y="46"/>
                  </a:lnTo>
                  <a:lnTo>
                    <a:pt x="8"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120">
              <a:extLst>
                <a:ext uri="{FF2B5EF4-FFF2-40B4-BE49-F238E27FC236}">
                  <a16:creationId xmlns:a16="http://schemas.microsoft.com/office/drawing/2014/main" id="{1F716FBA-D295-4F55-9AE2-0A4235083385}"/>
                </a:ext>
              </a:extLst>
            </p:cNvPr>
            <p:cNvSpPr>
              <a:spLocks/>
            </p:cNvSpPr>
            <p:nvPr userDrawn="1"/>
          </p:nvSpPr>
          <p:spPr bwMode="auto">
            <a:xfrm>
              <a:off x="3206751" y="3335338"/>
              <a:ext cx="187325" cy="187325"/>
            </a:xfrm>
            <a:custGeom>
              <a:avLst/>
              <a:gdLst>
                <a:gd name="T0" fmla="*/ 110 w 118"/>
                <a:gd name="T1" fmla="*/ 72 h 118"/>
                <a:gd name="T2" fmla="*/ 88 w 118"/>
                <a:gd name="T3" fmla="*/ 96 h 118"/>
                <a:gd name="T4" fmla="*/ 88 w 118"/>
                <a:gd name="T5" fmla="*/ 96 h 118"/>
                <a:gd name="T6" fmla="*/ 80 w 118"/>
                <a:gd name="T7" fmla="*/ 102 h 118"/>
                <a:gd name="T8" fmla="*/ 72 w 118"/>
                <a:gd name="T9" fmla="*/ 106 h 118"/>
                <a:gd name="T10" fmla="*/ 64 w 118"/>
                <a:gd name="T11" fmla="*/ 108 h 118"/>
                <a:gd name="T12" fmla="*/ 54 w 118"/>
                <a:gd name="T13" fmla="*/ 110 h 118"/>
                <a:gd name="T14" fmla="*/ 54 w 118"/>
                <a:gd name="T15" fmla="*/ 110 h 118"/>
                <a:gd name="T16" fmla="*/ 46 w 118"/>
                <a:gd name="T17" fmla="*/ 108 h 118"/>
                <a:gd name="T18" fmla="*/ 38 w 118"/>
                <a:gd name="T19" fmla="*/ 106 h 118"/>
                <a:gd name="T20" fmla="*/ 30 w 118"/>
                <a:gd name="T21" fmla="*/ 102 h 118"/>
                <a:gd name="T22" fmla="*/ 22 w 118"/>
                <a:gd name="T23" fmla="*/ 96 h 118"/>
                <a:gd name="T24" fmla="*/ 22 w 118"/>
                <a:gd name="T25" fmla="*/ 96 h 118"/>
                <a:gd name="T26" fmla="*/ 16 w 118"/>
                <a:gd name="T27" fmla="*/ 90 h 118"/>
                <a:gd name="T28" fmla="*/ 12 w 118"/>
                <a:gd name="T29" fmla="*/ 82 h 118"/>
                <a:gd name="T30" fmla="*/ 10 w 118"/>
                <a:gd name="T31" fmla="*/ 72 h 118"/>
                <a:gd name="T32" fmla="*/ 10 w 118"/>
                <a:gd name="T33" fmla="*/ 64 h 118"/>
                <a:gd name="T34" fmla="*/ 10 w 118"/>
                <a:gd name="T35" fmla="*/ 56 h 118"/>
                <a:gd name="T36" fmla="*/ 12 w 118"/>
                <a:gd name="T37" fmla="*/ 46 h 118"/>
                <a:gd name="T38" fmla="*/ 16 w 118"/>
                <a:gd name="T39" fmla="*/ 38 h 118"/>
                <a:gd name="T40" fmla="*/ 22 w 118"/>
                <a:gd name="T41" fmla="*/ 32 h 118"/>
                <a:gd name="T42" fmla="*/ 46 w 118"/>
                <a:gd name="T43" fmla="*/ 8 h 118"/>
                <a:gd name="T44" fmla="*/ 46 w 118"/>
                <a:gd name="T45" fmla="*/ 8 h 118"/>
                <a:gd name="T46" fmla="*/ 48 w 118"/>
                <a:gd name="T47" fmla="*/ 4 h 118"/>
                <a:gd name="T48" fmla="*/ 46 w 118"/>
                <a:gd name="T49" fmla="*/ 2 h 118"/>
                <a:gd name="T50" fmla="*/ 46 w 118"/>
                <a:gd name="T51" fmla="*/ 2 h 118"/>
                <a:gd name="T52" fmla="*/ 42 w 118"/>
                <a:gd name="T53" fmla="*/ 0 h 118"/>
                <a:gd name="T54" fmla="*/ 40 w 118"/>
                <a:gd name="T55" fmla="*/ 2 h 118"/>
                <a:gd name="T56" fmla="*/ 16 w 118"/>
                <a:gd name="T57" fmla="*/ 26 h 118"/>
                <a:gd name="T58" fmla="*/ 16 w 118"/>
                <a:gd name="T59" fmla="*/ 26 h 118"/>
                <a:gd name="T60" fmla="*/ 8 w 118"/>
                <a:gd name="T61" fmla="*/ 34 h 118"/>
                <a:gd name="T62" fmla="*/ 4 w 118"/>
                <a:gd name="T63" fmla="*/ 44 h 118"/>
                <a:gd name="T64" fmla="*/ 0 w 118"/>
                <a:gd name="T65" fmla="*/ 54 h 118"/>
                <a:gd name="T66" fmla="*/ 0 w 118"/>
                <a:gd name="T67" fmla="*/ 64 h 118"/>
                <a:gd name="T68" fmla="*/ 0 w 118"/>
                <a:gd name="T69" fmla="*/ 74 h 118"/>
                <a:gd name="T70" fmla="*/ 4 w 118"/>
                <a:gd name="T71" fmla="*/ 84 h 118"/>
                <a:gd name="T72" fmla="*/ 8 w 118"/>
                <a:gd name="T73" fmla="*/ 94 h 118"/>
                <a:gd name="T74" fmla="*/ 16 w 118"/>
                <a:gd name="T75" fmla="*/ 102 h 118"/>
                <a:gd name="T76" fmla="*/ 16 w 118"/>
                <a:gd name="T77" fmla="*/ 102 h 118"/>
                <a:gd name="T78" fmla="*/ 24 w 118"/>
                <a:gd name="T79" fmla="*/ 110 h 118"/>
                <a:gd name="T80" fmla="*/ 34 w 118"/>
                <a:gd name="T81" fmla="*/ 114 h 118"/>
                <a:gd name="T82" fmla="*/ 44 w 118"/>
                <a:gd name="T83" fmla="*/ 118 h 118"/>
                <a:gd name="T84" fmla="*/ 54 w 118"/>
                <a:gd name="T85" fmla="*/ 118 h 118"/>
                <a:gd name="T86" fmla="*/ 54 w 118"/>
                <a:gd name="T87" fmla="*/ 118 h 118"/>
                <a:gd name="T88" fmla="*/ 66 w 118"/>
                <a:gd name="T89" fmla="*/ 118 h 118"/>
                <a:gd name="T90" fmla="*/ 76 w 118"/>
                <a:gd name="T91" fmla="*/ 114 h 118"/>
                <a:gd name="T92" fmla="*/ 86 w 118"/>
                <a:gd name="T93" fmla="*/ 110 h 118"/>
                <a:gd name="T94" fmla="*/ 94 w 118"/>
                <a:gd name="T95" fmla="*/ 102 h 118"/>
                <a:gd name="T96" fmla="*/ 118 w 118"/>
                <a:gd name="T97" fmla="*/ 80 h 118"/>
                <a:gd name="T98" fmla="*/ 118 w 118"/>
                <a:gd name="T99" fmla="*/ 80 h 118"/>
                <a:gd name="T100" fmla="*/ 118 w 118"/>
                <a:gd name="T101" fmla="*/ 76 h 118"/>
                <a:gd name="T102" fmla="*/ 118 w 118"/>
                <a:gd name="T103" fmla="*/ 72 h 118"/>
                <a:gd name="T104" fmla="*/ 118 w 118"/>
                <a:gd name="T105" fmla="*/ 72 h 118"/>
                <a:gd name="T106" fmla="*/ 114 w 118"/>
                <a:gd name="T107" fmla="*/ 72 h 118"/>
                <a:gd name="T108" fmla="*/ 110 w 118"/>
                <a:gd name="T109" fmla="*/ 72 h 118"/>
                <a:gd name="T110" fmla="*/ 110 w 118"/>
                <a:gd name="T111" fmla="*/ 7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8" h="118">
                  <a:moveTo>
                    <a:pt x="110" y="72"/>
                  </a:moveTo>
                  <a:lnTo>
                    <a:pt x="88" y="96"/>
                  </a:lnTo>
                  <a:lnTo>
                    <a:pt x="88" y="96"/>
                  </a:lnTo>
                  <a:lnTo>
                    <a:pt x="80" y="102"/>
                  </a:lnTo>
                  <a:lnTo>
                    <a:pt x="72" y="106"/>
                  </a:lnTo>
                  <a:lnTo>
                    <a:pt x="64" y="108"/>
                  </a:lnTo>
                  <a:lnTo>
                    <a:pt x="54" y="110"/>
                  </a:lnTo>
                  <a:lnTo>
                    <a:pt x="54" y="110"/>
                  </a:lnTo>
                  <a:lnTo>
                    <a:pt x="46" y="108"/>
                  </a:lnTo>
                  <a:lnTo>
                    <a:pt x="38" y="106"/>
                  </a:lnTo>
                  <a:lnTo>
                    <a:pt x="30" y="102"/>
                  </a:lnTo>
                  <a:lnTo>
                    <a:pt x="22" y="96"/>
                  </a:lnTo>
                  <a:lnTo>
                    <a:pt x="22" y="96"/>
                  </a:lnTo>
                  <a:lnTo>
                    <a:pt x="16" y="90"/>
                  </a:lnTo>
                  <a:lnTo>
                    <a:pt x="12" y="82"/>
                  </a:lnTo>
                  <a:lnTo>
                    <a:pt x="10" y="72"/>
                  </a:lnTo>
                  <a:lnTo>
                    <a:pt x="10" y="64"/>
                  </a:lnTo>
                  <a:lnTo>
                    <a:pt x="10" y="56"/>
                  </a:lnTo>
                  <a:lnTo>
                    <a:pt x="12" y="46"/>
                  </a:lnTo>
                  <a:lnTo>
                    <a:pt x="16" y="38"/>
                  </a:lnTo>
                  <a:lnTo>
                    <a:pt x="22" y="32"/>
                  </a:lnTo>
                  <a:lnTo>
                    <a:pt x="46" y="8"/>
                  </a:lnTo>
                  <a:lnTo>
                    <a:pt x="46" y="8"/>
                  </a:lnTo>
                  <a:lnTo>
                    <a:pt x="48" y="4"/>
                  </a:lnTo>
                  <a:lnTo>
                    <a:pt x="46" y="2"/>
                  </a:lnTo>
                  <a:lnTo>
                    <a:pt x="46" y="2"/>
                  </a:lnTo>
                  <a:lnTo>
                    <a:pt x="42" y="0"/>
                  </a:lnTo>
                  <a:lnTo>
                    <a:pt x="40" y="2"/>
                  </a:lnTo>
                  <a:lnTo>
                    <a:pt x="16" y="26"/>
                  </a:lnTo>
                  <a:lnTo>
                    <a:pt x="16" y="26"/>
                  </a:lnTo>
                  <a:lnTo>
                    <a:pt x="8" y="34"/>
                  </a:lnTo>
                  <a:lnTo>
                    <a:pt x="4" y="44"/>
                  </a:lnTo>
                  <a:lnTo>
                    <a:pt x="0" y="54"/>
                  </a:lnTo>
                  <a:lnTo>
                    <a:pt x="0" y="64"/>
                  </a:lnTo>
                  <a:lnTo>
                    <a:pt x="0" y="74"/>
                  </a:lnTo>
                  <a:lnTo>
                    <a:pt x="4" y="84"/>
                  </a:lnTo>
                  <a:lnTo>
                    <a:pt x="8" y="94"/>
                  </a:lnTo>
                  <a:lnTo>
                    <a:pt x="16" y="102"/>
                  </a:lnTo>
                  <a:lnTo>
                    <a:pt x="16" y="102"/>
                  </a:lnTo>
                  <a:lnTo>
                    <a:pt x="24" y="110"/>
                  </a:lnTo>
                  <a:lnTo>
                    <a:pt x="34" y="114"/>
                  </a:lnTo>
                  <a:lnTo>
                    <a:pt x="44" y="118"/>
                  </a:lnTo>
                  <a:lnTo>
                    <a:pt x="54" y="118"/>
                  </a:lnTo>
                  <a:lnTo>
                    <a:pt x="54" y="118"/>
                  </a:lnTo>
                  <a:lnTo>
                    <a:pt x="66" y="118"/>
                  </a:lnTo>
                  <a:lnTo>
                    <a:pt x="76" y="114"/>
                  </a:lnTo>
                  <a:lnTo>
                    <a:pt x="86" y="110"/>
                  </a:lnTo>
                  <a:lnTo>
                    <a:pt x="94" y="102"/>
                  </a:lnTo>
                  <a:lnTo>
                    <a:pt x="118" y="80"/>
                  </a:lnTo>
                  <a:lnTo>
                    <a:pt x="118" y="80"/>
                  </a:lnTo>
                  <a:lnTo>
                    <a:pt x="118" y="76"/>
                  </a:lnTo>
                  <a:lnTo>
                    <a:pt x="118" y="72"/>
                  </a:lnTo>
                  <a:lnTo>
                    <a:pt x="118" y="72"/>
                  </a:lnTo>
                  <a:lnTo>
                    <a:pt x="114" y="72"/>
                  </a:lnTo>
                  <a:lnTo>
                    <a:pt x="110" y="72"/>
                  </a:lnTo>
                  <a:lnTo>
                    <a:pt x="110"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121">
              <a:extLst>
                <a:ext uri="{FF2B5EF4-FFF2-40B4-BE49-F238E27FC236}">
                  <a16:creationId xmlns:a16="http://schemas.microsoft.com/office/drawing/2014/main" id="{01C0CB79-7CA0-48BB-B757-EE2E56F779B8}"/>
                </a:ext>
              </a:extLst>
            </p:cNvPr>
            <p:cNvSpPr>
              <a:spLocks/>
            </p:cNvSpPr>
            <p:nvPr userDrawn="1"/>
          </p:nvSpPr>
          <p:spPr bwMode="auto">
            <a:xfrm>
              <a:off x="3467101" y="3395663"/>
              <a:ext cx="19050" cy="19050"/>
            </a:xfrm>
            <a:custGeom>
              <a:avLst/>
              <a:gdLst>
                <a:gd name="T0" fmla="*/ 8 w 12"/>
                <a:gd name="T1" fmla="*/ 12 h 12"/>
                <a:gd name="T2" fmla="*/ 10 w 12"/>
                <a:gd name="T3" fmla="*/ 8 h 12"/>
                <a:gd name="T4" fmla="*/ 10 w 12"/>
                <a:gd name="T5" fmla="*/ 8 h 12"/>
                <a:gd name="T6" fmla="*/ 12 w 12"/>
                <a:gd name="T7" fmla="*/ 6 h 12"/>
                <a:gd name="T8" fmla="*/ 10 w 12"/>
                <a:gd name="T9" fmla="*/ 2 h 12"/>
                <a:gd name="T10" fmla="*/ 10 w 12"/>
                <a:gd name="T11" fmla="*/ 2 h 12"/>
                <a:gd name="T12" fmla="*/ 8 w 12"/>
                <a:gd name="T13" fmla="*/ 0 h 12"/>
                <a:gd name="T14" fmla="*/ 4 w 12"/>
                <a:gd name="T15" fmla="*/ 2 h 12"/>
                <a:gd name="T16" fmla="*/ 2 w 12"/>
                <a:gd name="T17" fmla="*/ 4 h 12"/>
                <a:gd name="T18" fmla="*/ 2 w 12"/>
                <a:gd name="T19" fmla="*/ 4 h 12"/>
                <a:gd name="T20" fmla="*/ 0 w 12"/>
                <a:gd name="T21" fmla="*/ 8 h 12"/>
                <a:gd name="T22" fmla="*/ 2 w 12"/>
                <a:gd name="T23" fmla="*/ 12 h 12"/>
                <a:gd name="T24" fmla="*/ 2 w 12"/>
                <a:gd name="T25" fmla="*/ 12 h 12"/>
                <a:gd name="T26" fmla="*/ 4 w 12"/>
                <a:gd name="T27" fmla="*/ 12 h 12"/>
                <a:gd name="T28" fmla="*/ 4 w 12"/>
                <a:gd name="T29" fmla="*/ 12 h 12"/>
                <a:gd name="T30" fmla="*/ 8 w 12"/>
                <a:gd name="T31" fmla="*/ 12 h 12"/>
                <a:gd name="T32" fmla="*/ 8 w 12"/>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8" y="12"/>
                  </a:moveTo>
                  <a:lnTo>
                    <a:pt x="10" y="8"/>
                  </a:lnTo>
                  <a:lnTo>
                    <a:pt x="10" y="8"/>
                  </a:lnTo>
                  <a:lnTo>
                    <a:pt x="12" y="6"/>
                  </a:lnTo>
                  <a:lnTo>
                    <a:pt x="10" y="2"/>
                  </a:lnTo>
                  <a:lnTo>
                    <a:pt x="10" y="2"/>
                  </a:lnTo>
                  <a:lnTo>
                    <a:pt x="8" y="0"/>
                  </a:lnTo>
                  <a:lnTo>
                    <a:pt x="4" y="2"/>
                  </a:lnTo>
                  <a:lnTo>
                    <a:pt x="2" y="4"/>
                  </a:lnTo>
                  <a:lnTo>
                    <a:pt x="2" y="4"/>
                  </a:lnTo>
                  <a:lnTo>
                    <a:pt x="0" y="8"/>
                  </a:lnTo>
                  <a:lnTo>
                    <a:pt x="2" y="12"/>
                  </a:lnTo>
                  <a:lnTo>
                    <a:pt x="2" y="12"/>
                  </a:lnTo>
                  <a:lnTo>
                    <a:pt x="4" y="12"/>
                  </a:lnTo>
                  <a:lnTo>
                    <a:pt x="4" y="12"/>
                  </a:lnTo>
                  <a:lnTo>
                    <a:pt x="8" y="12"/>
                  </a:lnTo>
                  <a:lnTo>
                    <a:pt x="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Freeform 122">
              <a:extLst>
                <a:ext uri="{FF2B5EF4-FFF2-40B4-BE49-F238E27FC236}">
                  <a16:creationId xmlns:a16="http://schemas.microsoft.com/office/drawing/2014/main" id="{7C53FAC1-F682-43F3-9FA7-10584DC614FD}"/>
                </a:ext>
              </a:extLst>
            </p:cNvPr>
            <p:cNvSpPr>
              <a:spLocks/>
            </p:cNvSpPr>
            <p:nvPr userDrawn="1"/>
          </p:nvSpPr>
          <p:spPr bwMode="auto">
            <a:xfrm>
              <a:off x="3498851" y="3430588"/>
              <a:ext cx="19050" cy="19050"/>
            </a:xfrm>
            <a:custGeom>
              <a:avLst/>
              <a:gdLst>
                <a:gd name="T0" fmla="*/ 4 w 12"/>
                <a:gd name="T1" fmla="*/ 0 h 12"/>
                <a:gd name="T2" fmla="*/ 2 w 12"/>
                <a:gd name="T3" fmla="*/ 4 h 12"/>
                <a:gd name="T4" fmla="*/ 2 w 12"/>
                <a:gd name="T5" fmla="*/ 4 h 12"/>
                <a:gd name="T6" fmla="*/ 0 w 12"/>
                <a:gd name="T7" fmla="*/ 6 h 12"/>
                <a:gd name="T8" fmla="*/ 2 w 12"/>
                <a:gd name="T9" fmla="*/ 10 h 12"/>
                <a:gd name="T10" fmla="*/ 2 w 12"/>
                <a:gd name="T11" fmla="*/ 10 h 12"/>
                <a:gd name="T12" fmla="*/ 6 w 12"/>
                <a:gd name="T13" fmla="*/ 12 h 12"/>
                <a:gd name="T14" fmla="*/ 6 w 12"/>
                <a:gd name="T15" fmla="*/ 12 h 12"/>
                <a:gd name="T16" fmla="*/ 8 w 12"/>
                <a:gd name="T17" fmla="*/ 10 h 12"/>
                <a:gd name="T18" fmla="*/ 12 w 12"/>
                <a:gd name="T19" fmla="*/ 8 h 12"/>
                <a:gd name="T20" fmla="*/ 12 w 12"/>
                <a:gd name="T21" fmla="*/ 8 h 12"/>
                <a:gd name="T22" fmla="*/ 12 w 12"/>
                <a:gd name="T23" fmla="*/ 4 h 12"/>
                <a:gd name="T24" fmla="*/ 12 w 12"/>
                <a:gd name="T25" fmla="*/ 0 h 12"/>
                <a:gd name="T26" fmla="*/ 12 w 12"/>
                <a:gd name="T27" fmla="*/ 0 h 12"/>
                <a:gd name="T28" fmla="*/ 8 w 12"/>
                <a:gd name="T29" fmla="*/ 0 h 12"/>
                <a:gd name="T30" fmla="*/ 4 w 12"/>
                <a:gd name="T31" fmla="*/ 0 h 12"/>
                <a:gd name="T32" fmla="*/ 4 w 12"/>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0"/>
                  </a:moveTo>
                  <a:lnTo>
                    <a:pt x="2" y="4"/>
                  </a:lnTo>
                  <a:lnTo>
                    <a:pt x="2" y="4"/>
                  </a:lnTo>
                  <a:lnTo>
                    <a:pt x="0" y="6"/>
                  </a:lnTo>
                  <a:lnTo>
                    <a:pt x="2" y="10"/>
                  </a:lnTo>
                  <a:lnTo>
                    <a:pt x="2" y="10"/>
                  </a:lnTo>
                  <a:lnTo>
                    <a:pt x="6" y="12"/>
                  </a:lnTo>
                  <a:lnTo>
                    <a:pt x="6" y="12"/>
                  </a:lnTo>
                  <a:lnTo>
                    <a:pt x="8" y="10"/>
                  </a:lnTo>
                  <a:lnTo>
                    <a:pt x="12" y="8"/>
                  </a:lnTo>
                  <a:lnTo>
                    <a:pt x="12" y="8"/>
                  </a:lnTo>
                  <a:lnTo>
                    <a:pt x="12" y="4"/>
                  </a:lnTo>
                  <a:lnTo>
                    <a:pt x="12" y="0"/>
                  </a:lnTo>
                  <a:lnTo>
                    <a:pt x="12" y="0"/>
                  </a:lnTo>
                  <a:lnTo>
                    <a:pt x="8" y="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Freeform 123">
              <a:extLst>
                <a:ext uri="{FF2B5EF4-FFF2-40B4-BE49-F238E27FC236}">
                  <a16:creationId xmlns:a16="http://schemas.microsoft.com/office/drawing/2014/main" id="{CF8E75BD-3AB7-4CDE-8BA6-D55A26B7EEE1}"/>
                </a:ext>
              </a:extLst>
            </p:cNvPr>
            <p:cNvSpPr>
              <a:spLocks/>
            </p:cNvSpPr>
            <p:nvPr userDrawn="1"/>
          </p:nvSpPr>
          <p:spPr bwMode="auto">
            <a:xfrm>
              <a:off x="3533776" y="3462338"/>
              <a:ext cx="19050" cy="19050"/>
            </a:xfrm>
            <a:custGeom>
              <a:avLst/>
              <a:gdLst>
                <a:gd name="T0" fmla="*/ 4 w 12"/>
                <a:gd name="T1" fmla="*/ 2 h 12"/>
                <a:gd name="T2" fmla="*/ 0 w 12"/>
                <a:gd name="T3" fmla="*/ 4 h 12"/>
                <a:gd name="T4" fmla="*/ 0 w 12"/>
                <a:gd name="T5" fmla="*/ 4 h 12"/>
                <a:gd name="T6" fmla="*/ 0 w 12"/>
                <a:gd name="T7" fmla="*/ 8 h 12"/>
                <a:gd name="T8" fmla="*/ 0 w 12"/>
                <a:gd name="T9" fmla="*/ 10 h 12"/>
                <a:gd name="T10" fmla="*/ 0 w 12"/>
                <a:gd name="T11" fmla="*/ 10 h 12"/>
                <a:gd name="T12" fmla="*/ 4 w 12"/>
                <a:gd name="T13" fmla="*/ 12 h 12"/>
                <a:gd name="T14" fmla="*/ 4 w 12"/>
                <a:gd name="T15" fmla="*/ 12 h 12"/>
                <a:gd name="T16" fmla="*/ 8 w 12"/>
                <a:gd name="T17" fmla="*/ 10 h 12"/>
                <a:gd name="T18" fmla="*/ 10 w 12"/>
                <a:gd name="T19" fmla="*/ 8 h 12"/>
                <a:gd name="T20" fmla="*/ 10 w 12"/>
                <a:gd name="T21" fmla="*/ 8 h 12"/>
                <a:gd name="T22" fmla="*/ 12 w 12"/>
                <a:gd name="T23" fmla="*/ 4 h 12"/>
                <a:gd name="T24" fmla="*/ 10 w 12"/>
                <a:gd name="T25" fmla="*/ 2 h 12"/>
                <a:gd name="T26" fmla="*/ 10 w 12"/>
                <a:gd name="T27" fmla="*/ 2 h 12"/>
                <a:gd name="T28" fmla="*/ 6 w 12"/>
                <a:gd name="T29" fmla="*/ 0 h 12"/>
                <a:gd name="T30" fmla="*/ 4 w 12"/>
                <a:gd name="T31" fmla="*/ 2 h 12"/>
                <a:gd name="T32" fmla="*/ 4 w 12"/>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2"/>
                  </a:moveTo>
                  <a:lnTo>
                    <a:pt x="0" y="4"/>
                  </a:lnTo>
                  <a:lnTo>
                    <a:pt x="0" y="4"/>
                  </a:lnTo>
                  <a:lnTo>
                    <a:pt x="0" y="8"/>
                  </a:lnTo>
                  <a:lnTo>
                    <a:pt x="0" y="10"/>
                  </a:lnTo>
                  <a:lnTo>
                    <a:pt x="0" y="10"/>
                  </a:lnTo>
                  <a:lnTo>
                    <a:pt x="4" y="12"/>
                  </a:lnTo>
                  <a:lnTo>
                    <a:pt x="4" y="12"/>
                  </a:lnTo>
                  <a:lnTo>
                    <a:pt x="8" y="10"/>
                  </a:lnTo>
                  <a:lnTo>
                    <a:pt x="10" y="8"/>
                  </a:lnTo>
                  <a:lnTo>
                    <a:pt x="10" y="8"/>
                  </a:lnTo>
                  <a:lnTo>
                    <a:pt x="12" y="4"/>
                  </a:lnTo>
                  <a:lnTo>
                    <a:pt x="10" y="2"/>
                  </a:lnTo>
                  <a:lnTo>
                    <a:pt x="10" y="2"/>
                  </a:lnTo>
                  <a:lnTo>
                    <a:pt x="6" y="0"/>
                  </a:lnTo>
                  <a:lnTo>
                    <a:pt x="4" y="2"/>
                  </a:lnTo>
                  <a:lnTo>
                    <a:pt x="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Freeform 124">
              <a:extLst>
                <a:ext uri="{FF2B5EF4-FFF2-40B4-BE49-F238E27FC236}">
                  <a16:creationId xmlns:a16="http://schemas.microsoft.com/office/drawing/2014/main" id="{507832E4-E40C-4E5D-98E4-74597098DFD8}"/>
                </a:ext>
              </a:extLst>
            </p:cNvPr>
            <p:cNvSpPr>
              <a:spLocks/>
            </p:cNvSpPr>
            <p:nvPr userDrawn="1"/>
          </p:nvSpPr>
          <p:spPr bwMode="auto">
            <a:xfrm>
              <a:off x="3438526" y="3424238"/>
              <a:ext cx="19050" cy="19050"/>
            </a:xfrm>
            <a:custGeom>
              <a:avLst/>
              <a:gdLst>
                <a:gd name="T0" fmla="*/ 4 w 12"/>
                <a:gd name="T1" fmla="*/ 2 h 12"/>
                <a:gd name="T2" fmla="*/ 2 w 12"/>
                <a:gd name="T3" fmla="*/ 4 h 12"/>
                <a:gd name="T4" fmla="*/ 2 w 12"/>
                <a:gd name="T5" fmla="*/ 4 h 12"/>
                <a:gd name="T6" fmla="*/ 0 w 12"/>
                <a:gd name="T7" fmla="*/ 8 h 12"/>
                <a:gd name="T8" fmla="*/ 2 w 12"/>
                <a:gd name="T9" fmla="*/ 12 h 12"/>
                <a:gd name="T10" fmla="*/ 2 w 12"/>
                <a:gd name="T11" fmla="*/ 12 h 12"/>
                <a:gd name="T12" fmla="*/ 4 w 12"/>
                <a:gd name="T13" fmla="*/ 12 h 12"/>
                <a:gd name="T14" fmla="*/ 4 w 12"/>
                <a:gd name="T15" fmla="*/ 12 h 12"/>
                <a:gd name="T16" fmla="*/ 8 w 12"/>
                <a:gd name="T17" fmla="*/ 12 h 12"/>
                <a:gd name="T18" fmla="*/ 10 w 12"/>
                <a:gd name="T19" fmla="*/ 8 h 12"/>
                <a:gd name="T20" fmla="*/ 10 w 12"/>
                <a:gd name="T21" fmla="*/ 8 h 12"/>
                <a:gd name="T22" fmla="*/ 12 w 12"/>
                <a:gd name="T23" fmla="*/ 6 h 12"/>
                <a:gd name="T24" fmla="*/ 10 w 12"/>
                <a:gd name="T25" fmla="*/ 2 h 12"/>
                <a:gd name="T26" fmla="*/ 10 w 12"/>
                <a:gd name="T27" fmla="*/ 2 h 12"/>
                <a:gd name="T28" fmla="*/ 8 w 12"/>
                <a:gd name="T29" fmla="*/ 0 h 12"/>
                <a:gd name="T30" fmla="*/ 4 w 12"/>
                <a:gd name="T31" fmla="*/ 2 h 12"/>
                <a:gd name="T32" fmla="*/ 4 w 12"/>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2"/>
                  </a:moveTo>
                  <a:lnTo>
                    <a:pt x="2" y="4"/>
                  </a:lnTo>
                  <a:lnTo>
                    <a:pt x="2" y="4"/>
                  </a:lnTo>
                  <a:lnTo>
                    <a:pt x="0" y="8"/>
                  </a:lnTo>
                  <a:lnTo>
                    <a:pt x="2" y="12"/>
                  </a:lnTo>
                  <a:lnTo>
                    <a:pt x="2" y="12"/>
                  </a:lnTo>
                  <a:lnTo>
                    <a:pt x="4" y="12"/>
                  </a:lnTo>
                  <a:lnTo>
                    <a:pt x="4" y="12"/>
                  </a:lnTo>
                  <a:lnTo>
                    <a:pt x="8" y="12"/>
                  </a:lnTo>
                  <a:lnTo>
                    <a:pt x="10" y="8"/>
                  </a:lnTo>
                  <a:lnTo>
                    <a:pt x="10" y="8"/>
                  </a:lnTo>
                  <a:lnTo>
                    <a:pt x="12" y="6"/>
                  </a:lnTo>
                  <a:lnTo>
                    <a:pt x="10" y="2"/>
                  </a:lnTo>
                  <a:lnTo>
                    <a:pt x="10" y="2"/>
                  </a:lnTo>
                  <a:lnTo>
                    <a:pt x="8" y="0"/>
                  </a:lnTo>
                  <a:lnTo>
                    <a:pt x="4" y="2"/>
                  </a:lnTo>
                  <a:lnTo>
                    <a:pt x="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Freeform 125">
              <a:extLst>
                <a:ext uri="{FF2B5EF4-FFF2-40B4-BE49-F238E27FC236}">
                  <a16:creationId xmlns:a16="http://schemas.microsoft.com/office/drawing/2014/main" id="{E9654309-F2FF-4FE5-9F98-5EF5481BFEED}"/>
                </a:ext>
              </a:extLst>
            </p:cNvPr>
            <p:cNvSpPr>
              <a:spLocks/>
            </p:cNvSpPr>
            <p:nvPr userDrawn="1"/>
          </p:nvSpPr>
          <p:spPr bwMode="auto">
            <a:xfrm>
              <a:off x="3470276" y="3459163"/>
              <a:ext cx="19050" cy="19050"/>
            </a:xfrm>
            <a:custGeom>
              <a:avLst/>
              <a:gdLst>
                <a:gd name="T0" fmla="*/ 4 w 12"/>
                <a:gd name="T1" fmla="*/ 0 h 12"/>
                <a:gd name="T2" fmla="*/ 2 w 12"/>
                <a:gd name="T3" fmla="*/ 4 h 12"/>
                <a:gd name="T4" fmla="*/ 2 w 12"/>
                <a:gd name="T5" fmla="*/ 4 h 12"/>
                <a:gd name="T6" fmla="*/ 0 w 12"/>
                <a:gd name="T7" fmla="*/ 6 h 12"/>
                <a:gd name="T8" fmla="*/ 2 w 12"/>
                <a:gd name="T9" fmla="*/ 10 h 12"/>
                <a:gd name="T10" fmla="*/ 2 w 12"/>
                <a:gd name="T11" fmla="*/ 10 h 12"/>
                <a:gd name="T12" fmla="*/ 6 w 12"/>
                <a:gd name="T13" fmla="*/ 12 h 12"/>
                <a:gd name="T14" fmla="*/ 6 w 12"/>
                <a:gd name="T15" fmla="*/ 12 h 12"/>
                <a:gd name="T16" fmla="*/ 8 w 12"/>
                <a:gd name="T17" fmla="*/ 10 h 12"/>
                <a:gd name="T18" fmla="*/ 12 w 12"/>
                <a:gd name="T19" fmla="*/ 8 h 12"/>
                <a:gd name="T20" fmla="*/ 12 w 12"/>
                <a:gd name="T21" fmla="*/ 8 h 12"/>
                <a:gd name="T22" fmla="*/ 12 w 12"/>
                <a:gd name="T23" fmla="*/ 4 h 12"/>
                <a:gd name="T24" fmla="*/ 12 w 12"/>
                <a:gd name="T25" fmla="*/ 0 h 12"/>
                <a:gd name="T26" fmla="*/ 12 w 12"/>
                <a:gd name="T27" fmla="*/ 0 h 12"/>
                <a:gd name="T28" fmla="*/ 8 w 12"/>
                <a:gd name="T29" fmla="*/ 0 h 12"/>
                <a:gd name="T30" fmla="*/ 4 w 12"/>
                <a:gd name="T31" fmla="*/ 0 h 12"/>
                <a:gd name="T32" fmla="*/ 4 w 12"/>
                <a:gd name="T33"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0"/>
                  </a:moveTo>
                  <a:lnTo>
                    <a:pt x="2" y="4"/>
                  </a:lnTo>
                  <a:lnTo>
                    <a:pt x="2" y="4"/>
                  </a:lnTo>
                  <a:lnTo>
                    <a:pt x="0" y="6"/>
                  </a:lnTo>
                  <a:lnTo>
                    <a:pt x="2" y="10"/>
                  </a:lnTo>
                  <a:lnTo>
                    <a:pt x="2" y="10"/>
                  </a:lnTo>
                  <a:lnTo>
                    <a:pt x="6" y="12"/>
                  </a:lnTo>
                  <a:lnTo>
                    <a:pt x="6" y="12"/>
                  </a:lnTo>
                  <a:lnTo>
                    <a:pt x="8" y="10"/>
                  </a:lnTo>
                  <a:lnTo>
                    <a:pt x="12" y="8"/>
                  </a:lnTo>
                  <a:lnTo>
                    <a:pt x="12" y="8"/>
                  </a:lnTo>
                  <a:lnTo>
                    <a:pt x="12" y="4"/>
                  </a:lnTo>
                  <a:lnTo>
                    <a:pt x="12" y="0"/>
                  </a:lnTo>
                  <a:lnTo>
                    <a:pt x="12" y="0"/>
                  </a:lnTo>
                  <a:lnTo>
                    <a:pt x="8" y="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Freeform 126">
              <a:extLst>
                <a:ext uri="{FF2B5EF4-FFF2-40B4-BE49-F238E27FC236}">
                  <a16:creationId xmlns:a16="http://schemas.microsoft.com/office/drawing/2014/main" id="{E1CB33CC-E295-4DD8-ADF9-CE42DFBA0463}"/>
                </a:ext>
              </a:extLst>
            </p:cNvPr>
            <p:cNvSpPr>
              <a:spLocks/>
            </p:cNvSpPr>
            <p:nvPr userDrawn="1"/>
          </p:nvSpPr>
          <p:spPr bwMode="auto">
            <a:xfrm>
              <a:off x="3495676" y="3367088"/>
              <a:ext cx="19050" cy="19050"/>
            </a:xfrm>
            <a:custGeom>
              <a:avLst/>
              <a:gdLst>
                <a:gd name="T0" fmla="*/ 8 w 12"/>
                <a:gd name="T1" fmla="*/ 10 h 12"/>
                <a:gd name="T2" fmla="*/ 12 w 12"/>
                <a:gd name="T3" fmla="*/ 8 h 12"/>
                <a:gd name="T4" fmla="*/ 12 w 12"/>
                <a:gd name="T5" fmla="*/ 8 h 12"/>
                <a:gd name="T6" fmla="*/ 12 w 12"/>
                <a:gd name="T7" fmla="*/ 4 h 12"/>
                <a:gd name="T8" fmla="*/ 12 w 12"/>
                <a:gd name="T9" fmla="*/ 2 h 12"/>
                <a:gd name="T10" fmla="*/ 12 w 12"/>
                <a:gd name="T11" fmla="*/ 2 h 12"/>
                <a:gd name="T12" fmla="*/ 8 w 12"/>
                <a:gd name="T13" fmla="*/ 0 h 12"/>
                <a:gd name="T14" fmla="*/ 4 w 12"/>
                <a:gd name="T15" fmla="*/ 2 h 12"/>
                <a:gd name="T16" fmla="*/ 2 w 12"/>
                <a:gd name="T17" fmla="*/ 4 h 12"/>
                <a:gd name="T18" fmla="*/ 2 w 12"/>
                <a:gd name="T19" fmla="*/ 4 h 12"/>
                <a:gd name="T20" fmla="*/ 0 w 12"/>
                <a:gd name="T21" fmla="*/ 8 h 12"/>
                <a:gd name="T22" fmla="*/ 2 w 12"/>
                <a:gd name="T23" fmla="*/ 10 h 12"/>
                <a:gd name="T24" fmla="*/ 2 w 12"/>
                <a:gd name="T25" fmla="*/ 10 h 12"/>
                <a:gd name="T26" fmla="*/ 6 w 12"/>
                <a:gd name="T27" fmla="*/ 12 h 12"/>
                <a:gd name="T28" fmla="*/ 6 w 12"/>
                <a:gd name="T29" fmla="*/ 12 h 12"/>
                <a:gd name="T30" fmla="*/ 8 w 12"/>
                <a:gd name="T31" fmla="*/ 10 h 12"/>
                <a:gd name="T32" fmla="*/ 8 w 12"/>
                <a:gd name="T33"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8" y="10"/>
                  </a:moveTo>
                  <a:lnTo>
                    <a:pt x="12" y="8"/>
                  </a:lnTo>
                  <a:lnTo>
                    <a:pt x="12" y="8"/>
                  </a:lnTo>
                  <a:lnTo>
                    <a:pt x="12" y="4"/>
                  </a:lnTo>
                  <a:lnTo>
                    <a:pt x="12" y="2"/>
                  </a:lnTo>
                  <a:lnTo>
                    <a:pt x="12" y="2"/>
                  </a:lnTo>
                  <a:lnTo>
                    <a:pt x="8" y="0"/>
                  </a:lnTo>
                  <a:lnTo>
                    <a:pt x="4" y="2"/>
                  </a:lnTo>
                  <a:lnTo>
                    <a:pt x="2" y="4"/>
                  </a:lnTo>
                  <a:lnTo>
                    <a:pt x="2" y="4"/>
                  </a:lnTo>
                  <a:lnTo>
                    <a:pt x="0" y="8"/>
                  </a:lnTo>
                  <a:lnTo>
                    <a:pt x="2" y="10"/>
                  </a:lnTo>
                  <a:lnTo>
                    <a:pt x="2" y="10"/>
                  </a:lnTo>
                  <a:lnTo>
                    <a:pt x="6" y="12"/>
                  </a:lnTo>
                  <a:lnTo>
                    <a:pt x="6" y="12"/>
                  </a:lnTo>
                  <a:lnTo>
                    <a:pt x="8" y="10"/>
                  </a:lnTo>
                  <a:lnTo>
                    <a:pt x="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Freeform 127">
              <a:extLst>
                <a:ext uri="{FF2B5EF4-FFF2-40B4-BE49-F238E27FC236}">
                  <a16:creationId xmlns:a16="http://schemas.microsoft.com/office/drawing/2014/main" id="{63F241B4-A0C6-4EE2-B2F4-1B3A3E037910}"/>
                </a:ext>
              </a:extLst>
            </p:cNvPr>
            <p:cNvSpPr>
              <a:spLocks/>
            </p:cNvSpPr>
            <p:nvPr userDrawn="1"/>
          </p:nvSpPr>
          <p:spPr bwMode="auto">
            <a:xfrm>
              <a:off x="3530601" y="3398838"/>
              <a:ext cx="38100" cy="38100"/>
            </a:xfrm>
            <a:custGeom>
              <a:avLst/>
              <a:gdLst>
                <a:gd name="T0" fmla="*/ 20 w 24"/>
                <a:gd name="T1" fmla="*/ 4 h 24"/>
                <a:gd name="T2" fmla="*/ 20 w 24"/>
                <a:gd name="T3" fmla="*/ 4 h 24"/>
                <a:gd name="T4" fmla="*/ 18 w 24"/>
                <a:gd name="T5" fmla="*/ 2 h 24"/>
                <a:gd name="T6" fmla="*/ 14 w 24"/>
                <a:gd name="T7" fmla="*/ 0 h 24"/>
                <a:gd name="T8" fmla="*/ 10 w 24"/>
                <a:gd name="T9" fmla="*/ 2 h 24"/>
                <a:gd name="T10" fmla="*/ 8 w 24"/>
                <a:gd name="T11" fmla="*/ 4 h 24"/>
                <a:gd name="T12" fmla="*/ 2 w 24"/>
                <a:gd name="T13" fmla="*/ 8 h 24"/>
                <a:gd name="T14" fmla="*/ 2 w 24"/>
                <a:gd name="T15" fmla="*/ 8 h 24"/>
                <a:gd name="T16" fmla="*/ 0 w 24"/>
                <a:gd name="T17" fmla="*/ 12 h 24"/>
                <a:gd name="T18" fmla="*/ 0 w 24"/>
                <a:gd name="T19" fmla="*/ 16 h 24"/>
                <a:gd name="T20" fmla="*/ 0 w 24"/>
                <a:gd name="T21" fmla="*/ 18 h 24"/>
                <a:gd name="T22" fmla="*/ 2 w 24"/>
                <a:gd name="T23" fmla="*/ 22 h 24"/>
                <a:gd name="T24" fmla="*/ 2 w 24"/>
                <a:gd name="T25" fmla="*/ 22 h 24"/>
                <a:gd name="T26" fmla="*/ 4 w 24"/>
                <a:gd name="T27" fmla="*/ 24 h 24"/>
                <a:gd name="T28" fmla="*/ 8 w 24"/>
                <a:gd name="T29" fmla="*/ 24 h 24"/>
                <a:gd name="T30" fmla="*/ 8 w 24"/>
                <a:gd name="T31" fmla="*/ 24 h 24"/>
                <a:gd name="T32" fmla="*/ 12 w 24"/>
                <a:gd name="T33" fmla="*/ 24 h 24"/>
                <a:gd name="T34" fmla="*/ 16 w 24"/>
                <a:gd name="T35" fmla="*/ 22 h 24"/>
                <a:gd name="T36" fmla="*/ 20 w 24"/>
                <a:gd name="T37" fmla="*/ 16 h 24"/>
                <a:gd name="T38" fmla="*/ 20 w 24"/>
                <a:gd name="T39" fmla="*/ 16 h 24"/>
                <a:gd name="T40" fmla="*/ 22 w 24"/>
                <a:gd name="T41" fmla="*/ 14 h 24"/>
                <a:gd name="T42" fmla="*/ 24 w 24"/>
                <a:gd name="T43" fmla="*/ 10 h 24"/>
                <a:gd name="T44" fmla="*/ 22 w 24"/>
                <a:gd name="T45" fmla="*/ 6 h 24"/>
                <a:gd name="T46" fmla="*/ 20 w 24"/>
                <a:gd name="T47" fmla="*/ 4 h 24"/>
                <a:gd name="T48" fmla="*/ 20 w 24"/>
                <a:gd name="T4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 h="24">
                  <a:moveTo>
                    <a:pt x="20" y="4"/>
                  </a:moveTo>
                  <a:lnTo>
                    <a:pt x="20" y="4"/>
                  </a:lnTo>
                  <a:lnTo>
                    <a:pt x="18" y="2"/>
                  </a:lnTo>
                  <a:lnTo>
                    <a:pt x="14" y="0"/>
                  </a:lnTo>
                  <a:lnTo>
                    <a:pt x="10" y="2"/>
                  </a:lnTo>
                  <a:lnTo>
                    <a:pt x="8" y="4"/>
                  </a:lnTo>
                  <a:lnTo>
                    <a:pt x="2" y="8"/>
                  </a:lnTo>
                  <a:lnTo>
                    <a:pt x="2" y="8"/>
                  </a:lnTo>
                  <a:lnTo>
                    <a:pt x="0" y="12"/>
                  </a:lnTo>
                  <a:lnTo>
                    <a:pt x="0" y="16"/>
                  </a:lnTo>
                  <a:lnTo>
                    <a:pt x="0" y="18"/>
                  </a:lnTo>
                  <a:lnTo>
                    <a:pt x="2" y="22"/>
                  </a:lnTo>
                  <a:lnTo>
                    <a:pt x="2" y="22"/>
                  </a:lnTo>
                  <a:lnTo>
                    <a:pt x="4" y="24"/>
                  </a:lnTo>
                  <a:lnTo>
                    <a:pt x="8" y="24"/>
                  </a:lnTo>
                  <a:lnTo>
                    <a:pt x="8" y="24"/>
                  </a:lnTo>
                  <a:lnTo>
                    <a:pt x="12" y="24"/>
                  </a:lnTo>
                  <a:lnTo>
                    <a:pt x="16" y="22"/>
                  </a:lnTo>
                  <a:lnTo>
                    <a:pt x="20" y="16"/>
                  </a:lnTo>
                  <a:lnTo>
                    <a:pt x="20" y="16"/>
                  </a:lnTo>
                  <a:lnTo>
                    <a:pt x="22" y="14"/>
                  </a:lnTo>
                  <a:lnTo>
                    <a:pt x="24" y="10"/>
                  </a:lnTo>
                  <a:lnTo>
                    <a:pt x="22" y="6"/>
                  </a:lnTo>
                  <a:lnTo>
                    <a:pt x="20" y="4"/>
                  </a:lnTo>
                  <a:lnTo>
                    <a:pt x="2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Freeform 128">
              <a:extLst>
                <a:ext uri="{FF2B5EF4-FFF2-40B4-BE49-F238E27FC236}">
                  <a16:creationId xmlns:a16="http://schemas.microsoft.com/office/drawing/2014/main" id="{44A802D6-286A-408B-8C5D-C80D01A1A31E}"/>
                </a:ext>
              </a:extLst>
            </p:cNvPr>
            <p:cNvSpPr>
              <a:spLocks/>
            </p:cNvSpPr>
            <p:nvPr userDrawn="1"/>
          </p:nvSpPr>
          <p:spPr bwMode="auto">
            <a:xfrm>
              <a:off x="3314701" y="3243263"/>
              <a:ext cx="19050" cy="19050"/>
            </a:xfrm>
            <a:custGeom>
              <a:avLst/>
              <a:gdLst>
                <a:gd name="T0" fmla="*/ 4 w 12"/>
                <a:gd name="T1" fmla="*/ 2 h 12"/>
                <a:gd name="T2" fmla="*/ 2 w 12"/>
                <a:gd name="T3" fmla="*/ 4 h 12"/>
                <a:gd name="T4" fmla="*/ 2 w 12"/>
                <a:gd name="T5" fmla="*/ 4 h 12"/>
                <a:gd name="T6" fmla="*/ 0 w 12"/>
                <a:gd name="T7" fmla="*/ 8 h 12"/>
                <a:gd name="T8" fmla="*/ 2 w 12"/>
                <a:gd name="T9" fmla="*/ 12 h 12"/>
                <a:gd name="T10" fmla="*/ 2 w 12"/>
                <a:gd name="T11" fmla="*/ 12 h 12"/>
                <a:gd name="T12" fmla="*/ 6 w 12"/>
                <a:gd name="T13" fmla="*/ 12 h 12"/>
                <a:gd name="T14" fmla="*/ 6 w 12"/>
                <a:gd name="T15" fmla="*/ 12 h 12"/>
                <a:gd name="T16" fmla="*/ 8 w 12"/>
                <a:gd name="T17" fmla="*/ 12 h 12"/>
                <a:gd name="T18" fmla="*/ 12 w 12"/>
                <a:gd name="T19" fmla="*/ 8 h 12"/>
                <a:gd name="T20" fmla="*/ 12 w 12"/>
                <a:gd name="T21" fmla="*/ 8 h 12"/>
                <a:gd name="T22" fmla="*/ 12 w 12"/>
                <a:gd name="T23" fmla="*/ 6 h 12"/>
                <a:gd name="T24" fmla="*/ 12 w 12"/>
                <a:gd name="T25" fmla="*/ 2 h 12"/>
                <a:gd name="T26" fmla="*/ 12 w 12"/>
                <a:gd name="T27" fmla="*/ 2 h 12"/>
                <a:gd name="T28" fmla="*/ 8 w 12"/>
                <a:gd name="T29" fmla="*/ 0 h 12"/>
                <a:gd name="T30" fmla="*/ 4 w 12"/>
                <a:gd name="T31" fmla="*/ 2 h 12"/>
                <a:gd name="T32" fmla="*/ 4 w 12"/>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2"/>
                  </a:moveTo>
                  <a:lnTo>
                    <a:pt x="2" y="4"/>
                  </a:lnTo>
                  <a:lnTo>
                    <a:pt x="2" y="4"/>
                  </a:lnTo>
                  <a:lnTo>
                    <a:pt x="0" y="8"/>
                  </a:lnTo>
                  <a:lnTo>
                    <a:pt x="2" y="12"/>
                  </a:lnTo>
                  <a:lnTo>
                    <a:pt x="2" y="12"/>
                  </a:lnTo>
                  <a:lnTo>
                    <a:pt x="6" y="12"/>
                  </a:lnTo>
                  <a:lnTo>
                    <a:pt x="6" y="12"/>
                  </a:lnTo>
                  <a:lnTo>
                    <a:pt x="8" y="12"/>
                  </a:lnTo>
                  <a:lnTo>
                    <a:pt x="12" y="8"/>
                  </a:lnTo>
                  <a:lnTo>
                    <a:pt x="12" y="8"/>
                  </a:lnTo>
                  <a:lnTo>
                    <a:pt x="12" y="6"/>
                  </a:lnTo>
                  <a:lnTo>
                    <a:pt x="12" y="2"/>
                  </a:lnTo>
                  <a:lnTo>
                    <a:pt x="12" y="2"/>
                  </a:lnTo>
                  <a:lnTo>
                    <a:pt x="8" y="0"/>
                  </a:lnTo>
                  <a:lnTo>
                    <a:pt x="4" y="2"/>
                  </a:lnTo>
                  <a:lnTo>
                    <a:pt x="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129">
              <a:extLst>
                <a:ext uri="{FF2B5EF4-FFF2-40B4-BE49-F238E27FC236}">
                  <a16:creationId xmlns:a16="http://schemas.microsoft.com/office/drawing/2014/main" id="{6610448C-CE97-4D46-8494-CEAE13AA2BC1}"/>
                </a:ext>
              </a:extLst>
            </p:cNvPr>
            <p:cNvSpPr>
              <a:spLocks/>
            </p:cNvSpPr>
            <p:nvPr userDrawn="1"/>
          </p:nvSpPr>
          <p:spPr bwMode="auto">
            <a:xfrm>
              <a:off x="3282951" y="3211513"/>
              <a:ext cx="19050" cy="19050"/>
            </a:xfrm>
            <a:custGeom>
              <a:avLst/>
              <a:gdLst>
                <a:gd name="T0" fmla="*/ 8 w 12"/>
                <a:gd name="T1" fmla="*/ 10 h 12"/>
                <a:gd name="T2" fmla="*/ 10 w 12"/>
                <a:gd name="T3" fmla="*/ 8 h 12"/>
                <a:gd name="T4" fmla="*/ 10 w 12"/>
                <a:gd name="T5" fmla="*/ 8 h 12"/>
                <a:gd name="T6" fmla="*/ 12 w 12"/>
                <a:gd name="T7" fmla="*/ 4 h 12"/>
                <a:gd name="T8" fmla="*/ 10 w 12"/>
                <a:gd name="T9" fmla="*/ 2 h 12"/>
                <a:gd name="T10" fmla="*/ 10 w 12"/>
                <a:gd name="T11" fmla="*/ 2 h 12"/>
                <a:gd name="T12" fmla="*/ 8 w 12"/>
                <a:gd name="T13" fmla="*/ 0 h 12"/>
                <a:gd name="T14" fmla="*/ 4 w 12"/>
                <a:gd name="T15" fmla="*/ 2 h 12"/>
                <a:gd name="T16" fmla="*/ 2 w 12"/>
                <a:gd name="T17" fmla="*/ 4 h 12"/>
                <a:gd name="T18" fmla="*/ 2 w 12"/>
                <a:gd name="T19" fmla="*/ 4 h 12"/>
                <a:gd name="T20" fmla="*/ 0 w 12"/>
                <a:gd name="T21" fmla="*/ 8 h 12"/>
                <a:gd name="T22" fmla="*/ 2 w 12"/>
                <a:gd name="T23" fmla="*/ 10 h 12"/>
                <a:gd name="T24" fmla="*/ 2 w 12"/>
                <a:gd name="T25" fmla="*/ 10 h 12"/>
                <a:gd name="T26" fmla="*/ 4 w 12"/>
                <a:gd name="T27" fmla="*/ 12 h 12"/>
                <a:gd name="T28" fmla="*/ 4 w 12"/>
                <a:gd name="T29" fmla="*/ 12 h 12"/>
                <a:gd name="T30" fmla="*/ 8 w 12"/>
                <a:gd name="T31" fmla="*/ 10 h 12"/>
                <a:gd name="T32" fmla="*/ 8 w 12"/>
                <a:gd name="T33"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8" y="10"/>
                  </a:moveTo>
                  <a:lnTo>
                    <a:pt x="10" y="8"/>
                  </a:lnTo>
                  <a:lnTo>
                    <a:pt x="10" y="8"/>
                  </a:lnTo>
                  <a:lnTo>
                    <a:pt x="12" y="4"/>
                  </a:lnTo>
                  <a:lnTo>
                    <a:pt x="10" y="2"/>
                  </a:lnTo>
                  <a:lnTo>
                    <a:pt x="10" y="2"/>
                  </a:lnTo>
                  <a:lnTo>
                    <a:pt x="8" y="0"/>
                  </a:lnTo>
                  <a:lnTo>
                    <a:pt x="4" y="2"/>
                  </a:lnTo>
                  <a:lnTo>
                    <a:pt x="2" y="4"/>
                  </a:lnTo>
                  <a:lnTo>
                    <a:pt x="2" y="4"/>
                  </a:lnTo>
                  <a:lnTo>
                    <a:pt x="0" y="8"/>
                  </a:lnTo>
                  <a:lnTo>
                    <a:pt x="2" y="10"/>
                  </a:lnTo>
                  <a:lnTo>
                    <a:pt x="2" y="10"/>
                  </a:lnTo>
                  <a:lnTo>
                    <a:pt x="4" y="12"/>
                  </a:lnTo>
                  <a:lnTo>
                    <a:pt x="4" y="12"/>
                  </a:lnTo>
                  <a:lnTo>
                    <a:pt x="8" y="10"/>
                  </a:lnTo>
                  <a:lnTo>
                    <a:pt x="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30">
              <a:extLst>
                <a:ext uri="{FF2B5EF4-FFF2-40B4-BE49-F238E27FC236}">
                  <a16:creationId xmlns:a16="http://schemas.microsoft.com/office/drawing/2014/main" id="{F3462B9F-A0BE-43AE-A6BC-F01F93433ED2}"/>
                </a:ext>
              </a:extLst>
            </p:cNvPr>
            <p:cNvSpPr>
              <a:spLocks/>
            </p:cNvSpPr>
            <p:nvPr userDrawn="1"/>
          </p:nvSpPr>
          <p:spPr bwMode="auto">
            <a:xfrm>
              <a:off x="3251201" y="3179763"/>
              <a:ext cx="19050" cy="19050"/>
            </a:xfrm>
            <a:custGeom>
              <a:avLst/>
              <a:gdLst>
                <a:gd name="T0" fmla="*/ 8 w 12"/>
                <a:gd name="T1" fmla="*/ 10 h 12"/>
                <a:gd name="T2" fmla="*/ 10 w 12"/>
                <a:gd name="T3" fmla="*/ 8 h 12"/>
                <a:gd name="T4" fmla="*/ 10 w 12"/>
                <a:gd name="T5" fmla="*/ 8 h 12"/>
                <a:gd name="T6" fmla="*/ 12 w 12"/>
                <a:gd name="T7" fmla="*/ 4 h 12"/>
                <a:gd name="T8" fmla="*/ 10 w 12"/>
                <a:gd name="T9" fmla="*/ 0 h 12"/>
                <a:gd name="T10" fmla="*/ 10 w 12"/>
                <a:gd name="T11" fmla="*/ 0 h 12"/>
                <a:gd name="T12" fmla="*/ 6 w 12"/>
                <a:gd name="T13" fmla="*/ 0 h 12"/>
                <a:gd name="T14" fmla="*/ 4 w 12"/>
                <a:gd name="T15" fmla="*/ 0 h 12"/>
                <a:gd name="T16" fmla="*/ 0 w 12"/>
                <a:gd name="T17" fmla="*/ 4 h 12"/>
                <a:gd name="T18" fmla="*/ 0 w 12"/>
                <a:gd name="T19" fmla="*/ 4 h 12"/>
                <a:gd name="T20" fmla="*/ 0 w 12"/>
                <a:gd name="T21" fmla="*/ 6 h 12"/>
                <a:gd name="T22" fmla="*/ 0 w 12"/>
                <a:gd name="T23" fmla="*/ 10 h 12"/>
                <a:gd name="T24" fmla="*/ 0 w 12"/>
                <a:gd name="T25" fmla="*/ 10 h 12"/>
                <a:gd name="T26" fmla="*/ 4 w 12"/>
                <a:gd name="T27" fmla="*/ 12 h 12"/>
                <a:gd name="T28" fmla="*/ 4 w 12"/>
                <a:gd name="T29" fmla="*/ 12 h 12"/>
                <a:gd name="T30" fmla="*/ 8 w 12"/>
                <a:gd name="T31" fmla="*/ 10 h 12"/>
                <a:gd name="T32" fmla="*/ 8 w 12"/>
                <a:gd name="T33"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8" y="10"/>
                  </a:moveTo>
                  <a:lnTo>
                    <a:pt x="10" y="8"/>
                  </a:lnTo>
                  <a:lnTo>
                    <a:pt x="10" y="8"/>
                  </a:lnTo>
                  <a:lnTo>
                    <a:pt x="12" y="4"/>
                  </a:lnTo>
                  <a:lnTo>
                    <a:pt x="10" y="0"/>
                  </a:lnTo>
                  <a:lnTo>
                    <a:pt x="10" y="0"/>
                  </a:lnTo>
                  <a:lnTo>
                    <a:pt x="6" y="0"/>
                  </a:lnTo>
                  <a:lnTo>
                    <a:pt x="4" y="0"/>
                  </a:lnTo>
                  <a:lnTo>
                    <a:pt x="0" y="4"/>
                  </a:lnTo>
                  <a:lnTo>
                    <a:pt x="0" y="4"/>
                  </a:lnTo>
                  <a:lnTo>
                    <a:pt x="0" y="6"/>
                  </a:lnTo>
                  <a:lnTo>
                    <a:pt x="0" y="10"/>
                  </a:lnTo>
                  <a:lnTo>
                    <a:pt x="0" y="10"/>
                  </a:lnTo>
                  <a:lnTo>
                    <a:pt x="4" y="12"/>
                  </a:lnTo>
                  <a:lnTo>
                    <a:pt x="4" y="12"/>
                  </a:lnTo>
                  <a:lnTo>
                    <a:pt x="8" y="10"/>
                  </a:lnTo>
                  <a:lnTo>
                    <a:pt x="8"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131">
              <a:extLst>
                <a:ext uri="{FF2B5EF4-FFF2-40B4-BE49-F238E27FC236}">
                  <a16:creationId xmlns:a16="http://schemas.microsoft.com/office/drawing/2014/main" id="{ED3BB6C5-5A7B-4155-B41D-B59D347AE985}"/>
                </a:ext>
              </a:extLst>
            </p:cNvPr>
            <p:cNvSpPr>
              <a:spLocks/>
            </p:cNvSpPr>
            <p:nvPr userDrawn="1"/>
          </p:nvSpPr>
          <p:spPr bwMode="auto">
            <a:xfrm>
              <a:off x="3343276" y="3214688"/>
              <a:ext cx="19050" cy="19050"/>
            </a:xfrm>
            <a:custGeom>
              <a:avLst/>
              <a:gdLst>
                <a:gd name="T0" fmla="*/ 4 w 12"/>
                <a:gd name="T1" fmla="*/ 2 h 12"/>
                <a:gd name="T2" fmla="*/ 2 w 12"/>
                <a:gd name="T3" fmla="*/ 4 h 12"/>
                <a:gd name="T4" fmla="*/ 2 w 12"/>
                <a:gd name="T5" fmla="*/ 4 h 12"/>
                <a:gd name="T6" fmla="*/ 0 w 12"/>
                <a:gd name="T7" fmla="*/ 8 h 12"/>
                <a:gd name="T8" fmla="*/ 2 w 12"/>
                <a:gd name="T9" fmla="*/ 10 h 12"/>
                <a:gd name="T10" fmla="*/ 2 w 12"/>
                <a:gd name="T11" fmla="*/ 10 h 12"/>
                <a:gd name="T12" fmla="*/ 6 w 12"/>
                <a:gd name="T13" fmla="*/ 12 h 12"/>
                <a:gd name="T14" fmla="*/ 6 w 12"/>
                <a:gd name="T15" fmla="*/ 12 h 12"/>
                <a:gd name="T16" fmla="*/ 8 w 12"/>
                <a:gd name="T17" fmla="*/ 10 h 12"/>
                <a:gd name="T18" fmla="*/ 12 w 12"/>
                <a:gd name="T19" fmla="*/ 8 h 12"/>
                <a:gd name="T20" fmla="*/ 12 w 12"/>
                <a:gd name="T21" fmla="*/ 8 h 12"/>
                <a:gd name="T22" fmla="*/ 12 w 12"/>
                <a:gd name="T23" fmla="*/ 4 h 12"/>
                <a:gd name="T24" fmla="*/ 12 w 12"/>
                <a:gd name="T25" fmla="*/ 2 h 12"/>
                <a:gd name="T26" fmla="*/ 12 w 12"/>
                <a:gd name="T27" fmla="*/ 2 h 12"/>
                <a:gd name="T28" fmla="*/ 8 w 12"/>
                <a:gd name="T29" fmla="*/ 0 h 12"/>
                <a:gd name="T30" fmla="*/ 4 w 12"/>
                <a:gd name="T31" fmla="*/ 2 h 12"/>
                <a:gd name="T32" fmla="*/ 4 w 12"/>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2"/>
                  </a:moveTo>
                  <a:lnTo>
                    <a:pt x="2" y="4"/>
                  </a:lnTo>
                  <a:lnTo>
                    <a:pt x="2" y="4"/>
                  </a:lnTo>
                  <a:lnTo>
                    <a:pt x="0" y="8"/>
                  </a:lnTo>
                  <a:lnTo>
                    <a:pt x="2" y="10"/>
                  </a:lnTo>
                  <a:lnTo>
                    <a:pt x="2" y="10"/>
                  </a:lnTo>
                  <a:lnTo>
                    <a:pt x="6" y="12"/>
                  </a:lnTo>
                  <a:lnTo>
                    <a:pt x="6" y="12"/>
                  </a:lnTo>
                  <a:lnTo>
                    <a:pt x="8" y="10"/>
                  </a:lnTo>
                  <a:lnTo>
                    <a:pt x="12" y="8"/>
                  </a:lnTo>
                  <a:lnTo>
                    <a:pt x="12" y="8"/>
                  </a:lnTo>
                  <a:lnTo>
                    <a:pt x="12" y="4"/>
                  </a:lnTo>
                  <a:lnTo>
                    <a:pt x="12" y="2"/>
                  </a:lnTo>
                  <a:lnTo>
                    <a:pt x="12" y="2"/>
                  </a:lnTo>
                  <a:lnTo>
                    <a:pt x="8" y="0"/>
                  </a:lnTo>
                  <a:lnTo>
                    <a:pt x="4" y="2"/>
                  </a:lnTo>
                  <a:lnTo>
                    <a:pt x="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132">
              <a:extLst>
                <a:ext uri="{FF2B5EF4-FFF2-40B4-BE49-F238E27FC236}">
                  <a16:creationId xmlns:a16="http://schemas.microsoft.com/office/drawing/2014/main" id="{F64AF88B-35AD-460E-9843-447D201D8B49}"/>
                </a:ext>
              </a:extLst>
            </p:cNvPr>
            <p:cNvSpPr>
              <a:spLocks/>
            </p:cNvSpPr>
            <p:nvPr userDrawn="1"/>
          </p:nvSpPr>
          <p:spPr bwMode="auto">
            <a:xfrm>
              <a:off x="3311526" y="3182938"/>
              <a:ext cx="19050" cy="19050"/>
            </a:xfrm>
            <a:custGeom>
              <a:avLst/>
              <a:gdLst>
                <a:gd name="T0" fmla="*/ 4 w 12"/>
                <a:gd name="T1" fmla="*/ 12 h 12"/>
                <a:gd name="T2" fmla="*/ 4 w 12"/>
                <a:gd name="T3" fmla="*/ 12 h 12"/>
                <a:gd name="T4" fmla="*/ 8 w 12"/>
                <a:gd name="T5" fmla="*/ 10 h 12"/>
                <a:gd name="T6" fmla="*/ 10 w 12"/>
                <a:gd name="T7" fmla="*/ 8 h 12"/>
                <a:gd name="T8" fmla="*/ 10 w 12"/>
                <a:gd name="T9" fmla="*/ 8 h 12"/>
                <a:gd name="T10" fmla="*/ 12 w 12"/>
                <a:gd name="T11" fmla="*/ 4 h 12"/>
                <a:gd name="T12" fmla="*/ 10 w 12"/>
                <a:gd name="T13" fmla="*/ 0 h 12"/>
                <a:gd name="T14" fmla="*/ 10 w 12"/>
                <a:gd name="T15" fmla="*/ 0 h 12"/>
                <a:gd name="T16" fmla="*/ 8 w 12"/>
                <a:gd name="T17" fmla="*/ 0 h 12"/>
                <a:gd name="T18" fmla="*/ 4 w 12"/>
                <a:gd name="T19" fmla="*/ 0 h 12"/>
                <a:gd name="T20" fmla="*/ 2 w 12"/>
                <a:gd name="T21" fmla="*/ 4 h 12"/>
                <a:gd name="T22" fmla="*/ 2 w 12"/>
                <a:gd name="T23" fmla="*/ 4 h 12"/>
                <a:gd name="T24" fmla="*/ 0 w 12"/>
                <a:gd name="T25" fmla="*/ 8 h 12"/>
                <a:gd name="T26" fmla="*/ 2 w 12"/>
                <a:gd name="T27" fmla="*/ 10 h 12"/>
                <a:gd name="T28" fmla="*/ 2 w 12"/>
                <a:gd name="T29" fmla="*/ 10 h 12"/>
                <a:gd name="T30" fmla="*/ 4 w 12"/>
                <a:gd name="T31" fmla="*/ 12 h 12"/>
                <a:gd name="T32" fmla="*/ 4 w 12"/>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12"/>
                  </a:moveTo>
                  <a:lnTo>
                    <a:pt x="4" y="12"/>
                  </a:lnTo>
                  <a:lnTo>
                    <a:pt x="8" y="10"/>
                  </a:lnTo>
                  <a:lnTo>
                    <a:pt x="10" y="8"/>
                  </a:lnTo>
                  <a:lnTo>
                    <a:pt x="10" y="8"/>
                  </a:lnTo>
                  <a:lnTo>
                    <a:pt x="12" y="4"/>
                  </a:lnTo>
                  <a:lnTo>
                    <a:pt x="10" y="0"/>
                  </a:lnTo>
                  <a:lnTo>
                    <a:pt x="10" y="0"/>
                  </a:lnTo>
                  <a:lnTo>
                    <a:pt x="8" y="0"/>
                  </a:lnTo>
                  <a:lnTo>
                    <a:pt x="4" y="0"/>
                  </a:lnTo>
                  <a:lnTo>
                    <a:pt x="2" y="4"/>
                  </a:lnTo>
                  <a:lnTo>
                    <a:pt x="2" y="4"/>
                  </a:lnTo>
                  <a:lnTo>
                    <a:pt x="0" y="8"/>
                  </a:lnTo>
                  <a:lnTo>
                    <a:pt x="2" y="10"/>
                  </a:lnTo>
                  <a:lnTo>
                    <a:pt x="2" y="10"/>
                  </a:lnTo>
                  <a:lnTo>
                    <a:pt x="4" y="12"/>
                  </a:lnTo>
                  <a:lnTo>
                    <a:pt x="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33">
              <a:extLst>
                <a:ext uri="{FF2B5EF4-FFF2-40B4-BE49-F238E27FC236}">
                  <a16:creationId xmlns:a16="http://schemas.microsoft.com/office/drawing/2014/main" id="{432C0448-70A6-4410-9C1B-BB333743D0CE}"/>
                </a:ext>
              </a:extLst>
            </p:cNvPr>
            <p:cNvSpPr>
              <a:spLocks/>
            </p:cNvSpPr>
            <p:nvPr userDrawn="1"/>
          </p:nvSpPr>
          <p:spPr bwMode="auto">
            <a:xfrm>
              <a:off x="3286126" y="3271838"/>
              <a:ext cx="38100" cy="38100"/>
            </a:xfrm>
            <a:custGeom>
              <a:avLst/>
              <a:gdLst>
                <a:gd name="T0" fmla="*/ 8 w 24"/>
                <a:gd name="T1" fmla="*/ 4 h 24"/>
                <a:gd name="T2" fmla="*/ 2 w 24"/>
                <a:gd name="T3" fmla="*/ 10 h 24"/>
                <a:gd name="T4" fmla="*/ 2 w 24"/>
                <a:gd name="T5" fmla="*/ 10 h 24"/>
                <a:gd name="T6" fmla="*/ 0 w 24"/>
                <a:gd name="T7" fmla="*/ 12 h 24"/>
                <a:gd name="T8" fmla="*/ 0 w 24"/>
                <a:gd name="T9" fmla="*/ 16 h 24"/>
                <a:gd name="T10" fmla="*/ 0 w 24"/>
                <a:gd name="T11" fmla="*/ 20 h 24"/>
                <a:gd name="T12" fmla="*/ 2 w 24"/>
                <a:gd name="T13" fmla="*/ 22 h 24"/>
                <a:gd name="T14" fmla="*/ 2 w 24"/>
                <a:gd name="T15" fmla="*/ 22 h 24"/>
                <a:gd name="T16" fmla="*/ 6 w 24"/>
                <a:gd name="T17" fmla="*/ 24 h 24"/>
                <a:gd name="T18" fmla="*/ 10 w 24"/>
                <a:gd name="T19" fmla="*/ 24 h 24"/>
                <a:gd name="T20" fmla="*/ 10 w 24"/>
                <a:gd name="T21" fmla="*/ 24 h 24"/>
                <a:gd name="T22" fmla="*/ 12 w 24"/>
                <a:gd name="T23" fmla="*/ 24 h 24"/>
                <a:gd name="T24" fmla="*/ 16 w 24"/>
                <a:gd name="T25" fmla="*/ 22 h 24"/>
                <a:gd name="T26" fmla="*/ 22 w 24"/>
                <a:gd name="T27" fmla="*/ 16 h 24"/>
                <a:gd name="T28" fmla="*/ 22 w 24"/>
                <a:gd name="T29" fmla="*/ 16 h 24"/>
                <a:gd name="T30" fmla="*/ 24 w 24"/>
                <a:gd name="T31" fmla="*/ 14 h 24"/>
                <a:gd name="T32" fmla="*/ 24 w 24"/>
                <a:gd name="T33" fmla="*/ 10 h 24"/>
                <a:gd name="T34" fmla="*/ 24 w 24"/>
                <a:gd name="T35" fmla="*/ 6 h 24"/>
                <a:gd name="T36" fmla="*/ 22 w 24"/>
                <a:gd name="T37" fmla="*/ 4 h 24"/>
                <a:gd name="T38" fmla="*/ 22 w 24"/>
                <a:gd name="T39" fmla="*/ 4 h 24"/>
                <a:gd name="T40" fmla="*/ 18 w 24"/>
                <a:gd name="T41" fmla="*/ 2 h 24"/>
                <a:gd name="T42" fmla="*/ 14 w 24"/>
                <a:gd name="T43" fmla="*/ 0 h 24"/>
                <a:gd name="T44" fmla="*/ 12 w 24"/>
                <a:gd name="T45" fmla="*/ 2 h 24"/>
                <a:gd name="T46" fmla="*/ 8 w 24"/>
                <a:gd name="T47" fmla="*/ 4 h 24"/>
                <a:gd name="T48" fmla="*/ 8 w 24"/>
                <a:gd name="T4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 h="24">
                  <a:moveTo>
                    <a:pt x="8" y="4"/>
                  </a:moveTo>
                  <a:lnTo>
                    <a:pt x="2" y="10"/>
                  </a:lnTo>
                  <a:lnTo>
                    <a:pt x="2" y="10"/>
                  </a:lnTo>
                  <a:lnTo>
                    <a:pt x="0" y="12"/>
                  </a:lnTo>
                  <a:lnTo>
                    <a:pt x="0" y="16"/>
                  </a:lnTo>
                  <a:lnTo>
                    <a:pt x="0" y="20"/>
                  </a:lnTo>
                  <a:lnTo>
                    <a:pt x="2" y="22"/>
                  </a:lnTo>
                  <a:lnTo>
                    <a:pt x="2" y="22"/>
                  </a:lnTo>
                  <a:lnTo>
                    <a:pt x="6" y="24"/>
                  </a:lnTo>
                  <a:lnTo>
                    <a:pt x="10" y="24"/>
                  </a:lnTo>
                  <a:lnTo>
                    <a:pt x="10" y="24"/>
                  </a:lnTo>
                  <a:lnTo>
                    <a:pt x="12" y="24"/>
                  </a:lnTo>
                  <a:lnTo>
                    <a:pt x="16" y="22"/>
                  </a:lnTo>
                  <a:lnTo>
                    <a:pt x="22" y="16"/>
                  </a:lnTo>
                  <a:lnTo>
                    <a:pt x="22" y="16"/>
                  </a:lnTo>
                  <a:lnTo>
                    <a:pt x="24" y="14"/>
                  </a:lnTo>
                  <a:lnTo>
                    <a:pt x="24" y="10"/>
                  </a:lnTo>
                  <a:lnTo>
                    <a:pt x="24" y="6"/>
                  </a:lnTo>
                  <a:lnTo>
                    <a:pt x="22" y="4"/>
                  </a:lnTo>
                  <a:lnTo>
                    <a:pt x="22" y="4"/>
                  </a:lnTo>
                  <a:lnTo>
                    <a:pt x="18" y="2"/>
                  </a:lnTo>
                  <a:lnTo>
                    <a:pt x="14" y="0"/>
                  </a:lnTo>
                  <a:lnTo>
                    <a:pt x="12" y="2"/>
                  </a:lnTo>
                  <a:lnTo>
                    <a:pt x="8" y="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134">
              <a:extLst>
                <a:ext uri="{FF2B5EF4-FFF2-40B4-BE49-F238E27FC236}">
                  <a16:creationId xmlns:a16="http://schemas.microsoft.com/office/drawing/2014/main" id="{086086B6-9F7D-4C8D-BBE9-9D94002A4303}"/>
                </a:ext>
              </a:extLst>
            </p:cNvPr>
            <p:cNvSpPr>
              <a:spLocks/>
            </p:cNvSpPr>
            <p:nvPr userDrawn="1"/>
          </p:nvSpPr>
          <p:spPr bwMode="auto">
            <a:xfrm>
              <a:off x="3254376" y="3240088"/>
              <a:ext cx="19050" cy="19050"/>
            </a:xfrm>
            <a:custGeom>
              <a:avLst/>
              <a:gdLst>
                <a:gd name="T0" fmla="*/ 4 w 12"/>
                <a:gd name="T1" fmla="*/ 2 h 12"/>
                <a:gd name="T2" fmla="*/ 0 w 12"/>
                <a:gd name="T3" fmla="*/ 4 h 12"/>
                <a:gd name="T4" fmla="*/ 0 w 12"/>
                <a:gd name="T5" fmla="*/ 4 h 12"/>
                <a:gd name="T6" fmla="*/ 0 w 12"/>
                <a:gd name="T7" fmla="*/ 8 h 12"/>
                <a:gd name="T8" fmla="*/ 0 w 12"/>
                <a:gd name="T9" fmla="*/ 12 h 12"/>
                <a:gd name="T10" fmla="*/ 0 w 12"/>
                <a:gd name="T11" fmla="*/ 12 h 12"/>
                <a:gd name="T12" fmla="*/ 4 w 12"/>
                <a:gd name="T13" fmla="*/ 12 h 12"/>
                <a:gd name="T14" fmla="*/ 4 w 12"/>
                <a:gd name="T15" fmla="*/ 12 h 12"/>
                <a:gd name="T16" fmla="*/ 8 w 12"/>
                <a:gd name="T17" fmla="*/ 12 h 12"/>
                <a:gd name="T18" fmla="*/ 10 w 12"/>
                <a:gd name="T19" fmla="*/ 8 h 12"/>
                <a:gd name="T20" fmla="*/ 10 w 12"/>
                <a:gd name="T21" fmla="*/ 8 h 12"/>
                <a:gd name="T22" fmla="*/ 12 w 12"/>
                <a:gd name="T23" fmla="*/ 4 h 12"/>
                <a:gd name="T24" fmla="*/ 10 w 12"/>
                <a:gd name="T25" fmla="*/ 2 h 12"/>
                <a:gd name="T26" fmla="*/ 10 w 12"/>
                <a:gd name="T27" fmla="*/ 2 h 12"/>
                <a:gd name="T28" fmla="*/ 6 w 12"/>
                <a:gd name="T29" fmla="*/ 0 h 12"/>
                <a:gd name="T30" fmla="*/ 4 w 12"/>
                <a:gd name="T31" fmla="*/ 2 h 12"/>
                <a:gd name="T32" fmla="*/ 4 w 12"/>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2">
                  <a:moveTo>
                    <a:pt x="4" y="2"/>
                  </a:moveTo>
                  <a:lnTo>
                    <a:pt x="0" y="4"/>
                  </a:lnTo>
                  <a:lnTo>
                    <a:pt x="0" y="4"/>
                  </a:lnTo>
                  <a:lnTo>
                    <a:pt x="0" y="8"/>
                  </a:lnTo>
                  <a:lnTo>
                    <a:pt x="0" y="12"/>
                  </a:lnTo>
                  <a:lnTo>
                    <a:pt x="0" y="12"/>
                  </a:lnTo>
                  <a:lnTo>
                    <a:pt x="4" y="12"/>
                  </a:lnTo>
                  <a:lnTo>
                    <a:pt x="4" y="12"/>
                  </a:lnTo>
                  <a:lnTo>
                    <a:pt x="8" y="12"/>
                  </a:lnTo>
                  <a:lnTo>
                    <a:pt x="10" y="8"/>
                  </a:lnTo>
                  <a:lnTo>
                    <a:pt x="10" y="8"/>
                  </a:lnTo>
                  <a:lnTo>
                    <a:pt x="12" y="4"/>
                  </a:lnTo>
                  <a:lnTo>
                    <a:pt x="10" y="2"/>
                  </a:lnTo>
                  <a:lnTo>
                    <a:pt x="10" y="2"/>
                  </a:lnTo>
                  <a:lnTo>
                    <a:pt x="6" y="0"/>
                  </a:lnTo>
                  <a:lnTo>
                    <a:pt x="4" y="2"/>
                  </a:lnTo>
                  <a:lnTo>
                    <a:pt x="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4" name="Group 153">
            <a:extLst>
              <a:ext uri="{FF2B5EF4-FFF2-40B4-BE49-F238E27FC236}">
                <a16:creationId xmlns:a16="http://schemas.microsoft.com/office/drawing/2014/main" id="{6BEAF61A-BFC0-4C10-BD10-CE8C20A49D06}"/>
              </a:ext>
            </a:extLst>
          </p:cNvPr>
          <p:cNvGrpSpPr/>
          <p:nvPr userDrawn="1"/>
        </p:nvGrpSpPr>
        <p:grpSpPr>
          <a:xfrm>
            <a:off x="3105151" y="3754438"/>
            <a:ext cx="514350" cy="422275"/>
            <a:chOff x="3105151" y="3754438"/>
            <a:chExt cx="514350" cy="422275"/>
          </a:xfrm>
        </p:grpSpPr>
        <p:sp>
          <p:nvSpPr>
            <p:cNvPr id="155" name="Freeform 135">
              <a:extLst>
                <a:ext uri="{FF2B5EF4-FFF2-40B4-BE49-F238E27FC236}">
                  <a16:creationId xmlns:a16="http://schemas.microsoft.com/office/drawing/2014/main" id="{DC7F518F-3657-4A01-9701-C823DD8E60F2}"/>
                </a:ext>
              </a:extLst>
            </p:cNvPr>
            <p:cNvSpPr>
              <a:spLocks/>
            </p:cNvSpPr>
            <p:nvPr userDrawn="1"/>
          </p:nvSpPr>
          <p:spPr bwMode="auto">
            <a:xfrm>
              <a:off x="3289301" y="3916363"/>
              <a:ext cx="168275" cy="69850"/>
            </a:xfrm>
            <a:custGeom>
              <a:avLst/>
              <a:gdLst>
                <a:gd name="T0" fmla="*/ 28 w 106"/>
                <a:gd name="T1" fmla="*/ 0 h 44"/>
                <a:gd name="T2" fmla="*/ 0 w 106"/>
                <a:gd name="T3" fmla="*/ 0 h 44"/>
                <a:gd name="T4" fmla="*/ 0 w 106"/>
                <a:gd name="T5" fmla="*/ 0 h 44"/>
                <a:gd name="T6" fmla="*/ 4 w 106"/>
                <a:gd name="T7" fmla="*/ 12 h 44"/>
                <a:gd name="T8" fmla="*/ 14 w 106"/>
                <a:gd name="T9" fmla="*/ 22 h 44"/>
                <a:gd name="T10" fmla="*/ 14 w 106"/>
                <a:gd name="T11" fmla="*/ 22 h 44"/>
                <a:gd name="T12" fmla="*/ 26 w 106"/>
                <a:gd name="T13" fmla="*/ 32 h 44"/>
                <a:gd name="T14" fmla="*/ 40 w 106"/>
                <a:gd name="T15" fmla="*/ 40 h 44"/>
                <a:gd name="T16" fmla="*/ 58 w 106"/>
                <a:gd name="T17" fmla="*/ 44 h 44"/>
                <a:gd name="T18" fmla="*/ 78 w 106"/>
                <a:gd name="T19" fmla="*/ 44 h 44"/>
                <a:gd name="T20" fmla="*/ 106 w 106"/>
                <a:gd name="T21" fmla="*/ 44 h 44"/>
                <a:gd name="T22" fmla="*/ 106 w 106"/>
                <a:gd name="T23" fmla="*/ 44 h 44"/>
                <a:gd name="T24" fmla="*/ 86 w 106"/>
                <a:gd name="T25" fmla="*/ 44 h 44"/>
                <a:gd name="T26" fmla="*/ 68 w 106"/>
                <a:gd name="T27" fmla="*/ 40 h 44"/>
                <a:gd name="T28" fmla="*/ 54 w 106"/>
                <a:gd name="T29" fmla="*/ 32 h 44"/>
                <a:gd name="T30" fmla="*/ 42 w 106"/>
                <a:gd name="T31" fmla="*/ 22 h 44"/>
                <a:gd name="T32" fmla="*/ 42 w 106"/>
                <a:gd name="T33" fmla="*/ 22 h 44"/>
                <a:gd name="T34" fmla="*/ 32 w 106"/>
                <a:gd name="T35" fmla="*/ 12 h 44"/>
                <a:gd name="T36" fmla="*/ 28 w 106"/>
                <a:gd name="T3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6" h="44">
                  <a:moveTo>
                    <a:pt x="28" y="0"/>
                  </a:moveTo>
                  <a:lnTo>
                    <a:pt x="0" y="0"/>
                  </a:lnTo>
                  <a:lnTo>
                    <a:pt x="0" y="0"/>
                  </a:lnTo>
                  <a:lnTo>
                    <a:pt x="4" y="12"/>
                  </a:lnTo>
                  <a:lnTo>
                    <a:pt x="14" y="22"/>
                  </a:lnTo>
                  <a:lnTo>
                    <a:pt x="14" y="22"/>
                  </a:lnTo>
                  <a:lnTo>
                    <a:pt x="26" y="32"/>
                  </a:lnTo>
                  <a:lnTo>
                    <a:pt x="40" y="40"/>
                  </a:lnTo>
                  <a:lnTo>
                    <a:pt x="58" y="44"/>
                  </a:lnTo>
                  <a:lnTo>
                    <a:pt x="78" y="44"/>
                  </a:lnTo>
                  <a:lnTo>
                    <a:pt x="106" y="44"/>
                  </a:lnTo>
                  <a:lnTo>
                    <a:pt x="106" y="44"/>
                  </a:lnTo>
                  <a:lnTo>
                    <a:pt x="86" y="44"/>
                  </a:lnTo>
                  <a:lnTo>
                    <a:pt x="68" y="40"/>
                  </a:lnTo>
                  <a:lnTo>
                    <a:pt x="54" y="32"/>
                  </a:lnTo>
                  <a:lnTo>
                    <a:pt x="42" y="22"/>
                  </a:lnTo>
                  <a:lnTo>
                    <a:pt x="42" y="22"/>
                  </a:lnTo>
                  <a:lnTo>
                    <a:pt x="32" y="12"/>
                  </a:lnTo>
                  <a:lnTo>
                    <a:pt x="28"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136">
              <a:extLst>
                <a:ext uri="{FF2B5EF4-FFF2-40B4-BE49-F238E27FC236}">
                  <a16:creationId xmlns:a16="http://schemas.microsoft.com/office/drawing/2014/main" id="{095AA8A0-2B96-4CC9-9377-D864BED2E949}"/>
                </a:ext>
              </a:extLst>
            </p:cNvPr>
            <p:cNvSpPr>
              <a:spLocks/>
            </p:cNvSpPr>
            <p:nvPr userDrawn="1"/>
          </p:nvSpPr>
          <p:spPr bwMode="auto">
            <a:xfrm>
              <a:off x="3289301" y="3916363"/>
              <a:ext cx="168275" cy="69850"/>
            </a:xfrm>
            <a:custGeom>
              <a:avLst/>
              <a:gdLst>
                <a:gd name="T0" fmla="*/ 28 w 106"/>
                <a:gd name="T1" fmla="*/ 0 h 44"/>
                <a:gd name="T2" fmla="*/ 0 w 106"/>
                <a:gd name="T3" fmla="*/ 0 h 44"/>
                <a:gd name="T4" fmla="*/ 0 w 106"/>
                <a:gd name="T5" fmla="*/ 0 h 44"/>
                <a:gd name="T6" fmla="*/ 4 w 106"/>
                <a:gd name="T7" fmla="*/ 12 h 44"/>
                <a:gd name="T8" fmla="*/ 14 w 106"/>
                <a:gd name="T9" fmla="*/ 22 h 44"/>
                <a:gd name="T10" fmla="*/ 14 w 106"/>
                <a:gd name="T11" fmla="*/ 22 h 44"/>
                <a:gd name="T12" fmla="*/ 26 w 106"/>
                <a:gd name="T13" fmla="*/ 32 h 44"/>
                <a:gd name="T14" fmla="*/ 40 w 106"/>
                <a:gd name="T15" fmla="*/ 40 h 44"/>
                <a:gd name="T16" fmla="*/ 58 w 106"/>
                <a:gd name="T17" fmla="*/ 44 h 44"/>
                <a:gd name="T18" fmla="*/ 78 w 106"/>
                <a:gd name="T19" fmla="*/ 44 h 44"/>
                <a:gd name="T20" fmla="*/ 106 w 106"/>
                <a:gd name="T21" fmla="*/ 44 h 44"/>
                <a:gd name="T22" fmla="*/ 106 w 106"/>
                <a:gd name="T23" fmla="*/ 44 h 44"/>
                <a:gd name="T24" fmla="*/ 86 w 106"/>
                <a:gd name="T25" fmla="*/ 44 h 44"/>
                <a:gd name="T26" fmla="*/ 68 w 106"/>
                <a:gd name="T27" fmla="*/ 40 h 44"/>
                <a:gd name="T28" fmla="*/ 54 w 106"/>
                <a:gd name="T29" fmla="*/ 32 h 44"/>
                <a:gd name="T30" fmla="*/ 42 w 106"/>
                <a:gd name="T31" fmla="*/ 22 h 44"/>
                <a:gd name="T32" fmla="*/ 42 w 106"/>
                <a:gd name="T33" fmla="*/ 22 h 44"/>
                <a:gd name="T34" fmla="*/ 32 w 106"/>
                <a:gd name="T35" fmla="*/ 12 h 44"/>
                <a:gd name="T36" fmla="*/ 28 w 106"/>
                <a:gd name="T37"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6" h="44">
                  <a:moveTo>
                    <a:pt x="28" y="0"/>
                  </a:moveTo>
                  <a:lnTo>
                    <a:pt x="0" y="0"/>
                  </a:lnTo>
                  <a:lnTo>
                    <a:pt x="0" y="0"/>
                  </a:lnTo>
                  <a:lnTo>
                    <a:pt x="4" y="12"/>
                  </a:lnTo>
                  <a:lnTo>
                    <a:pt x="14" y="22"/>
                  </a:lnTo>
                  <a:lnTo>
                    <a:pt x="14" y="22"/>
                  </a:lnTo>
                  <a:lnTo>
                    <a:pt x="26" y="32"/>
                  </a:lnTo>
                  <a:lnTo>
                    <a:pt x="40" y="40"/>
                  </a:lnTo>
                  <a:lnTo>
                    <a:pt x="58" y="44"/>
                  </a:lnTo>
                  <a:lnTo>
                    <a:pt x="78" y="44"/>
                  </a:lnTo>
                  <a:lnTo>
                    <a:pt x="106" y="44"/>
                  </a:lnTo>
                  <a:lnTo>
                    <a:pt x="106" y="44"/>
                  </a:lnTo>
                  <a:lnTo>
                    <a:pt x="86" y="44"/>
                  </a:lnTo>
                  <a:lnTo>
                    <a:pt x="68" y="40"/>
                  </a:lnTo>
                  <a:lnTo>
                    <a:pt x="54" y="32"/>
                  </a:lnTo>
                  <a:lnTo>
                    <a:pt x="42" y="22"/>
                  </a:lnTo>
                  <a:lnTo>
                    <a:pt x="42" y="22"/>
                  </a:lnTo>
                  <a:lnTo>
                    <a:pt x="32" y="12"/>
                  </a:lnTo>
                  <a:lnTo>
                    <a:pt x="2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37">
              <a:extLst>
                <a:ext uri="{FF2B5EF4-FFF2-40B4-BE49-F238E27FC236}">
                  <a16:creationId xmlns:a16="http://schemas.microsoft.com/office/drawing/2014/main" id="{A33EF8D9-BDA4-4312-A84E-AB247244DE5A}"/>
                </a:ext>
              </a:extLst>
            </p:cNvPr>
            <p:cNvSpPr>
              <a:spLocks/>
            </p:cNvSpPr>
            <p:nvPr userDrawn="1"/>
          </p:nvSpPr>
          <p:spPr bwMode="auto">
            <a:xfrm>
              <a:off x="3279776" y="3754438"/>
              <a:ext cx="269875" cy="15875"/>
            </a:xfrm>
            <a:custGeom>
              <a:avLst/>
              <a:gdLst>
                <a:gd name="T0" fmla="*/ 4 w 170"/>
                <a:gd name="T1" fmla="*/ 10 h 10"/>
                <a:gd name="T2" fmla="*/ 84 w 170"/>
                <a:gd name="T3" fmla="*/ 10 h 10"/>
                <a:gd name="T4" fmla="*/ 84 w 170"/>
                <a:gd name="T5" fmla="*/ 10 h 10"/>
                <a:gd name="T6" fmla="*/ 84 w 170"/>
                <a:gd name="T7" fmla="*/ 10 h 10"/>
                <a:gd name="T8" fmla="*/ 166 w 170"/>
                <a:gd name="T9" fmla="*/ 10 h 10"/>
                <a:gd name="T10" fmla="*/ 166 w 170"/>
                <a:gd name="T11" fmla="*/ 10 h 10"/>
                <a:gd name="T12" fmla="*/ 166 w 170"/>
                <a:gd name="T13" fmla="*/ 10 h 10"/>
                <a:gd name="T14" fmla="*/ 168 w 170"/>
                <a:gd name="T15" fmla="*/ 8 h 10"/>
                <a:gd name="T16" fmla="*/ 170 w 170"/>
                <a:gd name="T17" fmla="*/ 4 h 10"/>
                <a:gd name="T18" fmla="*/ 170 w 170"/>
                <a:gd name="T19" fmla="*/ 4 h 10"/>
                <a:gd name="T20" fmla="*/ 168 w 170"/>
                <a:gd name="T21" fmla="*/ 0 h 10"/>
                <a:gd name="T22" fmla="*/ 166 w 170"/>
                <a:gd name="T23" fmla="*/ 0 h 10"/>
                <a:gd name="T24" fmla="*/ 84 w 170"/>
                <a:gd name="T25" fmla="*/ 0 h 10"/>
                <a:gd name="T26" fmla="*/ 84 w 170"/>
                <a:gd name="T27" fmla="*/ 0 h 10"/>
                <a:gd name="T28" fmla="*/ 84 w 170"/>
                <a:gd name="T29" fmla="*/ 0 h 10"/>
                <a:gd name="T30" fmla="*/ 4 w 170"/>
                <a:gd name="T31" fmla="*/ 0 h 10"/>
                <a:gd name="T32" fmla="*/ 4 w 170"/>
                <a:gd name="T33" fmla="*/ 0 h 10"/>
                <a:gd name="T34" fmla="*/ 4 w 170"/>
                <a:gd name="T35" fmla="*/ 0 h 10"/>
                <a:gd name="T36" fmla="*/ 0 w 170"/>
                <a:gd name="T37" fmla="*/ 0 h 10"/>
                <a:gd name="T38" fmla="*/ 0 w 170"/>
                <a:gd name="T39" fmla="*/ 4 h 10"/>
                <a:gd name="T40" fmla="*/ 0 w 170"/>
                <a:gd name="T41" fmla="*/ 4 h 10"/>
                <a:gd name="T42" fmla="*/ 0 w 170"/>
                <a:gd name="T43" fmla="*/ 8 h 10"/>
                <a:gd name="T44" fmla="*/ 4 w 170"/>
                <a:gd name="T45" fmla="*/ 10 h 10"/>
                <a:gd name="T46" fmla="*/ 4 w 170"/>
                <a:gd name="T4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0">
                  <a:moveTo>
                    <a:pt x="4" y="10"/>
                  </a:moveTo>
                  <a:lnTo>
                    <a:pt x="84" y="10"/>
                  </a:lnTo>
                  <a:lnTo>
                    <a:pt x="84" y="10"/>
                  </a:lnTo>
                  <a:lnTo>
                    <a:pt x="84" y="10"/>
                  </a:lnTo>
                  <a:lnTo>
                    <a:pt x="166" y="10"/>
                  </a:lnTo>
                  <a:lnTo>
                    <a:pt x="166" y="10"/>
                  </a:lnTo>
                  <a:lnTo>
                    <a:pt x="166" y="10"/>
                  </a:lnTo>
                  <a:lnTo>
                    <a:pt x="168" y="8"/>
                  </a:lnTo>
                  <a:lnTo>
                    <a:pt x="170" y="4"/>
                  </a:lnTo>
                  <a:lnTo>
                    <a:pt x="170" y="4"/>
                  </a:lnTo>
                  <a:lnTo>
                    <a:pt x="168" y="0"/>
                  </a:lnTo>
                  <a:lnTo>
                    <a:pt x="166" y="0"/>
                  </a:lnTo>
                  <a:lnTo>
                    <a:pt x="84" y="0"/>
                  </a:lnTo>
                  <a:lnTo>
                    <a:pt x="84" y="0"/>
                  </a:lnTo>
                  <a:lnTo>
                    <a:pt x="84" y="0"/>
                  </a:lnTo>
                  <a:lnTo>
                    <a:pt x="4" y="0"/>
                  </a:lnTo>
                  <a:lnTo>
                    <a:pt x="4" y="0"/>
                  </a:lnTo>
                  <a:lnTo>
                    <a:pt x="4" y="0"/>
                  </a:lnTo>
                  <a:lnTo>
                    <a:pt x="0" y="0"/>
                  </a:lnTo>
                  <a:lnTo>
                    <a:pt x="0" y="4"/>
                  </a:lnTo>
                  <a:lnTo>
                    <a:pt x="0" y="4"/>
                  </a:lnTo>
                  <a:lnTo>
                    <a:pt x="0" y="8"/>
                  </a:lnTo>
                  <a:lnTo>
                    <a:pt x="4"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138">
              <a:extLst>
                <a:ext uri="{FF2B5EF4-FFF2-40B4-BE49-F238E27FC236}">
                  <a16:creationId xmlns:a16="http://schemas.microsoft.com/office/drawing/2014/main" id="{585F2ED5-1E11-4485-895D-D4D91646363E}"/>
                </a:ext>
              </a:extLst>
            </p:cNvPr>
            <p:cNvSpPr>
              <a:spLocks noEditPoints="1"/>
            </p:cNvSpPr>
            <p:nvPr userDrawn="1"/>
          </p:nvSpPr>
          <p:spPr bwMode="auto">
            <a:xfrm>
              <a:off x="3105151" y="3760788"/>
              <a:ext cx="514350" cy="301625"/>
            </a:xfrm>
            <a:custGeom>
              <a:avLst/>
              <a:gdLst>
                <a:gd name="T0" fmla="*/ 288 w 324"/>
                <a:gd name="T1" fmla="*/ 88 h 190"/>
                <a:gd name="T2" fmla="*/ 248 w 324"/>
                <a:gd name="T3" fmla="*/ 70 h 190"/>
                <a:gd name="T4" fmla="*/ 220 w 324"/>
                <a:gd name="T5" fmla="*/ 48 h 190"/>
                <a:gd name="T6" fmla="*/ 200 w 324"/>
                <a:gd name="T7" fmla="*/ 40 h 190"/>
                <a:gd name="T8" fmla="*/ 194 w 324"/>
                <a:gd name="T9" fmla="*/ 8 h 190"/>
                <a:gd name="T10" fmla="*/ 190 w 324"/>
                <a:gd name="T11" fmla="*/ 40 h 190"/>
                <a:gd name="T12" fmla="*/ 180 w 324"/>
                <a:gd name="T13" fmla="*/ 42 h 190"/>
                <a:gd name="T14" fmla="*/ 152 w 324"/>
                <a:gd name="T15" fmla="*/ 70 h 190"/>
                <a:gd name="T16" fmla="*/ 44 w 324"/>
                <a:gd name="T17" fmla="*/ 62 h 190"/>
                <a:gd name="T18" fmla="*/ 36 w 324"/>
                <a:gd name="T19" fmla="*/ 64 h 190"/>
                <a:gd name="T20" fmla="*/ 50 w 324"/>
                <a:gd name="T21" fmla="*/ 78 h 190"/>
                <a:gd name="T22" fmla="*/ 256 w 324"/>
                <a:gd name="T23" fmla="*/ 82 h 190"/>
                <a:gd name="T24" fmla="*/ 278 w 324"/>
                <a:gd name="T25" fmla="*/ 94 h 190"/>
                <a:gd name="T26" fmla="*/ 256 w 324"/>
                <a:gd name="T27" fmla="*/ 102 h 190"/>
                <a:gd name="T28" fmla="*/ 260 w 324"/>
                <a:gd name="T29" fmla="*/ 112 h 190"/>
                <a:gd name="T30" fmla="*/ 294 w 324"/>
                <a:gd name="T31" fmla="*/ 112 h 190"/>
                <a:gd name="T32" fmla="*/ 314 w 324"/>
                <a:gd name="T33" fmla="*/ 132 h 190"/>
                <a:gd name="T34" fmla="*/ 308 w 324"/>
                <a:gd name="T35" fmla="*/ 146 h 190"/>
                <a:gd name="T36" fmla="*/ 194 w 324"/>
                <a:gd name="T37" fmla="*/ 152 h 190"/>
                <a:gd name="T38" fmla="*/ 148 w 324"/>
                <a:gd name="T39" fmla="*/ 142 h 190"/>
                <a:gd name="T40" fmla="*/ 110 w 324"/>
                <a:gd name="T41" fmla="*/ 106 h 190"/>
                <a:gd name="T42" fmla="*/ 106 w 324"/>
                <a:gd name="T43" fmla="*/ 96 h 190"/>
                <a:gd name="T44" fmla="*/ 104 w 324"/>
                <a:gd name="T45" fmla="*/ 94 h 190"/>
                <a:gd name="T46" fmla="*/ 102 w 324"/>
                <a:gd name="T47" fmla="*/ 94 h 190"/>
                <a:gd name="T48" fmla="*/ 100 w 324"/>
                <a:gd name="T49" fmla="*/ 92 h 190"/>
                <a:gd name="T50" fmla="*/ 60 w 324"/>
                <a:gd name="T51" fmla="*/ 92 h 190"/>
                <a:gd name="T52" fmla="*/ 32 w 324"/>
                <a:gd name="T53" fmla="*/ 82 h 190"/>
                <a:gd name="T54" fmla="*/ 12 w 324"/>
                <a:gd name="T55" fmla="*/ 50 h 190"/>
                <a:gd name="T56" fmla="*/ 12 w 324"/>
                <a:gd name="T57" fmla="*/ 18 h 190"/>
                <a:gd name="T58" fmla="*/ 32 w 324"/>
                <a:gd name="T59" fmla="*/ 10 h 190"/>
                <a:gd name="T60" fmla="*/ 42 w 324"/>
                <a:gd name="T61" fmla="*/ 14 h 190"/>
                <a:gd name="T62" fmla="*/ 46 w 324"/>
                <a:gd name="T63" fmla="*/ 28 h 190"/>
                <a:gd name="T64" fmla="*/ 36 w 324"/>
                <a:gd name="T65" fmla="*/ 34 h 190"/>
                <a:gd name="T66" fmla="*/ 28 w 324"/>
                <a:gd name="T67" fmla="*/ 28 h 190"/>
                <a:gd name="T68" fmla="*/ 22 w 324"/>
                <a:gd name="T69" fmla="*/ 22 h 190"/>
                <a:gd name="T70" fmla="*/ 18 w 324"/>
                <a:gd name="T71" fmla="*/ 28 h 190"/>
                <a:gd name="T72" fmla="*/ 28 w 324"/>
                <a:gd name="T73" fmla="*/ 44 h 190"/>
                <a:gd name="T74" fmla="*/ 44 w 324"/>
                <a:gd name="T75" fmla="*/ 44 h 190"/>
                <a:gd name="T76" fmla="*/ 56 w 324"/>
                <a:gd name="T77" fmla="*/ 24 h 190"/>
                <a:gd name="T78" fmla="*/ 42 w 324"/>
                <a:gd name="T79" fmla="*/ 2 h 190"/>
                <a:gd name="T80" fmla="*/ 14 w 324"/>
                <a:gd name="T81" fmla="*/ 2 h 190"/>
                <a:gd name="T82" fmla="*/ 0 w 324"/>
                <a:gd name="T83" fmla="*/ 40 h 190"/>
                <a:gd name="T84" fmla="*/ 10 w 324"/>
                <a:gd name="T85" fmla="*/ 74 h 190"/>
                <a:gd name="T86" fmla="*/ 48 w 324"/>
                <a:gd name="T87" fmla="*/ 102 h 190"/>
                <a:gd name="T88" fmla="*/ 96 w 324"/>
                <a:gd name="T89" fmla="*/ 104 h 190"/>
                <a:gd name="T90" fmla="*/ 120 w 324"/>
                <a:gd name="T91" fmla="*/ 138 h 190"/>
                <a:gd name="T92" fmla="*/ 194 w 324"/>
                <a:gd name="T93" fmla="*/ 162 h 190"/>
                <a:gd name="T94" fmla="*/ 206 w 324"/>
                <a:gd name="T95" fmla="*/ 190 h 190"/>
                <a:gd name="T96" fmla="*/ 214 w 324"/>
                <a:gd name="T97" fmla="*/ 190 h 190"/>
                <a:gd name="T98" fmla="*/ 232 w 324"/>
                <a:gd name="T99" fmla="*/ 186 h 190"/>
                <a:gd name="T100" fmla="*/ 238 w 324"/>
                <a:gd name="T101" fmla="*/ 190 h 190"/>
                <a:gd name="T102" fmla="*/ 244 w 324"/>
                <a:gd name="T103" fmla="*/ 162 h 190"/>
                <a:gd name="T104" fmla="*/ 306 w 324"/>
                <a:gd name="T105" fmla="*/ 160 h 190"/>
                <a:gd name="T106" fmla="*/ 324 w 324"/>
                <a:gd name="T107" fmla="*/ 132 h 190"/>
                <a:gd name="T108" fmla="*/ 308 w 324"/>
                <a:gd name="T109" fmla="*/ 104 h 190"/>
                <a:gd name="T110" fmla="*/ 174 w 324"/>
                <a:gd name="T111" fmla="*/ 58 h 190"/>
                <a:gd name="T112" fmla="*/ 202 w 324"/>
                <a:gd name="T113" fmla="*/ 52 h 190"/>
                <a:gd name="T114" fmla="*/ 224 w 324"/>
                <a:gd name="T115" fmla="*/ 7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4" h="190">
                  <a:moveTo>
                    <a:pt x="298" y="102"/>
                  </a:moveTo>
                  <a:lnTo>
                    <a:pt x="298" y="102"/>
                  </a:lnTo>
                  <a:lnTo>
                    <a:pt x="288" y="88"/>
                  </a:lnTo>
                  <a:lnTo>
                    <a:pt x="288" y="88"/>
                  </a:lnTo>
                  <a:lnTo>
                    <a:pt x="278" y="80"/>
                  </a:lnTo>
                  <a:lnTo>
                    <a:pt x="270" y="74"/>
                  </a:lnTo>
                  <a:lnTo>
                    <a:pt x="258" y="70"/>
                  </a:lnTo>
                  <a:lnTo>
                    <a:pt x="248" y="70"/>
                  </a:lnTo>
                  <a:lnTo>
                    <a:pt x="236" y="70"/>
                  </a:lnTo>
                  <a:lnTo>
                    <a:pt x="224" y="52"/>
                  </a:lnTo>
                  <a:lnTo>
                    <a:pt x="224" y="52"/>
                  </a:lnTo>
                  <a:lnTo>
                    <a:pt x="220" y="48"/>
                  </a:lnTo>
                  <a:lnTo>
                    <a:pt x="214" y="44"/>
                  </a:lnTo>
                  <a:lnTo>
                    <a:pt x="208" y="42"/>
                  </a:lnTo>
                  <a:lnTo>
                    <a:pt x="202" y="40"/>
                  </a:lnTo>
                  <a:lnTo>
                    <a:pt x="200" y="40"/>
                  </a:lnTo>
                  <a:lnTo>
                    <a:pt x="200" y="14"/>
                  </a:lnTo>
                  <a:lnTo>
                    <a:pt x="200" y="14"/>
                  </a:lnTo>
                  <a:lnTo>
                    <a:pt x="198" y="10"/>
                  </a:lnTo>
                  <a:lnTo>
                    <a:pt x="194" y="8"/>
                  </a:lnTo>
                  <a:lnTo>
                    <a:pt x="194" y="8"/>
                  </a:lnTo>
                  <a:lnTo>
                    <a:pt x="192" y="10"/>
                  </a:lnTo>
                  <a:lnTo>
                    <a:pt x="190" y="14"/>
                  </a:lnTo>
                  <a:lnTo>
                    <a:pt x="190" y="40"/>
                  </a:lnTo>
                  <a:lnTo>
                    <a:pt x="188" y="40"/>
                  </a:lnTo>
                  <a:lnTo>
                    <a:pt x="188" y="40"/>
                  </a:lnTo>
                  <a:lnTo>
                    <a:pt x="188" y="40"/>
                  </a:lnTo>
                  <a:lnTo>
                    <a:pt x="180" y="42"/>
                  </a:lnTo>
                  <a:lnTo>
                    <a:pt x="174" y="44"/>
                  </a:lnTo>
                  <a:lnTo>
                    <a:pt x="170" y="48"/>
                  </a:lnTo>
                  <a:lnTo>
                    <a:pt x="164" y="52"/>
                  </a:lnTo>
                  <a:lnTo>
                    <a:pt x="152" y="70"/>
                  </a:lnTo>
                  <a:lnTo>
                    <a:pt x="64" y="70"/>
                  </a:lnTo>
                  <a:lnTo>
                    <a:pt x="64" y="70"/>
                  </a:lnTo>
                  <a:lnTo>
                    <a:pt x="52" y="68"/>
                  </a:lnTo>
                  <a:lnTo>
                    <a:pt x="44" y="62"/>
                  </a:lnTo>
                  <a:lnTo>
                    <a:pt x="44" y="62"/>
                  </a:lnTo>
                  <a:lnTo>
                    <a:pt x="40" y="62"/>
                  </a:lnTo>
                  <a:lnTo>
                    <a:pt x="36" y="64"/>
                  </a:lnTo>
                  <a:lnTo>
                    <a:pt x="36" y="64"/>
                  </a:lnTo>
                  <a:lnTo>
                    <a:pt x="34" y="68"/>
                  </a:lnTo>
                  <a:lnTo>
                    <a:pt x="36" y="72"/>
                  </a:lnTo>
                  <a:lnTo>
                    <a:pt x="36" y="72"/>
                  </a:lnTo>
                  <a:lnTo>
                    <a:pt x="50" y="78"/>
                  </a:lnTo>
                  <a:lnTo>
                    <a:pt x="64" y="80"/>
                  </a:lnTo>
                  <a:lnTo>
                    <a:pt x="248" y="80"/>
                  </a:lnTo>
                  <a:lnTo>
                    <a:pt x="248" y="80"/>
                  </a:lnTo>
                  <a:lnTo>
                    <a:pt x="256" y="82"/>
                  </a:lnTo>
                  <a:lnTo>
                    <a:pt x="264" y="84"/>
                  </a:lnTo>
                  <a:lnTo>
                    <a:pt x="272" y="88"/>
                  </a:lnTo>
                  <a:lnTo>
                    <a:pt x="278" y="94"/>
                  </a:lnTo>
                  <a:lnTo>
                    <a:pt x="278" y="94"/>
                  </a:lnTo>
                  <a:lnTo>
                    <a:pt x="284" y="102"/>
                  </a:lnTo>
                  <a:lnTo>
                    <a:pt x="260" y="102"/>
                  </a:lnTo>
                  <a:lnTo>
                    <a:pt x="260" y="102"/>
                  </a:lnTo>
                  <a:lnTo>
                    <a:pt x="256" y="102"/>
                  </a:lnTo>
                  <a:lnTo>
                    <a:pt x="254" y="106"/>
                  </a:lnTo>
                  <a:lnTo>
                    <a:pt x="254" y="106"/>
                  </a:lnTo>
                  <a:lnTo>
                    <a:pt x="256" y="110"/>
                  </a:lnTo>
                  <a:lnTo>
                    <a:pt x="260" y="112"/>
                  </a:lnTo>
                  <a:lnTo>
                    <a:pt x="294" y="112"/>
                  </a:lnTo>
                  <a:lnTo>
                    <a:pt x="294" y="112"/>
                  </a:lnTo>
                  <a:lnTo>
                    <a:pt x="294" y="112"/>
                  </a:lnTo>
                  <a:lnTo>
                    <a:pt x="294" y="112"/>
                  </a:lnTo>
                  <a:lnTo>
                    <a:pt x="302" y="114"/>
                  </a:lnTo>
                  <a:lnTo>
                    <a:pt x="308" y="118"/>
                  </a:lnTo>
                  <a:lnTo>
                    <a:pt x="312" y="124"/>
                  </a:lnTo>
                  <a:lnTo>
                    <a:pt x="314" y="132"/>
                  </a:lnTo>
                  <a:lnTo>
                    <a:pt x="314" y="132"/>
                  </a:lnTo>
                  <a:lnTo>
                    <a:pt x="312" y="140"/>
                  </a:lnTo>
                  <a:lnTo>
                    <a:pt x="308" y="146"/>
                  </a:lnTo>
                  <a:lnTo>
                    <a:pt x="308" y="146"/>
                  </a:lnTo>
                  <a:lnTo>
                    <a:pt x="302" y="150"/>
                  </a:lnTo>
                  <a:lnTo>
                    <a:pt x="294" y="152"/>
                  </a:lnTo>
                  <a:lnTo>
                    <a:pt x="294" y="152"/>
                  </a:lnTo>
                  <a:lnTo>
                    <a:pt x="194" y="152"/>
                  </a:lnTo>
                  <a:lnTo>
                    <a:pt x="194" y="152"/>
                  </a:lnTo>
                  <a:lnTo>
                    <a:pt x="182" y="150"/>
                  </a:lnTo>
                  <a:lnTo>
                    <a:pt x="170" y="148"/>
                  </a:lnTo>
                  <a:lnTo>
                    <a:pt x="148" y="142"/>
                  </a:lnTo>
                  <a:lnTo>
                    <a:pt x="134" y="134"/>
                  </a:lnTo>
                  <a:lnTo>
                    <a:pt x="122" y="124"/>
                  </a:lnTo>
                  <a:lnTo>
                    <a:pt x="114" y="114"/>
                  </a:lnTo>
                  <a:lnTo>
                    <a:pt x="110" y="106"/>
                  </a:lnTo>
                  <a:lnTo>
                    <a:pt x="106" y="96"/>
                  </a:lnTo>
                  <a:lnTo>
                    <a:pt x="106" y="96"/>
                  </a:lnTo>
                  <a:lnTo>
                    <a:pt x="106" y="96"/>
                  </a:lnTo>
                  <a:lnTo>
                    <a:pt x="106" y="96"/>
                  </a:lnTo>
                  <a:lnTo>
                    <a:pt x="106" y="96"/>
                  </a:lnTo>
                  <a:lnTo>
                    <a:pt x="106" y="96"/>
                  </a:lnTo>
                  <a:lnTo>
                    <a:pt x="104" y="94"/>
                  </a:lnTo>
                  <a:lnTo>
                    <a:pt x="104" y="94"/>
                  </a:lnTo>
                  <a:lnTo>
                    <a:pt x="104" y="94"/>
                  </a:lnTo>
                  <a:lnTo>
                    <a:pt x="104" y="94"/>
                  </a:lnTo>
                  <a:lnTo>
                    <a:pt x="102" y="94"/>
                  </a:lnTo>
                  <a:lnTo>
                    <a:pt x="102" y="94"/>
                  </a:lnTo>
                  <a:lnTo>
                    <a:pt x="102" y="92"/>
                  </a:lnTo>
                  <a:lnTo>
                    <a:pt x="102" y="92"/>
                  </a:lnTo>
                  <a:lnTo>
                    <a:pt x="100" y="92"/>
                  </a:lnTo>
                  <a:lnTo>
                    <a:pt x="100" y="92"/>
                  </a:lnTo>
                  <a:lnTo>
                    <a:pt x="100" y="92"/>
                  </a:lnTo>
                  <a:lnTo>
                    <a:pt x="64" y="92"/>
                  </a:lnTo>
                  <a:lnTo>
                    <a:pt x="64" y="92"/>
                  </a:lnTo>
                  <a:lnTo>
                    <a:pt x="60" y="92"/>
                  </a:lnTo>
                  <a:lnTo>
                    <a:pt x="60" y="92"/>
                  </a:lnTo>
                  <a:lnTo>
                    <a:pt x="50" y="90"/>
                  </a:lnTo>
                  <a:lnTo>
                    <a:pt x="42" y="88"/>
                  </a:lnTo>
                  <a:lnTo>
                    <a:pt x="32" y="82"/>
                  </a:lnTo>
                  <a:lnTo>
                    <a:pt x="26" y="76"/>
                  </a:lnTo>
                  <a:lnTo>
                    <a:pt x="20" y="68"/>
                  </a:lnTo>
                  <a:lnTo>
                    <a:pt x="14" y="60"/>
                  </a:lnTo>
                  <a:lnTo>
                    <a:pt x="12" y="50"/>
                  </a:lnTo>
                  <a:lnTo>
                    <a:pt x="10" y="40"/>
                  </a:lnTo>
                  <a:lnTo>
                    <a:pt x="10" y="24"/>
                  </a:lnTo>
                  <a:lnTo>
                    <a:pt x="10" y="24"/>
                  </a:lnTo>
                  <a:lnTo>
                    <a:pt x="12" y="18"/>
                  </a:lnTo>
                  <a:lnTo>
                    <a:pt x="14" y="14"/>
                  </a:lnTo>
                  <a:lnTo>
                    <a:pt x="18" y="12"/>
                  </a:lnTo>
                  <a:lnTo>
                    <a:pt x="22" y="10"/>
                  </a:lnTo>
                  <a:lnTo>
                    <a:pt x="32" y="10"/>
                  </a:lnTo>
                  <a:lnTo>
                    <a:pt x="32" y="10"/>
                  </a:lnTo>
                  <a:lnTo>
                    <a:pt x="38" y="12"/>
                  </a:lnTo>
                  <a:lnTo>
                    <a:pt x="42" y="14"/>
                  </a:lnTo>
                  <a:lnTo>
                    <a:pt x="42" y="14"/>
                  </a:lnTo>
                  <a:lnTo>
                    <a:pt x="46" y="18"/>
                  </a:lnTo>
                  <a:lnTo>
                    <a:pt x="46" y="24"/>
                  </a:lnTo>
                  <a:lnTo>
                    <a:pt x="46" y="24"/>
                  </a:lnTo>
                  <a:lnTo>
                    <a:pt x="46" y="28"/>
                  </a:lnTo>
                  <a:lnTo>
                    <a:pt x="44" y="32"/>
                  </a:lnTo>
                  <a:lnTo>
                    <a:pt x="40" y="34"/>
                  </a:lnTo>
                  <a:lnTo>
                    <a:pt x="36" y="34"/>
                  </a:lnTo>
                  <a:lnTo>
                    <a:pt x="36" y="34"/>
                  </a:lnTo>
                  <a:lnTo>
                    <a:pt x="36" y="34"/>
                  </a:lnTo>
                  <a:lnTo>
                    <a:pt x="30" y="32"/>
                  </a:lnTo>
                  <a:lnTo>
                    <a:pt x="30" y="32"/>
                  </a:lnTo>
                  <a:lnTo>
                    <a:pt x="28" y="28"/>
                  </a:lnTo>
                  <a:lnTo>
                    <a:pt x="28" y="28"/>
                  </a:lnTo>
                  <a:lnTo>
                    <a:pt x="26" y="24"/>
                  </a:lnTo>
                  <a:lnTo>
                    <a:pt x="22" y="22"/>
                  </a:lnTo>
                  <a:lnTo>
                    <a:pt x="22" y="22"/>
                  </a:lnTo>
                  <a:lnTo>
                    <a:pt x="22" y="22"/>
                  </a:lnTo>
                  <a:lnTo>
                    <a:pt x="20" y="24"/>
                  </a:lnTo>
                  <a:lnTo>
                    <a:pt x="18" y="28"/>
                  </a:lnTo>
                  <a:lnTo>
                    <a:pt x="18" y="28"/>
                  </a:lnTo>
                  <a:lnTo>
                    <a:pt x="18" y="34"/>
                  </a:lnTo>
                  <a:lnTo>
                    <a:pt x="22" y="40"/>
                  </a:lnTo>
                  <a:lnTo>
                    <a:pt x="22" y="40"/>
                  </a:lnTo>
                  <a:lnTo>
                    <a:pt x="28" y="44"/>
                  </a:lnTo>
                  <a:lnTo>
                    <a:pt x="36" y="46"/>
                  </a:lnTo>
                  <a:lnTo>
                    <a:pt x="36" y="46"/>
                  </a:lnTo>
                  <a:lnTo>
                    <a:pt x="36" y="46"/>
                  </a:lnTo>
                  <a:lnTo>
                    <a:pt x="44" y="44"/>
                  </a:lnTo>
                  <a:lnTo>
                    <a:pt x="50" y="40"/>
                  </a:lnTo>
                  <a:lnTo>
                    <a:pt x="56" y="32"/>
                  </a:lnTo>
                  <a:lnTo>
                    <a:pt x="56" y="24"/>
                  </a:lnTo>
                  <a:lnTo>
                    <a:pt x="56" y="24"/>
                  </a:lnTo>
                  <a:lnTo>
                    <a:pt x="54" y="14"/>
                  </a:lnTo>
                  <a:lnTo>
                    <a:pt x="50" y="6"/>
                  </a:lnTo>
                  <a:lnTo>
                    <a:pt x="50" y="6"/>
                  </a:lnTo>
                  <a:lnTo>
                    <a:pt x="42" y="2"/>
                  </a:lnTo>
                  <a:lnTo>
                    <a:pt x="32" y="0"/>
                  </a:lnTo>
                  <a:lnTo>
                    <a:pt x="22" y="0"/>
                  </a:lnTo>
                  <a:lnTo>
                    <a:pt x="22" y="0"/>
                  </a:lnTo>
                  <a:lnTo>
                    <a:pt x="14" y="2"/>
                  </a:lnTo>
                  <a:lnTo>
                    <a:pt x="6" y="6"/>
                  </a:lnTo>
                  <a:lnTo>
                    <a:pt x="2" y="14"/>
                  </a:lnTo>
                  <a:lnTo>
                    <a:pt x="0" y="24"/>
                  </a:lnTo>
                  <a:lnTo>
                    <a:pt x="0" y="40"/>
                  </a:lnTo>
                  <a:lnTo>
                    <a:pt x="0" y="40"/>
                  </a:lnTo>
                  <a:lnTo>
                    <a:pt x="2" y="52"/>
                  </a:lnTo>
                  <a:lnTo>
                    <a:pt x="4" y="64"/>
                  </a:lnTo>
                  <a:lnTo>
                    <a:pt x="10" y="74"/>
                  </a:lnTo>
                  <a:lnTo>
                    <a:pt x="18" y="84"/>
                  </a:lnTo>
                  <a:lnTo>
                    <a:pt x="26" y="92"/>
                  </a:lnTo>
                  <a:lnTo>
                    <a:pt x="36" y="98"/>
                  </a:lnTo>
                  <a:lnTo>
                    <a:pt x="48" y="102"/>
                  </a:lnTo>
                  <a:lnTo>
                    <a:pt x="60" y="102"/>
                  </a:lnTo>
                  <a:lnTo>
                    <a:pt x="60" y="102"/>
                  </a:lnTo>
                  <a:lnTo>
                    <a:pt x="64" y="102"/>
                  </a:lnTo>
                  <a:lnTo>
                    <a:pt x="96" y="104"/>
                  </a:lnTo>
                  <a:lnTo>
                    <a:pt x="96" y="104"/>
                  </a:lnTo>
                  <a:lnTo>
                    <a:pt x="104" y="118"/>
                  </a:lnTo>
                  <a:lnTo>
                    <a:pt x="110" y="128"/>
                  </a:lnTo>
                  <a:lnTo>
                    <a:pt x="120" y="138"/>
                  </a:lnTo>
                  <a:lnTo>
                    <a:pt x="134" y="146"/>
                  </a:lnTo>
                  <a:lnTo>
                    <a:pt x="150" y="154"/>
                  </a:lnTo>
                  <a:lnTo>
                    <a:pt x="170" y="160"/>
                  </a:lnTo>
                  <a:lnTo>
                    <a:pt x="194" y="162"/>
                  </a:lnTo>
                  <a:lnTo>
                    <a:pt x="204" y="162"/>
                  </a:lnTo>
                  <a:lnTo>
                    <a:pt x="204" y="186"/>
                  </a:lnTo>
                  <a:lnTo>
                    <a:pt x="204" y="186"/>
                  </a:lnTo>
                  <a:lnTo>
                    <a:pt x="206" y="190"/>
                  </a:lnTo>
                  <a:lnTo>
                    <a:pt x="210" y="190"/>
                  </a:lnTo>
                  <a:lnTo>
                    <a:pt x="210" y="190"/>
                  </a:lnTo>
                  <a:lnTo>
                    <a:pt x="210" y="190"/>
                  </a:lnTo>
                  <a:lnTo>
                    <a:pt x="214" y="190"/>
                  </a:lnTo>
                  <a:lnTo>
                    <a:pt x="216" y="186"/>
                  </a:lnTo>
                  <a:lnTo>
                    <a:pt x="216" y="162"/>
                  </a:lnTo>
                  <a:lnTo>
                    <a:pt x="232" y="162"/>
                  </a:lnTo>
                  <a:lnTo>
                    <a:pt x="232" y="186"/>
                  </a:lnTo>
                  <a:lnTo>
                    <a:pt x="232" y="186"/>
                  </a:lnTo>
                  <a:lnTo>
                    <a:pt x="234" y="190"/>
                  </a:lnTo>
                  <a:lnTo>
                    <a:pt x="238" y="190"/>
                  </a:lnTo>
                  <a:lnTo>
                    <a:pt x="238" y="190"/>
                  </a:lnTo>
                  <a:lnTo>
                    <a:pt x="238" y="190"/>
                  </a:lnTo>
                  <a:lnTo>
                    <a:pt x="242" y="190"/>
                  </a:lnTo>
                  <a:lnTo>
                    <a:pt x="244" y="186"/>
                  </a:lnTo>
                  <a:lnTo>
                    <a:pt x="244" y="162"/>
                  </a:lnTo>
                  <a:lnTo>
                    <a:pt x="294" y="162"/>
                  </a:lnTo>
                  <a:lnTo>
                    <a:pt x="294" y="162"/>
                  </a:lnTo>
                  <a:lnTo>
                    <a:pt x="294" y="162"/>
                  </a:lnTo>
                  <a:lnTo>
                    <a:pt x="306" y="160"/>
                  </a:lnTo>
                  <a:lnTo>
                    <a:pt x="316" y="154"/>
                  </a:lnTo>
                  <a:lnTo>
                    <a:pt x="316" y="154"/>
                  </a:lnTo>
                  <a:lnTo>
                    <a:pt x="322" y="144"/>
                  </a:lnTo>
                  <a:lnTo>
                    <a:pt x="324" y="132"/>
                  </a:lnTo>
                  <a:lnTo>
                    <a:pt x="324" y="132"/>
                  </a:lnTo>
                  <a:lnTo>
                    <a:pt x="322" y="120"/>
                  </a:lnTo>
                  <a:lnTo>
                    <a:pt x="316" y="112"/>
                  </a:lnTo>
                  <a:lnTo>
                    <a:pt x="308" y="104"/>
                  </a:lnTo>
                  <a:lnTo>
                    <a:pt x="298" y="102"/>
                  </a:lnTo>
                  <a:lnTo>
                    <a:pt x="298" y="102"/>
                  </a:lnTo>
                  <a:close/>
                  <a:moveTo>
                    <a:pt x="174" y="58"/>
                  </a:moveTo>
                  <a:lnTo>
                    <a:pt x="174" y="58"/>
                  </a:lnTo>
                  <a:lnTo>
                    <a:pt x="180" y="54"/>
                  </a:lnTo>
                  <a:lnTo>
                    <a:pt x="188" y="52"/>
                  </a:lnTo>
                  <a:lnTo>
                    <a:pt x="188" y="52"/>
                  </a:lnTo>
                  <a:lnTo>
                    <a:pt x="202" y="52"/>
                  </a:lnTo>
                  <a:lnTo>
                    <a:pt x="202" y="52"/>
                  </a:lnTo>
                  <a:lnTo>
                    <a:pt x="210" y="54"/>
                  </a:lnTo>
                  <a:lnTo>
                    <a:pt x="216" y="58"/>
                  </a:lnTo>
                  <a:lnTo>
                    <a:pt x="224" y="70"/>
                  </a:lnTo>
                  <a:lnTo>
                    <a:pt x="166" y="70"/>
                  </a:lnTo>
                  <a:lnTo>
                    <a:pt x="174"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Freeform 139">
              <a:extLst>
                <a:ext uri="{FF2B5EF4-FFF2-40B4-BE49-F238E27FC236}">
                  <a16:creationId xmlns:a16="http://schemas.microsoft.com/office/drawing/2014/main" id="{29414C3A-2A3C-4808-A3AC-9524D7543A8C}"/>
                </a:ext>
              </a:extLst>
            </p:cNvPr>
            <p:cNvSpPr>
              <a:spLocks/>
            </p:cNvSpPr>
            <p:nvPr userDrawn="1"/>
          </p:nvSpPr>
          <p:spPr bwMode="auto">
            <a:xfrm>
              <a:off x="3311526" y="4052888"/>
              <a:ext cx="292100" cy="31750"/>
            </a:xfrm>
            <a:custGeom>
              <a:avLst/>
              <a:gdLst>
                <a:gd name="T0" fmla="*/ 176 w 184"/>
                <a:gd name="T1" fmla="*/ 2 h 20"/>
                <a:gd name="T2" fmla="*/ 176 w 184"/>
                <a:gd name="T3" fmla="*/ 2 h 20"/>
                <a:gd name="T4" fmla="*/ 166 w 184"/>
                <a:gd name="T5" fmla="*/ 8 h 20"/>
                <a:gd name="T6" fmla="*/ 154 w 184"/>
                <a:gd name="T7" fmla="*/ 10 h 20"/>
                <a:gd name="T8" fmla="*/ 154 w 184"/>
                <a:gd name="T9" fmla="*/ 10 h 20"/>
                <a:gd name="T10" fmla="*/ 6 w 184"/>
                <a:gd name="T11" fmla="*/ 10 h 20"/>
                <a:gd name="T12" fmla="*/ 6 w 184"/>
                <a:gd name="T13" fmla="*/ 10 h 20"/>
                <a:gd name="T14" fmla="*/ 2 w 184"/>
                <a:gd name="T15" fmla="*/ 12 h 20"/>
                <a:gd name="T16" fmla="*/ 0 w 184"/>
                <a:gd name="T17" fmla="*/ 16 h 20"/>
                <a:gd name="T18" fmla="*/ 0 w 184"/>
                <a:gd name="T19" fmla="*/ 16 h 20"/>
                <a:gd name="T20" fmla="*/ 2 w 184"/>
                <a:gd name="T21" fmla="*/ 18 h 20"/>
                <a:gd name="T22" fmla="*/ 6 w 184"/>
                <a:gd name="T23" fmla="*/ 20 h 20"/>
                <a:gd name="T24" fmla="*/ 154 w 184"/>
                <a:gd name="T25" fmla="*/ 20 h 20"/>
                <a:gd name="T26" fmla="*/ 154 w 184"/>
                <a:gd name="T27" fmla="*/ 20 h 20"/>
                <a:gd name="T28" fmla="*/ 154 w 184"/>
                <a:gd name="T29" fmla="*/ 20 h 20"/>
                <a:gd name="T30" fmla="*/ 162 w 184"/>
                <a:gd name="T31" fmla="*/ 20 h 20"/>
                <a:gd name="T32" fmla="*/ 170 w 184"/>
                <a:gd name="T33" fmla="*/ 18 h 20"/>
                <a:gd name="T34" fmla="*/ 176 w 184"/>
                <a:gd name="T35" fmla="*/ 14 h 20"/>
                <a:gd name="T36" fmla="*/ 182 w 184"/>
                <a:gd name="T37" fmla="*/ 8 h 20"/>
                <a:gd name="T38" fmla="*/ 182 w 184"/>
                <a:gd name="T39" fmla="*/ 8 h 20"/>
                <a:gd name="T40" fmla="*/ 184 w 184"/>
                <a:gd name="T41" fmla="*/ 4 h 20"/>
                <a:gd name="T42" fmla="*/ 182 w 184"/>
                <a:gd name="T43" fmla="*/ 2 h 20"/>
                <a:gd name="T44" fmla="*/ 182 w 184"/>
                <a:gd name="T45" fmla="*/ 2 h 20"/>
                <a:gd name="T46" fmla="*/ 180 w 184"/>
                <a:gd name="T47" fmla="*/ 0 h 20"/>
                <a:gd name="T48" fmla="*/ 176 w 184"/>
                <a:gd name="T49" fmla="*/ 2 h 20"/>
                <a:gd name="T50" fmla="*/ 176 w 184"/>
                <a:gd name="T51"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4" h="20">
                  <a:moveTo>
                    <a:pt x="176" y="2"/>
                  </a:moveTo>
                  <a:lnTo>
                    <a:pt x="176" y="2"/>
                  </a:lnTo>
                  <a:lnTo>
                    <a:pt x="166" y="8"/>
                  </a:lnTo>
                  <a:lnTo>
                    <a:pt x="154" y="10"/>
                  </a:lnTo>
                  <a:lnTo>
                    <a:pt x="154" y="10"/>
                  </a:lnTo>
                  <a:lnTo>
                    <a:pt x="6" y="10"/>
                  </a:lnTo>
                  <a:lnTo>
                    <a:pt x="6" y="10"/>
                  </a:lnTo>
                  <a:lnTo>
                    <a:pt x="2" y="12"/>
                  </a:lnTo>
                  <a:lnTo>
                    <a:pt x="0" y="16"/>
                  </a:lnTo>
                  <a:lnTo>
                    <a:pt x="0" y="16"/>
                  </a:lnTo>
                  <a:lnTo>
                    <a:pt x="2" y="18"/>
                  </a:lnTo>
                  <a:lnTo>
                    <a:pt x="6" y="20"/>
                  </a:lnTo>
                  <a:lnTo>
                    <a:pt x="154" y="20"/>
                  </a:lnTo>
                  <a:lnTo>
                    <a:pt x="154" y="20"/>
                  </a:lnTo>
                  <a:lnTo>
                    <a:pt x="154" y="20"/>
                  </a:lnTo>
                  <a:lnTo>
                    <a:pt x="162" y="20"/>
                  </a:lnTo>
                  <a:lnTo>
                    <a:pt x="170" y="18"/>
                  </a:lnTo>
                  <a:lnTo>
                    <a:pt x="176" y="14"/>
                  </a:lnTo>
                  <a:lnTo>
                    <a:pt x="182" y="8"/>
                  </a:lnTo>
                  <a:lnTo>
                    <a:pt x="182" y="8"/>
                  </a:lnTo>
                  <a:lnTo>
                    <a:pt x="184" y="4"/>
                  </a:lnTo>
                  <a:lnTo>
                    <a:pt x="182" y="2"/>
                  </a:lnTo>
                  <a:lnTo>
                    <a:pt x="182" y="2"/>
                  </a:lnTo>
                  <a:lnTo>
                    <a:pt x="180" y="0"/>
                  </a:lnTo>
                  <a:lnTo>
                    <a:pt x="176" y="2"/>
                  </a:lnTo>
                  <a:lnTo>
                    <a:pt x="17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140">
              <a:extLst>
                <a:ext uri="{FF2B5EF4-FFF2-40B4-BE49-F238E27FC236}">
                  <a16:creationId xmlns:a16="http://schemas.microsoft.com/office/drawing/2014/main" id="{9AFA2CA3-4BC3-4A97-B69A-4835B2F41BC0}"/>
                </a:ext>
              </a:extLst>
            </p:cNvPr>
            <p:cNvSpPr>
              <a:spLocks/>
            </p:cNvSpPr>
            <p:nvPr userDrawn="1"/>
          </p:nvSpPr>
          <p:spPr bwMode="auto">
            <a:xfrm>
              <a:off x="3311526" y="4100513"/>
              <a:ext cx="136525" cy="15875"/>
            </a:xfrm>
            <a:custGeom>
              <a:avLst/>
              <a:gdLst>
                <a:gd name="T0" fmla="*/ 80 w 86"/>
                <a:gd name="T1" fmla="*/ 0 h 10"/>
                <a:gd name="T2" fmla="*/ 6 w 86"/>
                <a:gd name="T3" fmla="*/ 0 h 10"/>
                <a:gd name="T4" fmla="*/ 6 w 86"/>
                <a:gd name="T5" fmla="*/ 0 h 10"/>
                <a:gd name="T6" fmla="*/ 6 w 86"/>
                <a:gd name="T7" fmla="*/ 0 h 10"/>
                <a:gd name="T8" fmla="*/ 2 w 86"/>
                <a:gd name="T9" fmla="*/ 0 h 10"/>
                <a:gd name="T10" fmla="*/ 0 w 86"/>
                <a:gd name="T11" fmla="*/ 4 h 10"/>
                <a:gd name="T12" fmla="*/ 0 w 86"/>
                <a:gd name="T13" fmla="*/ 4 h 10"/>
                <a:gd name="T14" fmla="*/ 2 w 86"/>
                <a:gd name="T15" fmla="*/ 8 h 10"/>
                <a:gd name="T16" fmla="*/ 6 w 86"/>
                <a:gd name="T17" fmla="*/ 10 h 10"/>
                <a:gd name="T18" fmla="*/ 80 w 86"/>
                <a:gd name="T19" fmla="*/ 10 h 10"/>
                <a:gd name="T20" fmla="*/ 80 w 86"/>
                <a:gd name="T21" fmla="*/ 10 h 10"/>
                <a:gd name="T22" fmla="*/ 80 w 86"/>
                <a:gd name="T23" fmla="*/ 10 h 10"/>
                <a:gd name="T24" fmla="*/ 84 w 86"/>
                <a:gd name="T25" fmla="*/ 8 h 10"/>
                <a:gd name="T26" fmla="*/ 86 w 86"/>
                <a:gd name="T27" fmla="*/ 4 h 10"/>
                <a:gd name="T28" fmla="*/ 86 w 86"/>
                <a:gd name="T29" fmla="*/ 4 h 10"/>
                <a:gd name="T30" fmla="*/ 84 w 86"/>
                <a:gd name="T31" fmla="*/ 0 h 10"/>
                <a:gd name="T32" fmla="*/ 80 w 86"/>
                <a:gd name="T33" fmla="*/ 0 h 10"/>
                <a:gd name="T34" fmla="*/ 80 w 86"/>
                <a:gd name="T35"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6" h="10">
                  <a:moveTo>
                    <a:pt x="80" y="0"/>
                  </a:moveTo>
                  <a:lnTo>
                    <a:pt x="6" y="0"/>
                  </a:lnTo>
                  <a:lnTo>
                    <a:pt x="6" y="0"/>
                  </a:lnTo>
                  <a:lnTo>
                    <a:pt x="6" y="0"/>
                  </a:lnTo>
                  <a:lnTo>
                    <a:pt x="2" y="0"/>
                  </a:lnTo>
                  <a:lnTo>
                    <a:pt x="0" y="4"/>
                  </a:lnTo>
                  <a:lnTo>
                    <a:pt x="0" y="4"/>
                  </a:lnTo>
                  <a:lnTo>
                    <a:pt x="2" y="8"/>
                  </a:lnTo>
                  <a:lnTo>
                    <a:pt x="6" y="10"/>
                  </a:lnTo>
                  <a:lnTo>
                    <a:pt x="80" y="10"/>
                  </a:lnTo>
                  <a:lnTo>
                    <a:pt x="80" y="10"/>
                  </a:lnTo>
                  <a:lnTo>
                    <a:pt x="80" y="10"/>
                  </a:lnTo>
                  <a:lnTo>
                    <a:pt x="84" y="8"/>
                  </a:lnTo>
                  <a:lnTo>
                    <a:pt x="86" y="4"/>
                  </a:lnTo>
                  <a:lnTo>
                    <a:pt x="86" y="4"/>
                  </a:lnTo>
                  <a:lnTo>
                    <a:pt x="84" y="0"/>
                  </a:lnTo>
                  <a:lnTo>
                    <a:pt x="80" y="0"/>
                  </a:lnTo>
                  <a:lnTo>
                    <a:pt x="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141">
              <a:extLst>
                <a:ext uri="{FF2B5EF4-FFF2-40B4-BE49-F238E27FC236}">
                  <a16:creationId xmlns:a16="http://schemas.microsoft.com/office/drawing/2014/main" id="{7AE4530F-CCF4-4B03-9719-DEE47798B536}"/>
                </a:ext>
              </a:extLst>
            </p:cNvPr>
            <p:cNvSpPr>
              <a:spLocks/>
            </p:cNvSpPr>
            <p:nvPr userDrawn="1"/>
          </p:nvSpPr>
          <p:spPr bwMode="auto">
            <a:xfrm>
              <a:off x="3168651" y="4046538"/>
              <a:ext cx="92075" cy="92075"/>
            </a:xfrm>
            <a:custGeom>
              <a:avLst/>
              <a:gdLst>
                <a:gd name="T0" fmla="*/ 52 w 58"/>
                <a:gd name="T1" fmla="*/ 24 h 58"/>
                <a:gd name="T2" fmla="*/ 34 w 58"/>
                <a:gd name="T3" fmla="*/ 24 h 58"/>
                <a:gd name="T4" fmla="*/ 34 w 58"/>
                <a:gd name="T5" fmla="*/ 6 h 58"/>
                <a:gd name="T6" fmla="*/ 34 w 58"/>
                <a:gd name="T7" fmla="*/ 6 h 58"/>
                <a:gd name="T8" fmla="*/ 32 w 58"/>
                <a:gd name="T9" fmla="*/ 2 h 58"/>
                <a:gd name="T10" fmla="*/ 28 w 58"/>
                <a:gd name="T11" fmla="*/ 0 h 58"/>
                <a:gd name="T12" fmla="*/ 28 w 58"/>
                <a:gd name="T13" fmla="*/ 0 h 58"/>
                <a:gd name="T14" fmla="*/ 28 w 58"/>
                <a:gd name="T15" fmla="*/ 0 h 58"/>
                <a:gd name="T16" fmla="*/ 24 w 58"/>
                <a:gd name="T17" fmla="*/ 2 h 58"/>
                <a:gd name="T18" fmla="*/ 22 w 58"/>
                <a:gd name="T19" fmla="*/ 6 h 58"/>
                <a:gd name="T20" fmla="*/ 22 w 58"/>
                <a:gd name="T21" fmla="*/ 24 h 58"/>
                <a:gd name="T22" fmla="*/ 4 w 58"/>
                <a:gd name="T23" fmla="*/ 24 h 58"/>
                <a:gd name="T24" fmla="*/ 4 w 58"/>
                <a:gd name="T25" fmla="*/ 24 h 58"/>
                <a:gd name="T26" fmla="*/ 0 w 58"/>
                <a:gd name="T27" fmla="*/ 24 h 58"/>
                <a:gd name="T28" fmla="*/ 0 w 58"/>
                <a:gd name="T29" fmla="*/ 28 h 58"/>
                <a:gd name="T30" fmla="*/ 0 w 58"/>
                <a:gd name="T31" fmla="*/ 28 h 58"/>
                <a:gd name="T32" fmla="*/ 0 w 58"/>
                <a:gd name="T33" fmla="*/ 32 h 58"/>
                <a:gd name="T34" fmla="*/ 4 w 58"/>
                <a:gd name="T35" fmla="*/ 34 h 58"/>
                <a:gd name="T36" fmla="*/ 22 w 58"/>
                <a:gd name="T37" fmla="*/ 34 h 58"/>
                <a:gd name="T38" fmla="*/ 22 w 58"/>
                <a:gd name="T39" fmla="*/ 52 h 58"/>
                <a:gd name="T40" fmla="*/ 22 w 58"/>
                <a:gd name="T41" fmla="*/ 52 h 58"/>
                <a:gd name="T42" fmla="*/ 24 w 58"/>
                <a:gd name="T43" fmla="*/ 56 h 58"/>
                <a:gd name="T44" fmla="*/ 28 w 58"/>
                <a:gd name="T45" fmla="*/ 58 h 58"/>
                <a:gd name="T46" fmla="*/ 28 w 58"/>
                <a:gd name="T47" fmla="*/ 58 h 58"/>
                <a:gd name="T48" fmla="*/ 28 w 58"/>
                <a:gd name="T49" fmla="*/ 58 h 58"/>
                <a:gd name="T50" fmla="*/ 32 w 58"/>
                <a:gd name="T51" fmla="*/ 56 h 58"/>
                <a:gd name="T52" fmla="*/ 34 w 58"/>
                <a:gd name="T53" fmla="*/ 52 h 58"/>
                <a:gd name="T54" fmla="*/ 34 w 58"/>
                <a:gd name="T55" fmla="*/ 34 h 58"/>
                <a:gd name="T56" fmla="*/ 52 w 58"/>
                <a:gd name="T57" fmla="*/ 34 h 58"/>
                <a:gd name="T58" fmla="*/ 52 w 58"/>
                <a:gd name="T59" fmla="*/ 34 h 58"/>
                <a:gd name="T60" fmla="*/ 52 w 58"/>
                <a:gd name="T61" fmla="*/ 34 h 58"/>
                <a:gd name="T62" fmla="*/ 56 w 58"/>
                <a:gd name="T63" fmla="*/ 32 h 58"/>
                <a:gd name="T64" fmla="*/ 58 w 58"/>
                <a:gd name="T65" fmla="*/ 28 h 58"/>
                <a:gd name="T66" fmla="*/ 58 w 58"/>
                <a:gd name="T67" fmla="*/ 28 h 58"/>
                <a:gd name="T68" fmla="*/ 56 w 58"/>
                <a:gd name="T69" fmla="*/ 24 h 58"/>
                <a:gd name="T70" fmla="*/ 52 w 58"/>
                <a:gd name="T71" fmla="*/ 24 h 58"/>
                <a:gd name="T72" fmla="*/ 52 w 58"/>
                <a:gd name="T7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8" h="58">
                  <a:moveTo>
                    <a:pt x="52" y="24"/>
                  </a:moveTo>
                  <a:lnTo>
                    <a:pt x="34" y="24"/>
                  </a:lnTo>
                  <a:lnTo>
                    <a:pt x="34" y="6"/>
                  </a:lnTo>
                  <a:lnTo>
                    <a:pt x="34" y="6"/>
                  </a:lnTo>
                  <a:lnTo>
                    <a:pt x="32" y="2"/>
                  </a:lnTo>
                  <a:lnTo>
                    <a:pt x="28" y="0"/>
                  </a:lnTo>
                  <a:lnTo>
                    <a:pt x="28" y="0"/>
                  </a:lnTo>
                  <a:lnTo>
                    <a:pt x="28" y="0"/>
                  </a:lnTo>
                  <a:lnTo>
                    <a:pt x="24" y="2"/>
                  </a:lnTo>
                  <a:lnTo>
                    <a:pt x="22" y="6"/>
                  </a:lnTo>
                  <a:lnTo>
                    <a:pt x="22" y="24"/>
                  </a:lnTo>
                  <a:lnTo>
                    <a:pt x="4" y="24"/>
                  </a:lnTo>
                  <a:lnTo>
                    <a:pt x="4" y="24"/>
                  </a:lnTo>
                  <a:lnTo>
                    <a:pt x="0" y="24"/>
                  </a:lnTo>
                  <a:lnTo>
                    <a:pt x="0" y="28"/>
                  </a:lnTo>
                  <a:lnTo>
                    <a:pt x="0" y="28"/>
                  </a:lnTo>
                  <a:lnTo>
                    <a:pt x="0" y="32"/>
                  </a:lnTo>
                  <a:lnTo>
                    <a:pt x="4" y="34"/>
                  </a:lnTo>
                  <a:lnTo>
                    <a:pt x="22" y="34"/>
                  </a:lnTo>
                  <a:lnTo>
                    <a:pt x="22" y="52"/>
                  </a:lnTo>
                  <a:lnTo>
                    <a:pt x="22" y="52"/>
                  </a:lnTo>
                  <a:lnTo>
                    <a:pt x="24" y="56"/>
                  </a:lnTo>
                  <a:lnTo>
                    <a:pt x="28" y="58"/>
                  </a:lnTo>
                  <a:lnTo>
                    <a:pt x="28" y="58"/>
                  </a:lnTo>
                  <a:lnTo>
                    <a:pt x="28" y="58"/>
                  </a:lnTo>
                  <a:lnTo>
                    <a:pt x="32" y="56"/>
                  </a:lnTo>
                  <a:lnTo>
                    <a:pt x="34" y="52"/>
                  </a:lnTo>
                  <a:lnTo>
                    <a:pt x="34" y="34"/>
                  </a:lnTo>
                  <a:lnTo>
                    <a:pt x="52" y="34"/>
                  </a:lnTo>
                  <a:lnTo>
                    <a:pt x="52" y="34"/>
                  </a:lnTo>
                  <a:lnTo>
                    <a:pt x="52" y="34"/>
                  </a:lnTo>
                  <a:lnTo>
                    <a:pt x="56" y="32"/>
                  </a:lnTo>
                  <a:lnTo>
                    <a:pt x="58" y="28"/>
                  </a:lnTo>
                  <a:lnTo>
                    <a:pt x="58" y="28"/>
                  </a:lnTo>
                  <a:lnTo>
                    <a:pt x="56" y="24"/>
                  </a:lnTo>
                  <a:lnTo>
                    <a:pt x="52" y="24"/>
                  </a:lnTo>
                  <a:lnTo>
                    <a:pt x="5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142">
              <a:extLst>
                <a:ext uri="{FF2B5EF4-FFF2-40B4-BE49-F238E27FC236}">
                  <a16:creationId xmlns:a16="http://schemas.microsoft.com/office/drawing/2014/main" id="{5A6E2A88-3E2C-4CF9-9110-39CC9ED69979}"/>
                </a:ext>
              </a:extLst>
            </p:cNvPr>
            <p:cNvSpPr>
              <a:spLocks noEditPoints="1"/>
            </p:cNvSpPr>
            <p:nvPr userDrawn="1"/>
          </p:nvSpPr>
          <p:spPr bwMode="auto">
            <a:xfrm>
              <a:off x="3127376" y="4008438"/>
              <a:ext cx="171450" cy="168275"/>
            </a:xfrm>
            <a:custGeom>
              <a:avLst/>
              <a:gdLst>
                <a:gd name="T0" fmla="*/ 54 w 108"/>
                <a:gd name="T1" fmla="*/ 0 h 106"/>
                <a:gd name="T2" fmla="*/ 44 w 108"/>
                <a:gd name="T3" fmla="*/ 0 h 106"/>
                <a:gd name="T4" fmla="*/ 24 w 108"/>
                <a:gd name="T5" fmla="*/ 8 h 106"/>
                <a:gd name="T6" fmla="*/ 10 w 108"/>
                <a:gd name="T7" fmla="*/ 22 h 106"/>
                <a:gd name="T8" fmla="*/ 2 w 108"/>
                <a:gd name="T9" fmla="*/ 42 h 106"/>
                <a:gd name="T10" fmla="*/ 0 w 108"/>
                <a:gd name="T11" fmla="*/ 52 h 106"/>
                <a:gd name="T12" fmla="*/ 4 w 108"/>
                <a:gd name="T13" fmla="*/ 74 h 106"/>
                <a:gd name="T14" fmla="*/ 16 w 108"/>
                <a:gd name="T15" fmla="*/ 90 h 106"/>
                <a:gd name="T16" fmla="*/ 34 w 108"/>
                <a:gd name="T17" fmla="*/ 102 h 106"/>
                <a:gd name="T18" fmla="*/ 54 w 108"/>
                <a:gd name="T19" fmla="*/ 106 h 106"/>
                <a:gd name="T20" fmla="*/ 54 w 108"/>
                <a:gd name="T21" fmla="*/ 106 h 106"/>
                <a:gd name="T22" fmla="*/ 76 w 108"/>
                <a:gd name="T23" fmla="*/ 102 h 106"/>
                <a:gd name="T24" fmla="*/ 92 w 108"/>
                <a:gd name="T25" fmla="*/ 90 h 106"/>
                <a:gd name="T26" fmla="*/ 104 w 108"/>
                <a:gd name="T27" fmla="*/ 74 h 106"/>
                <a:gd name="T28" fmla="*/ 108 w 108"/>
                <a:gd name="T29" fmla="*/ 52 h 106"/>
                <a:gd name="T30" fmla="*/ 106 w 108"/>
                <a:gd name="T31" fmla="*/ 42 h 106"/>
                <a:gd name="T32" fmla="*/ 98 w 108"/>
                <a:gd name="T33" fmla="*/ 24 h 106"/>
                <a:gd name="T34" fmla="*/ 92 w 108"/>
                <a:gd name="T35" fmla="*/ 16 h 106"/>
                <a:gd name="T36" fmla="*/ 74 w 108"/>
                <a:gd name="T37" fmla="*/ 4 h 106"/>
                <a:gd name="T38" fmla="*/ 54 w 108"/>
                <a:gd name="T39" fmla="*/ 0 h 106"/>
                <a:gd name="T40" fmla="*/ 54 w 108"/>
                <a:gd name="T41" fmla="*/ 96 h 106"/>
                <a:gd name="T42" fmla="*/ 54 w 108"/>
                <a:gd name="T43" fmla="*/ 96 h 106"/>
                <a:gd name="T44" fmla="*/ 38 w 108"/>
                <a:gd name="T45" fmla="*/ 92 h 106"/>
                <a:gd name="T46" fmla="*/ 24 w 108"/>
                <a:gd name="T47" fmla="*/ 82 h 106"/>
                <a:gd name="T48" fmla="*/ 18 w 108"/>
                <a:gd name="T49" fmla="*/ 76 h 106"/>
                <a:gd name="T50" fmla="*/ 12 w 108"/>
                <a:gd name="T51" fmla="*/ 62 h 106"/>
                <a:gd name="T52" fmla="*/ 12 w 108"/>
                <a:gd name="T53" fmla="*/ 52 h 106"/>
                <a:gd name="T54" fmla="*/ 14 w 108"/>
                <a:gd name="T55" fmla="*/ 36 h 106"/>
                <a:gd name="T56" fmla="*/ 24 w 108"/>
                <a:gd name="T57" fmla="*/ 22 h 106"/>
                <a:gd name="T58" fmla="*/ 38 w 108"/>
                <a:gd name="T59" fmla="*/ 14 h 106"/>
                <a:gd name="T60" fmla="*/ 54 w 108"/>
                <a:gd name="T61" fmla="*/ 10 h 106"/>
                <a:gd name="T62" fmla="*/ 54 w 108"/>
                <a:gd name="T63" fmla="*/ 10 h 106"/>
                <a:gd name="T64" fmla="*/ 70 w 108"/>
                <a:gd name="T65" fmla="*/ 14 h 106"/>
                <a:gd name="T66" fmla="*/ 84 w 108"/>
                <a:gd name="T67" fmla="*/ 22 h 106"/>
                <a:gd name="T68" fmla="*/ 94 w 108"/>
                <a:gd name="T69" fmla="*/ 36 h 106"/>
                <a:gd name="T70" fmla="*/ 98 w 108"/>
                <a:gd name="T71" fmla="*/ 52 h 106"/>
                <a:gd name="T72" fmla="*/ 96 w 108"/>
                <a:gd name="T73" fmla="*/ 62 h 106"/>
                <a:gd name="T74" fmla="*/ 90 w 108"/>
                <a:gd name="T75" fmla="*/ 76 h 106"/>
                <a:gd name="T76" fmla="*/ 78 w 108"/>
                <a:gd name="T77" fmla="*/ 88 h 106"/>
                <a:gd name="T78" fmla="*/ 62 w 108"/>
                <a:gd name="T79" fmla="*/ 94 h 106"/>
                <a:gd name="T80" fmla="*/ 54 w 108"/>
                <a:gd name="T81" fmla="*/ 9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 h="106">
                  <a:moveTo>
                    <a:pt x="54" y="0"/>
                  </a:moveTo>
                  <a:lnTo>
                    <a:pt x="54" y="0"/>
                  </a:lnTo>
                  <a:lnTo>
                    <a:pt x="54" y="0"/>
                  </a:lnTo>
                  <a:lnTo>
                    <a:pt x="44" y="0"/>
                  </a:lnTo>
                  <a:lnTo>
                    <a:pt x="34" y="4"/>
                  </a:lnTo>
                  <a:lnTo>
                    <a:pt x="24" y="8"/>
                  </a:lnTo>
                  <a:lnTo>
                    <a:pt x="16" y="14"/>
                  </a:lnTo>
                  <a:lnTo>
                    <a:pt x="10" y="22"/>
                  </a:lnTo>
                  <a:lnTo>
                    <a:pt x="4" y="32"/>
                  </a:lnTo>
                  <a:lnTo>
                    <a:pt x="2" y="42"/>
                  </a:lnTo>
                  <a:lnTo>
                    <a:pt x="0" y="52"/>
                  </a:lnTo>
                  <a:lnTo>
                    <a:pt x="0" y="52"/>
                  </a:lnTo>
                  <a:lnTo>
                    <a:pt x="2" y="64"/>
                  </a:lnTo>
                  <a:lnTo>
                    <a:pt x="4" y="74"/>
                  </a:lnTo>
                  <a:lnTo>
                    <a:pt x="10" y="82"/>
                  </a:lnTo>
                  <a:lnTo>
                    <a:pt x="16" y="90"/>
                  </a:lnTo>
                  <a:lnTo>
                    <a:pt x="24" y="96"/>
                  </a:lnTo>
                  <a:lnTo>
                    <a:pt x="34" y="102"/>
                  </a:lnTo>
                  <a:lnTo>
                    <a:pt x="44" y="104"/>
                  </a:lnTo>
                  <a:lnTo>
                    <a:pt x="54" y="106"/>
                  </a:lnTo>
                  <a:lnTo>
                    <a:pt x="54" y="106"/>
                  </a:lnTo>
                  <a:lnTo>
                    <a:pt x="54" y="106"/>
                  </a:lnTo>
                  <a:lnTo>
                    <a:pt x="66" y="104"/>
                  </a:lnTo>
                  <a:lnTo>
                    <a:pt x="76" y="102"/>
                  </a:lnTo>
                  <a:lnTo>
                    <a:pt x="84" y="96"/>
                  </a:lnTo>
                  <a:lnTo>
                    <a:pt x="92" y="90"/>
                  </a:lnTo>
                  <a:lnTo>
                    <a:pt x="98" y="82"/>
                  </a:lnTo>
                  <a:lnTo>
                    <a:pt x="104" y="74"/>
                  </a:lnTo>
                  <a:lnTo>
                    <a:pt x="106" y="64"/>
                  </a:lnTo>
                  <a:lnTo>
                    <a:pt x="108" y="52"/>
                  </a:lnTo>
                  <a:lnTo>
                    <a:pt x="108" y="52"/>
                  </a:lnTo>
                  <a:lnTo>
                    <a:pt x="106" y="42"/>
                  </a:lnTo>
                  <a:lnTo>
                    <a:pt x="104" y="32"/>
                  </a:lnTo>
                  <a:lnTo>
                    <a:pt x="98" y="24"/>
                  </a:lnTo>
                  <a:lnTo>
                    <a:pt x="92" y="16"/>
                  </a:lnTo>
                  <a:lnTo>
                    <a:pt x="92" y="16"/>
                  </a:lnTo>
                  <a:lnTo>
                    <a:pt x="84" y="8"/>
                  </a:lnTo>
                  <a:lnTo>
                    <a:pt x="74" y="4"/>
                  </a:lnTo>
                  <a:lnTo>
                    <a:pt x="64" y="0"/>
                  </a:lnTo>
                  <a:lnTo>
                    <a:pt x="54" y="0"/>
                  </a:lnTo>
                  <a:lnTo>
                    <a:pt x="54" y="0"/>
                  </a:lnTo>
                  <a:close/>
                  <a:moveTo>
                    <a:pt x="54" y="96"/>
                  </a:moveTo>
                  <a:lnTo>
                    <a:pt x="54" y="96"/>
                  </a:lnTo>
                  <a:lnTo>
                    <a:pt x="54" y="96"/>
                  </a:lnTo>
                  <a:lnTo>
                    <a:pt x="46" y="94"/>
                  </a:lnTo>
                  <a:lnTo>
                    <a:pt x="38" y="92"/>
                  </a:lnTo>
                  <a:lnTo>
                    <a:pt x="30" y="88"/>
                  </a:lnTo>
                  <a:lnTo>
                    <a:pt x="24" y="82"/>
                  </a:lnTo>
                  <a:lnTo>
                    <a:pt x="24" y="82"/>
                  </a:lnTo>
                  <a:lnTo>
                    <a:pt x="18" y="76"/>
                  </a:lnTo>
                  <a:lnTo>
                    <a:pt x="14" y="70"/>
                  </a:lnTo>
                  <a:lnTo>
                    <a:pt x="12" y="62"/>
                  </a:lnTo>
                  <a:lnTo>
                    <a:pt x="12" y="52"/>
                  </a:lnTo>
                  <a:lnTo>
                    <a:pt x="12" y="52"/>
                  </a:lnTo>
                  <a:lnTo>
                    <a:pt x="12" y="44"/>
                  </a:lnTo>
                  <a:lnTo>
                    <a:pt x="14" y="36"/>
                  </a:lnTo>
                  <a:lnTo>
                    <a:pt x="18" y="28"/>
                  </a:lnTo>
                  <a:lnTo>
                    <a:pt x="24" y="22"/>
                  </a:lnTo>
                  <a:lnTo>
                    <a:pt x="30" y="18"/>
                  </a:lnTo>
                  <a:lnTo>
                    <a:pt x="38" y="14"/>
                  </a:lnTo>
                  <a:lnTo>
                    <a:pt x="46" y="10"/>
                  </a:lnTo>
                  <a:lnTo>
                    <a:pt x="54" y="10"/>
                  </a:lnTo>
                  <a:lnTo>
                    <a:pt x="54" y="10"/>
                  </a:lnTo>
                  <a:lnTo>
                    <a:pt x="54" y="10"/>
                  </a:lnTo>
                  <a:lnTo>
                    <a:pt x="62" y="10"/>
                  </a:lnTo>
                  <a:lnTo>
                    <a:pt x="70" y="14"/>
                  </a:lnTo>
                  <a:lnTo>
                    <a:pt x="78" y="18"/>
                  </a:lnTo>
                  <a:lnTo>
                    <a:pt x="84" y="22"/>
                  </a:lnTo>
                  <a:lnTo>
                    <a:pt x="90" y="28"/>
                  </a:lnTo>
                  <a:lnTo>
                    <a:pt x="94" y="36"/>
                  </a:lnTo>
                  <a:lnTo>
                    <a:pt x="96" y="44"/>
                  </a:lnTo>
                  <a:lnTo>
                    <a:pt x="98" y="52"/>
                  </a:lnTo>
                  <a:lnTo>
                    <a:pt x="98" y="52"/>
                  </a:lnTo>
                  <a:lnTo>
                    <a:pt x="96" y="62"/>
                  </a:lnTo>
                  <a:lnTo>
                    <a:pt x="94" y="70"/>
                  </a:lnTo>
                  <a:lnTo>
                    <a:pt x="90" y="76"/>
                  </a:lnTo>
                  <a:lnTo>
                    <a:pt x="84" y="82"/>
                  </a:lnTo>
                  <a:lnTo>
                    <a:pt x="78" y="88"/>
                  </a:lnTo>
                  <a:lnTo>
                    <a:pt x="70" y="92"/>
                  </a:lnTo>
                  <a:lnTo>
                    <a:pt x="62" y="94"/>
                  </a:lnTo>
                  <a:lnTo>
                    <a:pt x="54" y="96"/>
                  </a:lnTo>
                  <a:lnTo>
                    <a:pt x="54"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3" name="Group 162">
            <a:extLst>
              <a:ext uri="{FF2B5EF4-FFF2-40B4-BE49-F238E27FC236}">
                <a16:creationId xmlns:a16="http://schemas.microsoft.com/office/drawing/2014/main" id="{9C0D38F5-404F-4478-900D-3D6A7B3A231E}"/>
              </a:ext>
            </a:extLst>
          </p:cNvPr>
          <p:cNvGrpSpPr/>
          <p:nvPr userDrawn="1"/>
        </p:nvGrpSpPr>
        <p:grpSpPr>
          <a:xfrm>
            <a:off x="4552951" y="565150"/>
            <a:ext cx="466725" cy="400050"/>
            <a:chOff x="4552951" y="565150"/>
            <a:chExt cx="466725" cy="400050"/>
          </a:xfrm>
        </p:grpSpPr>
        <p:sp>
          <p:nvSpPr>
            <p:cNvPr id="164" name="Freeform 143">
              <a:extLst>
                <a:ext uri="{FF2B5EF4-FFF2-40B4-BE49-F238E27FC236}">
                  <a16:creationId xmlns:a16="http://schemas.microsoft.com/office/drawing/2014/main" id="{BC096EBC-8898-449C-84C5-30C751665F64}"/>
                </a:ext>
              </a:extLst>
            </p:cNvPr>
            <p:cNvSpPr>
              <a:spLocks/>
            </p:cNvSpPr>
            <p:nvPr userDrawn="1"/>
          </p:nvSpPr>
          <p:spPr bwMode="auto">
            <a:xfrm>
              <a:off x="4625976" y="879475"/>
              <a:ext cx="241300" cy="28575"/>
            </a:xfrm>
            <a:custGeom>
              <a:avLst/>
              <a:gdLst>
                <a:gd name="T0" fmla="*/ 142 w 152"/>
                <a:gd name="T1" fmla="*/ 0 h 18"/>
                <a:gd name="T2" fmla="*/ 8 w 152"/>
                <a:gd name="T3" fmla="*/ 0 h 18"/>
                <a:gd name="T4" fmla="*/ 8 w 152"/>
                <a:gd name="T5" fmla="*/ 0 h 18"/>
                <a:gd name="T6" fmla="*/ 6 w 152"/>
                <a:gd name="T7" fmla="*/ 2 h 18"/>
                <a:gd name="T8" fmla="*/ 2 w 152"/>
                <a:gd name="T9" fmla="*/ 4 h 18"/>
                <a:gd name="T10" fmla="*/ 0 w 152"/>
                <a:gd name="T11" fmla="*/ 6 h 18"/>
                <a:gd name="T12" fmla="*/ 0 w 152"/>
                <a:gd name="T13" fmla="*/ 10 h 18"/>
                <a:gd name="T14" fmla="*/ 0 w 152"/>
                <a:gd name="T15" fmla="*/ 10 h 18"/>
                <a:gd name="T16" fmla="*/ 0 w 152"/>
                <a:gd name="T17" fmla="*/ 12 h 18"/>
                <a:gd name="T18" fmla="*/ 2 w 152"/>
                <a:gd name="T19" fmla="*/ 16 h 18"/>
                <a:gd name="T20" fmla="*/ 6 w 152"/>
                <a:gd name="T21" fmla="*/ 18 h 18"/>
                <a:gd name="T22" fmla="*/ 8 w 152"/>
                <a:gd name="T23" fmla="*/ 18 h 18"/>
                <a:gd name="T24" fmla="*/ 142 w 152"/>
                <a:gd name="T25" fmla="*/ 18 h 18"/>
                <a:gd name="T26" fmla="*/ 142 w 152"/>
                <a:gd name="T27" fmla="*/ 18 h 18"/>
                <a:gd name="T28" fmla="*/ 146 w 152"/>
                <a:gd name="T29" fmla="*/ 18 h 18"/>
                <a:gd name="T30" fmla="*/ 150 w 152"/>
                <a:gd name="T31" fmla="*/ 16 h 18"/>
                <a:gd name="T32" fmla="*/ 150 w 152"/>
                <a:gd name="T33" fmla="*/ 12 h 18"/>
                <a:gd name="T34" fmla="*/ 152 w 152"/>
                <a:gd name="T35" fmla="*/ 10 h 18"/>
                <a:gd name="T36" fmla="*/ 152 w 152"/>
                <a:gd name="T37" fmla="*/ 10 h 18"/>
                <a:gd name="T38" fmla="*/ 150 w 152"/>
                <a:gd name="T39" fmla="*/ 6 h 18"/>
                <a:gd name="T40" fmla="*/ 150 w 152"/>
                <a:gd name="T41" fmla="*/ 4 h 18"/>
                <a:gd name="T42" fmla="*/ 146 w 152"/>
                <a:gd name="T43" fmla="*/ 2 h 18"/>
                <a:gd name="T44" fmla="*/ 142 w 152"/>
                <a:gd name="T45" fmla="*/ 0 h 18"/>
                <a:gd name="T46" fmla="*/ 142 w 152"/>
                <a:gd name="T4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2" h="18">
                  <a:moveTo>
                    <a:pt x="142" y="0"/>
                  </a:moveTo>
                  <a:lnTo>
                    <a:pt x="8" y="0"/>
                  </a:lnTo>
                  <a:lnTo>
                    <a:pt x="8" y="0"/>
                  </a:lnTo>
                  <a:lnTo>
                    <a:pt x="6" y="2"/>
                  </a:lnTo>
                  <a:lnTo>
                    <a:pt x="2" y="4"/>
                  </a:lnTo>
                  <a:lnTo>
                    <a:pt x="0" y="6"/>
                  </a:lnTo>
                  <a:lnTo>
                    <a:pt x="0" y="10"/>
                  </a:lnTo>
                  <a:lnTo>
                    <a:pt x="0" y="10"/>
                  </a:lnTo>
                  <a:lnTo>
                    <a:pt x="0" y="12"/>
                  </a:lnTo>
                  <a:lnTo>
                    <a:pt x="2" y="16"/>
                  </a:lnTo>
                  <a:lnTo>
                    <a:pt x="6" y="18"/>
                  </a:lnTo>
                  <a:lnTo>
                    <a:pt x="8" y="18"/>
                  </a:lnTo>
                  <a:lnTo>
                    <a:pt x="142" y="18"/>
                  </a:lnTo>
                  <a:lnTo>
                    <a:pt x="142" y="18"/>
                  </a:lnTo>
                  <a:lnTo>
                    <a:pt x="146" y="18"/>
                  </a:lnTo>
                  <a:lnTo>
                    <a:pt x="150" y="16"/>
                  </a:lnTo>
                  <a:lnTo>
                    <a:pt x="150" y="12"/>
                  </a:lnTo>
                  <a:lnTo>
                    <a:pt x="152" y="10"/>
                  </a:lnTo>
                  <a:lnTo>
                    <a:pt x="152" y="10"/>
                  </a:lnTo>
                  <a:lnTo>
                    <a:pt x="150" y="6"/>
                  </a:lnTo>
                  <a:lnTo>
                    <a:pt x="150" y="4"/>
                  </a:lnTo>
                  <a:lnTo>
                    <a:pt x="146" y="2"/>
                  </a:lnTo>
                  <a:lnTo>
                    <a:pt x="142" y="0"/>
                  </a:lnTo>
                  <a:lnTo>
                    <a:pt x="1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Freeform 144">
              <a:extLst>
                <a:ext uri="{FF2B5EF4-FFF2-40B4-BE49-F238E27FC236}">
                  <a16:creationId xmlns:a16="http://schemas.microsoft.com/office/drawing/2014/main" id="{18025D8F-9B98-4229-9348-FBA7788418E8}"/>
                </a:ext>
              </a:extLst>
            </p:cNvPr>
            <p:cNvSpPr>
              <a:spLocks/>
            </p:cNvSpPr>
            <p:nvPr userDrawn="1"/>
          </p:nvSpPr>
          <p:spPr bwMode="auto">
            <a:xfrm>
              <a:off x="4724401" y="796925"/>
              <a:ext cx="142875" cy="25400"/>
            </a:xfrm>
            <a:custGeom>
              <a:avLst/>
              <a:gdLst>
                <a:gd name="T0" fmla="*/ 80 w 90"/>
                <a:gd name="T1" fmla="*/ 0 h 16"/>
                <a:gd name="T2" fmla="*/ 8 w 90"/>
                <a:gd name="T3" fmla="*/ 0 h 16"/>
                <a:gd name="T4" fmla="*/ 8 w 90"/>
                <a:gd name="T5" fmla="*/ 0 h 16"/>
                <a:gd name="T6" fmla="*/ 6 w 90"/>
                <a:gd name="T7" fmla="*/ 0 h 16"/>
                <a:gd name="T8" fmla="*/ 2 w 90"/>
                <a:gd name="T9" fmla="*/ 2 h 16"/>
                <a:gd name="T10" fmla="*/ 0 w 90"/>
                <a:gd name="T11" fmla="*/ 4 h 16"/>
                <a:gd name="T12" fmla="*/ 0 w 90"/>
                <a:gd name="T13" fmla="*/ 8 h 16"/>
                <a:gd name="T14" fmla="*/ 0 w 90"/>
                <a:gd name="T15" fmla="*/ 8 h 16"/>
                <a:gd name="T16" fmla="*/ 0 w 90"/>
                <a:gd name="T17" fmla="*/ 12 h 16"/>
                <a:gd name="T18" fmla="*/ 2 w 90"/>
                <a:gd name="T19" fmla="*/ 14 h 16"/>
                <a:gd name="T20" fmla="*/ 6 w 90"/>
                <a:gd name="T21" fmla="*/ 16 h 16"/>
                <a:gd name="T22" fmla="*/ 8 w 90"/>
                <a:gd name="T23" fmla="*/ 16 h 16"/>
                <a:gd name="T24" fmla="*/ 80 w 90"/>
                <a:gd name="T25" fmla="*/ 16 h 16"/>
                <a:gd name="T26" fmla="*/ 80 w 90"/>
                <a:gd name="T27" fmla="*/ 16 h 16"/>
                <a:gd name="T28" fmla="*/ 84 w 90"/>
                <a:gd name="T29" fmla="*/ 16 h 16"/>
                <a:gd name="T30" fmla="*/ 88 w 90"/>
                <a:gd name="T31" fmla="*/ 14 h 16"/>
                <a:gd name="T32" fmla="*/ 88 w 90"/>
                <a:gd name="T33" fmla="*/ 12 h 16"/>
                <a:gd name="T34" fmla="*/ 90 w 90"/>
                <a:gd name="T35" fmla="*/ 8 h 16"/>
                <a:gd name="T36" fmla="*/ 90 w 90"/>
                <a:gd name="T37" fmla="*/ 8 h 16"/>
                <a:gd name="T38" fmla="*/ 88 w 90"/>
                <a:gd name="T39" fmla="*/ 4 h 16"/>
                <a:gd name="T40" fmla="*/ 88 w 90"/>
                <a:gd name="T41" fmla="*/ 2 h 16"/>
                <a:gd name="T42" fmla="*/ 84 w 90"/>
                <a:gd name="T43" fmla="*/ 0 h 16"/>
                <a:gd name="T44" fmla="*/ 80 w 90"/>
                <a:gd name="T45" fmla="*/ 0 h 16"/>
                <a:gd name="T46" fmla="*/ 80 w 90"/>
                <a:gd name="T4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0" h="16">
                  <a:moveTo>
                    <a:pt x="80" y="0"/>
                  </a:moveTo>
                  <a:lnTo>
                    <a:pt x="8" y="0"/>
                  </a:lnTo>
                  <a:lnTo>
                    <a:pt x="8" y="0"/>
                  </a:lnTo>
                  <a:lnTo>
                    <a:pt x="6" y="0"/>
                  </a:lnTo>
                  <a:lnTo>
                    <a:pt x="2" y="2"/>
                  </a:lnTo>
                  <a:lnTo>
                    <a:pt x="0" y="4"/>
                  </a:lnTo>
                  <a:lnTo>
                    <a:pt x="0" y="8"/>
                  </a:lnTo>
                  <a:lnTo>
                    <a:pt x="0" y="8"/>
                  </a:lnTo>
                  <a:lnTo>
                    <a:pt x="0" y="12"/>
                  </a:lnTo>
                  <a:lnTo>
                    <a:pt x="2" y="14"/>
                  </a:lnTo>
                  <a:lnTo>
                    <a:pt x="6" y="16"/>
                  </a:lnTo>
                  <a:lnTo>
                    <a:pt x="8" y="16"/>
                  </a:lnTo>
                  <a:lnTo>
                    <a:pt x="80" y="16"/>
                  </a:lnTo>
                  <a:lnTo>
                    <a:pt x="80" y="16"/>
                  </a:lnTo>
                  <a:lnTo>
                    <a:pt x="84" y="16"/>
                  </a:lnTo>
                  <a:lnTo>
                    <a:pt x="88" y="14"/>
                  </a:lnTo>
                  <a:lnTo>
                    <a:pt x="88" y="12"/>
                  </a:lnTo>
                  <a:lnTo>
                    <a:pt x="90" y="8"/>
                  </a:lnTo>
                  <a:lnTo>
                    <a:pt x="90" y="8"/>
                  </a:lnTo>
                  <a:lnTo>
                    <a:pt x="88" y="4"/>
                  </a:lnTo>
                  <a:lnTo>
                    <a:pt x="88" y="2"/>
                  </a:lnTo>
                  <a:lnTo>
                    <a:pt x="84" y="0"/>
                  </a:lnTo>
                  <a:lnTo>
                    <a:pt x="80" y="0"/>
                  </a:lnTo>
                  <a:lnTo>
                    <a:pt x="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145">
              <a:extLst>
                <a:ext uri="{FF2B5EF4-FFF2-40B4-BE49-F238E27FC236}">
                  <a16:creationId xmlns:a16="http://schemas.microsoft.com/office/drawing/2014/main" id="{05B60F51-FF7D-4A56-AB8B-402F7DA59263}"/>
                </a:ext>
              </a:extLst>
            </p:cNvPr>
            <p:cNvSpPr>
              <a:spLocks/>
            </p:cNvSpPr>
            <p:nvPr userDrawn="1"/>
          </p:nvSpPr>
          <p:spPr bwMode="auto">
            <a:xfrm>
              <a:off x="4552951" y="635000"/>
              <a:ext cx="444500" cy="330200"/>
            </a:xfrm>
            <a:custGeom>
              <a:avLst/>
              <a:gdLst>
                <a:gd name="T0" fmla="*/ 272 w 280"/>
                <a:gd name="T1" fmla="*/ 58 h 208"/>
                <a:gd name="T2" fmla="*/ 272 w 280"/>
                <a:gd name="T3" fmla="*/ 58 h 208"/>
                <a:gd name="T4" fmla="*/ 268 w 280"/>
                <a:gd name="T5" fmla="*/ 58 h 208"/>
                <a:gd name="T6" fmla="*/ 266 w 280"/>
                <a:gd name="T7" fmla="*/ 60 h 208"/>
                <a:gd name="T8" fmla="*/ 264 w 280"/>
                <a:gd name="T9" fmla="*/ 64 h 208"/>
                <a:gd name="T10" fmla="*/ 264 w 280"/>
                <a:gd name="T11" fmla="*/ 66 h 208"/>
                <a:gd name="T12" fmla="*/ 264 w 280"/>
                <a:gd name="T13" fmla="*/ 192 h 208"/>
                <a:gd name="T14" fmla="*/ 16 w 280"/>
                <a:gd name="T15" fmla="*/ 192 h 208"/>
                <a:gd name="T16" fmla="*/ 16 w 280"/>
                <a:gd name="T17" fmla="*/ 18 h 208"/>
                <a:gd name="T18" fmla="*/ 230 w 280"/>
                <a:gd name="T19" fmla="*/ 18 h 208"/>
                <a:gd name="T20" fmla="*/ 230 w 280"/>
                <a:gd name="T21" fmla="*/ 18 h 208"/>
                <a:gd name="T22" fmla="*/ 234 w 280"/>
                <a:gd name="T23" fmla="*/ 16 h 208"/>
                <a:gd name="T24" fmla="*/ 236 w 280"/>
                <a:gd name="T25" fmla="*/ 14 h 208"/>
                <a:gd name="T26" fmla="*/ 238 w 280"/>
                <a:gd name="T27" fmla="*/ 12 h 208"/>
                <a:gd name="T28" fmla="*/ 240 w 280"/>
                <a:gd name="T29" fmla="*/ 8 h 208"/>
                <a:gd name="T30" fmla="*/ 240 w 280"/>
                <a:gd name="T31" fmla="*/ 8 h 208"/>
                <a:gd name="T32" fmla="*/ 238 w 280"/>
                <a:gd name="T33" fmla="*/ 6 h 208"/>
                <a:gd name="T34" fmla="*/ 236 w 280"/>
                <a:gd name="T35" fmla="*/ 2 h 208"/>
                <a:gd name="T36" fmla="*/ 234 w 280"/>
                <a:gd name="T37" fmla="*/ 0 h 208"/>
                <a:gd name="T38" fmla="*/ 230 w 280"/>
                <a:gd name="T39" fmla="*/ 0 h 208"/>
                <a:gd name="T40" fmla="*/ 8 w 280"/>
                <a:gd name="T41" fmla="*/ 0 h 208"/>
                <a:gd name="T42" fmla="*/ 8 w 280"/>
                <a:gd name="T43" fmla="*/ 0 h 208"/>
                <a:gd name="T44" fmla="*/ 4 w 280"/>
                <a:gd name="T45" fmla="*/ 0 h 208"/>
                <a:gd name="T46" fmla="*/ 2 w 280"/>
                <a:gd name="T47" fmla="*/ 2 h 208"/>
                <a:gd name="T48" fmla="*/ 0 w 280"/>
                <a:gd name="T49" fmla="*/ 6 h 208"/>
                <a:gd name="T50" fmla="*/ 0 w 280"/>
                <a:gd name="T51" fmla="*/ 8 h 208"/>
                <a:gd name="T52" fmla="*/ 0 w 280"/>
                <a:gd name="T53" fmla="*/ 200 h 208"/>
                <a:gd name="T54" fmla="*/ 0 w 280"/>
                <a:gd name="T55" fmla="*/ 200 h 208"/>
                <a:gd name="T56" fmla="*/ 0 w 280"/>
                <a:gd name="T57" fmla="*/ 204 h 208"/>
                <a:gd name="T58" fmla="*/ 2 w 280"/>
                <a:gd name="T59" fmla="*/ 206 h 208"/>
                <a:gd name="T60" fmla="*/ 4 w 280"/>
                <a:gd name="T61" fmla="*/ 208 h 208"/>
                <a:gd name="T62" fmla="*/ 8 w 280"/>
                <a:gd name="T63" fmla="*/ 208 h 208"/>
                <a:gd name="T64" fmla="*/ 272 w 280"/>
                <a:gd name="T65" fmla="*/ 208 h 208"/>
                <a:gd name="T66" fmla="*/ 272 w 280"/>
                <a:gd name="T67" fmla="*/ 208 h 208"/>
                <a:gd name="T68" fmla="*/ 276 w 280"/>
                <a:gd name="T69" fmla="*/ 208 h 208"/>
                <a:gd name="T70" fmla="*/ 278 w 280"/>
                <a:gd name="T71" fmla="*/ 206 h 208"/>
                <a:gd name="T72" fmla="*/ 280 w 280"/>
                <a:gd name="T73" fmla="*/ 204 h 208"/>
                <a:gd name="T74" fmla="*/ 280 w 280"/>
                <a:gd name="T75" fmla="*/ 200 h 208"/>
                <a:gd name="T76" fmla="*/ 280 w 280"/>
                <a:gd name="T77" fmla="*/ 66 h 208"/>
                <a:gd name="T78" fmla="*/ 280 w 280"/>
                <a:gd name="T79" fmla="*/ 66 h 208"/>
                <a:gd name="T80" fmla="*/ 280 w 280"/>
                <a:gd name="T81" fmla="*/ 64 h 208"/>
                <a:gd name="T82" fmla="*/ 278 w 280"/>
                <a:gd name="T83" fmla="*/ 60 h 208"/>
                <a:gd name="T84" fmla="*/ 276 w 280"/>
                <a:gd name="T85" fmla="*/ 58 h 208"/>
                <a:gd name="T86" fmla="*/ 272 w 280"/>
                <a:gd name="T87" fmla="*/ 58 h 208"/>
                <a:gd name="T88" fmla="*/ 272 w 280"/>
                <a:gd name="T89" fmla="*/ 5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0" h="208">
                  <a:moveTo>
                    <a:pt x="272" y="58"/>
                  </a:moveTo>
                  <a:lnTo>
                    <a:pt x="272" y="58"/>
                  </a:lnTo>
                  <a:lnTo>
                    <a:pt x="268" y="58"/>
                  </a:lnTo>
                  <a:lnTo>
                    <a:pt x="266" y="60"/>
                  </a:lnTo>
                  <a:lnTo>
                    <a:pt x="264" y="64"/>
                  </a:lnTo>
                  <a:lnTo>
                    <a:pt x="264" y="66"/>
                  </a:lnTo>
                  <a:lnTo>
                    <a:pt x="264" y="192"/>
                  </a:lnTo>
                  <a:lnTo>
                    <a:pt x="16" y="192"/>
                  </a:lnTo>
                  <a:lnTo>
                    <a:pt x="16" y="18"/>
                  </a:lnTo>
                  <a:lnTo>
                    <a:pt x="230" y="18"/>
                  </a:lnTo>
                  <a:lnTo>
                    <a:pt x="230" y="18"/>
                  </a:lnTo>
                  <a:lnTo>
                    <a:pt x="234" y="16"/>
                  </a:lnTo>
                  <a:lnTo>
                    <a:pt x="236" y="14"/>
                  </a:lnTo>
                  <a:lnTo>
                    <a:pt x="238" y="12"/>
                  </a:lnTo>
                  <a:lnTo>
                    <a:pt x="240" y="8"/>
                  </a:lnTo>
                  <a:lnTo>
                    <a:pt x="240" y="8"/>
                  </a:lnTo>
                  <a:lnTo>
                    <a:pt x="238" y="6"/>
                  </a:lnTo>
                  <a:lnTo>
                    <a:pt x="236" y="2"/>
                  </a:lnTo>
                  <a:lnTo>
                    <a:pt x="234" y="0"/>
                  </a:lnTo>
                  <a:lnTo>
                    <a:pt x="230" y="0"/>
                  </a:lnTo>
                  <a:lnTo>
                    <a:pt x="8" y="0"/>
                  </a:lnTo>
                  <a:lnTo>
                    <a:pt x="8" y="0"/>
                  </a:lnTo>
                  <a:lnTo>
                    <a:pt x="4" y="0"/>
                  </a:lnTo>
                  <a:lnTo>
                    <a:pt x="2" y="2"/>
                  </a:lnTo>
                  <a:lnTo>
                    <a:pt x="0" y="6"/>
                  </a:lnTo>
                  <a:lnTo>
                    <a:pt x="0" y="8"/>
                  </a:lnTo>
                  <a:lnTo>
                    <a:pt x="0" y="200"/>
                  </a:lnTo>
                  <a:lnTo>
                    <a:pt x="0" y="200"/>
                  </a:lnTo>
                  <a:lnTo>
                    <a:pt x="0" y="204"/>
                  </a:lnTo>
                  <a:lnTo>
                    <a:pt x="2" y="206"/>
                  </a:lnTo>
                  <a:lnTo>
                    <a:pt x="4" y="208"/>
                  </a:lnTo>
                  <a:lnTo>
                    <a:pt x="8" y="208"/>
                  </a:lnTo>
                  <a:lnTo>
                    <a:pt x="272" y="208"/>
                  </a:lnTo>
                  <a:lnTo>
                    <a:pt x="272" y="208"/>
                  </a:lnTo>
                  <a:lnTo>
                    <a:pt x="276" y="208"/>
                  </a:lnTo>
                  <a:lnTo>
                    <a:pt x="278" y="206"/>
                  </a:lnTo>
                  <a:lnTo>
                    <a:pt x="280" y="204"/>
                  </a:lnTo>
                  <a:lnTo>
                    <a:pt x="280" y="200"/>
                  </a:lnTo>
                  <a:lnTo>
                    <a:pt x="280" y="66"/>
                  </a:lnTo>
                  <a:lnTo>
                    <a:pt x="280" y="66"/>
                  </a:lnTo>
                  <a:lnTo>
                    <a:pt x="280" y="64"/>
                  </a:lnTo>
                  <a:lnTo>
                    <a:pt x="278" y="60"/>
                  </a:lnTo>
                  <a:lnTo>
                    <a:pt x="276" y="58"/>
                  </a:lnTo>
                  <a:lnTo>
                    <a:pt x="272" y="58"/>
                  </a:lnTo>
                  <a:lnTo>
                    <a:pt x="272"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146">
              <a:extLst>
                <a:ext uri="{FF2B5EF4-FFF2-40B4-BE49-F238E27FC236}">
                  <a16:creationId xmlns:a16="http://schemas.microsoft.com/office/drawing/2014/main" id="{193A5A6B-5E64-4652-85C1-66E60431A7B2}"/>
                </a:ext>
              </a:extLst>
            </p:cNvPr>
            <p:cNvSpPr>
              <a:spLocks noEditPoints="1"/>
            </p:cNvSpPr>
            <p:nvPr userDrawn="1"/>
          </p:nvSpPr>
          <p:spPr bwMode="auto">
            <a:xfrm>
              <a:off x="4867276" y="565150"/>
              <a:ext cx="152400" cy="342900"/>
            </a:xfrm>
            <a:custGeom>
              <a:avLst/>
              <a:gdLst>
                <a:gd name="T0" fmla="*/ 84 w 96"/>
                <a:gd name="T1" fmla="*/ 2 h 216"/>
                <a:gd name="T2" fmla="*/ 68 w 96"/>
                <a:gd name="T3" fmla="*/ 2 h 216"/>
                <a:gd name="T4" fmla="*/ 62 w 96"/>
                <a:gd name="T5" fmla="*/ 6 h 216"/>
                <a:gd name="T6" fmla="*/ 14 w 96"/>
                <a:gd name="T7" fmla="*/ 134 h 216"/>
                <a:gd name="T8" fmla="*/ 12 w 96"/>
                <a:gd name="T9" fmla="*/ 134 h 216"/>
                <a:gd name="T10" fmla="*/ 12 w 96"/>
                <a:gd name="T11" fmla="*/ 134 h 216"/>
                <a:gd name="T12" fmla="*/ 2 w 96"/>
                <a:gd name="T13" fmla="*/ 164 h 216"/>
                <a:gd name="T14" fmla="*/ 2 w 96"/>
                <a:gd name="T15" fmla="*/ 176 h 216"/>
                <a:gd name="T16" fmla="*/ 8 w 96"/>
                <a:gd name="T17" fmla="*/ 186 h 216"/>
                <a:gd name="T18" fmla="*/ 0 w 96"/>
                <a:gd name="T19" fmla="*/ 204 h 216"/>
                <a:gd name="T20" fmla="*/ 2 w 96"/>
                <a:gd name="T21" fmla="*/ 210 h 216"/>
                <a:gd name="T22" fmla="*/ 6 w 96"/>
                <a:gd name="T23" fmla="*/ 216 h 216"/>
                <a:gd name="T24" fmla="*/ 8 w 96"/>
                <a:gd name="T25" fmla="*/ 216 h 216"/>
                <a:gd name="T26" fmla="*/ 14 w 96"/>
                <a:gd name="T27" fmla="*/ 214 h 216"/>
                <a:gd name="T28" fmla="*/ 24 w 96"/>
                <a:gd name="T29" fmla="*/ 192 h 216"/>
                <a:gd name="T30" fmla="*/ 28 w 96"/>
                <a:gd name="T31" fmla="*/ 192 h 216"/>
                <a:gd name="T32" fmla="*/ 36 w 96"/>
                <a:gd name="T33" fmla="*/ 186 h 216"/>
                <a:gd name="T34" fmla="*/ 50 w 96"/>
                <a:gd name="T35" fmla="*/ 150 h 216"/>
                <a:gd name="T36" fmla="*/ 90 w 96"/>
                <a:gd name="T37" fmla="*/ 42 h 216"/>
                <a:gd name="T38" fmla="*/ 94 w 96"/>
                <a:gd name="T39" fmla="*/ 30 h 216"/>
                <a:gd name="T40" fmla="*/ 96 w 96"/>
                <a:gd name="T41" fmla="*/ 22 h 216"/>
                <a:gd name="T42" fmla="*/ 90 w 96"/>
                <a:gd name="T43" fmla="*/ 6 h 216"/>
                <a:gd name="T44" fmla="*/ 84 w 96"/>
                <a:gd name="T45" fmla="*/ 2 h 216"/>
                <a:gd name="T46" fmla="*/ 24 w 96"/>
                <a:gd name="T47" fmla="*/ 174 h 216"/>
                <a:gd name="T48" fmla="*/ 22 w 96"/>
                <a:gd name="T49" fmla="*/ 176 h 216"/>
                <a:gd name="T50" fmla="*/ 20 w 96"/>
                <a:gd name="T51" fmla="*/ 176 h 216"/>
                <a:gd name="T52" fmla="*/ 20 w 96"/>
                <a:gd name="T53" fmla="*/ 176 h 216"/>
                <a:gd name="T54" fmla="*/ 20 w 96"/>
                <a:gd name="T55" fmla="*/ 170 h 216"/>
                <a:gd name="T56" fmla="*/ 32 w 96"/>
                <a:gd name="T57" fmla="*/ 152 h 216"/>
                <a:gd name="T58" fmla="*/ 36 w 96"/>
                <a:gd name="T59" fmla="*/ 136 h 216"/>
                <a:gd name="T60" fmla="*/ 66 w 96"/>
                <a:gd name="T61" fmla="*/ 40 h 216"/>
                <a:gd name="T62" fmla="*/ 36 w 96"/>
                <a:gd name="T63" fmla="*/ 136 h 216"/>
                <a:gd name="T64" fmla="*/ 76 w 96"/>
                <a:gd name="T65" fmla="*/ 26 h 216"/>
                <a:gd name="T66" fmla="*/ 74 w 96"/>
                <a:gd name="T67" fmla="*/ 20 h 216"/>
                <a:gd name="T68" fmla="*/ 74 w 96"/>
                <a:gd name="T69" fmla="*/ 18 h 216"/>
                <a:gd name="T70" fmla="*/ 76 w 96"/>
                <a:gd name="T71" fmla="*/ 18 h 216"/>
                <a:gd name="T72" fmla="*/ 76 w 96"/>
                <a:gd name="T73" fmla="*/ 18 h 216"/>
                <a:gd name="T74" fmla="*/ 78 w 96"/>
                <a:gd name="T75" fmla="*/ 20 h 216"/>
                <a:gd name="T76" fmla="*/ 78 w 96"/>
                <a:gd name="T77" fmla="*/ 24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6" h="216">
                  <a:moveTo>
                    <a:pt x="84" y="2"/>
                  </a:moveTo>
                  <a:lnTo>
                    <a:pt x="84" y="2"/>
                  </a:lnTo>
                  <a:lnTo>
                    <a:pt x="76" y="0"/>
                  </a:lnTo>
                  <a:lnTo>
                    <a:pt x="68" y="2"/>
                  </a:lnTo>
                  <a:lnTo>
                    <a:pt x="68" y="2"/>
                  </a:lnTo>
                  <a:lnTo>
                    <a:pt x="62" y="6"/>
                  </a:lnTo>
                  <a:lnTo>
                    <a:pt x="56" y="14"/>
                  </a:lnTo>
                  <a:lnTo>
                    <a:pt x="14" y="134"/>
                  </a:lnTo>
                  <a:lnTo>
                    <a:pt x="14" y="134"/>
                  </a:lnTo>
                  <a:lnTo>
                    <a:pt x="12" y="134"/>
                  </a:lnTo>
                  <a:lnTo>
                    <a:pt x="12" y="134"/>
                  </a:lnTo>
                  <a:lnTo>
                    <a:pt x="12" y="134"/>
                  </a:lnTo>
                  <a:lnTo>
                    <a:pt x="2" y="164"/>
                  </a:lnTo>
                  <a:lnTo>
                    <a:pt x="2" y="164"/>
                  </a:lnTo>
                  <a:lnTo>
                    <a:pt x="2" y="170"/>
                  </a:lnTo>
                  <a:lnTo>
                    <a:pt x="2" y="176"/>
                  </a:lnTo>
                  <a:lnTo>
                    <a:pt x="4" y="182"/>
                  </a:lnTo>
                  <a:lnTo>
                    <a:pt x="8" y="186"/>
                  </a:lnTo>
                  <a:lnTo>
                    <a:pt x="0" y="204"/>
                  </a:lnTo>
                  <a:lnTo>
                    <a:pt x="0" y="204"/>
                  </a:lnTo>
                  <a:lnTo>
                    <a:pt x="0" y="208"/>
                  </a:lnTo>
                  <a:lnTo>
                    <a:pt x="2" y="210"/>
                  </a:lnTo>
                  <a:lnTo>
                    <a:pt x="4" y="214"/>
                  </a:lnTo>
                  <a:lnTo>
                    <a:pt x="6" y="216"/>
                  </a:lnTo>
                  <a:lnTo>
                    <a:pt x="6" y="216"/>
                  </a:lnTo>
                  <a:lnTo>
                    <a:pt x="8" y="216"/>
                  </a:lnTo>
                  <a:lnTo>
                    <a:pt x="8" y="216"/>
                  </a:lnTo>
                  <a:lnTo>
                    <a:pt x="14" y="214"/>
                  </a:lnTo>
                  <a:lnTo>
                    <a:pt x="18" y="210"/>
                  </a:lnTo>
                  <a:lnTo>
                    <a:pt x="24" y="192"/>
                  </a:lnTo>
                  <a:lnTo>
                    <a:pt x="24" y="192"/>
                  </a:lnTo>
                  <a:lnTo>
                    <a:pt x="28" y="192"/>
                  </a:lnTo>
                  <a:lnTo>
                    <a:pt x="28" y="192"/>
                  </a:lnTo>
                  <a:lnTo>
                    <a:pt x="36" y="186"/>
                  </a:lnTo>
                  <a:lnTo>
                    <a:pt x="40" y="180"/>
                  </a:lnTo>
                  <a:lnTo>
                    <a:pt x="50" y="150"/>
                  </a:lnTo>
                  <a:lnTo>
                    <a:pt x="90" y="42"/>
                  </a:lnTo>
                  <a:lnTo>
                    <a:pt x="90" y="42"/>
                  </a:lnTo>
                  <a:lnTo>
                    <a:pt x="90" y="42"/>
                  </a:lnTo>
                  <a:lnTo>
                    <a:pt x="94" y="30"/>
                  </a:lnTo>
                  <a:lnTo>
                    <a:pt x="94" y="30"/>
                  </a:lnTo>
                  <a:lnTo>
                    <a:pt x="96" y="22"/>
                  </a:lnTo>
                  <a:lnTo>
                    <a:pt x="94" y="14"/>
                  </a:lnTo>
                  <a:lnTo>
                    <a:pt x="90" y="6"/>
                  </a:lnTo>
                  <a:lnTo>
                    <a:pt x="84" y="2"/>
                  </a:lnTo>
                  <a:lnTo>
                    <a:pt x="84" y="2"/>
                  </a:lnTo>
                  <a:close/>
                  <a:moveTo>
                    <a:pt x="24" y="174"/>
                  </a:moveTo>
                  <a:lnTo>
                    <a:pt x="24" y="174"/>
                  </a:lnTo>
                  <a:lnTo>
                    <a:pt x="22" y="176"/>
                  </a:lnTo>
                  <a:lnTo>
                    <a:pt x="22" y="176"/>
                  </a:lnTo>
                  <a:lnTo>
                    <a:pt x="20" y="176"/>
                  </a:lnTo>
                  <a:lnTo>
                    <a:pt x="20" y="176"/>
                  </a:lnTo>
                  <a:lnTo>
                    <a:pt x="20" y="176"/>
                  </a:lnTo>
                  <a:lnTo>
                    <a:pt x="20" y="176"/>
                  </a:lnTo>
                  <a:lnTo>
                    <a:pt x="20" y="174"/>
                  </a:lnTo>
                  <a:lnTo>
                    <a:pt x="20" y="170"/>
                  </a:lnTo>
                  <a:lnTo>
                    <a:pt x="26" y="150"/>
                  </a:lnTo>
                  <a:lnTo>
                    <a:pt x="32" y="152"/>
                  </a:lnTo>
                  <a:lnTo>
                    <a:pt x="24" y="174"/>
                  </a:lnTo>
                  <a:close/>
                  <a:moveTo>
                    <a:pt x="36" y="136"/>
                  </a:moveTo>
                  <a:lnTo>
                    <a:pt x="32" y="132"/>
                  </a:lnTo>
                  <a:lnTo>
                    <a:pt x="66" y="40"/>
                  </a:lnTo>
                  <a:lnTo>
                    <a:pt x="70" y="42"/>
                  </a:lnTo>
                  <a:lnTo>
                    <a:pt x="36" y="136"/>
                  </a:lnTo>
                  <a:close/>
                  <a:moveTo>
                    <a:pt x="78" y="24"/>
                  </a:moveTo>
                  <a:lnTo>
                    <a:pt x="76" y="26"/>
                  </a:lnTo>
                  <a:lnTo>
                    <a:pt x="72" y="24"/>
                  </a:lnTo>
                  <a:lnTo>
                    <a:pt x="74" y="20"/>
                  </a:lnTo>
                  <a:lnTo>
                    <a:pt x="74" y="20"/>
                  </a:lnTo>
                  <a:lnTo>
                    <a:pt x="74" y="18"/>
                  </a:lnTo>
                  <a:lnTo>
                    <a:pt x="74" y="18"/>
                  </a:lnTo>
                  <a:lnTo>
                    <a:pt x="76" y="18"/>
                  </a:lnTo>
                  <a:lnTo>
                    <a:pt x="76" y="18"/>
                  </a:lnTo>
                  <a:lnTo>
                    <a:pt x="76" y="18"/>
                  </a:lnTo>
                  <a:lnTo>
                    <a:pt x="76" y="18"/>
                  </a:lnTo>
                  <a:lnTo>
                    <a:pt x="78" y="20"/>
                  </a:lnTo>
                  <a:lnTo>
                    <a:pt x="78" y="24"/>
                  </a:lnTo>
                  <a:lnTo>
                    <a:pt x="78"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147">
              <a:extLst>
                <a:ext uri="{FF2B5EF4-FFF2-40B4-BE49-F238E27FC236}">
                  <a16:creationId xmlns:a16="http://schemas.microsoft.com/office/drawing/2014/main" id="{7303FBD9-0E70-4699-A3E4-189390AB2B44}"/>
                </a:ext>
              </a:extLst>
            </p:cNvPr>
            <p:cNvSpPr>
              <a:spLocks/>
            </p:cNvSpPr>
            <p:nvPr userDrawn="1"/>
          </p:nvSpPr>
          <p:spPr bwMode="auto">
            <a:xfrm>
              <a:off x="4724401" y="746125"/>
              <a:ext cx="142875" cy="25400"/>
            </a:xfrm>
            <a:custGeom>
              <a:avLst/>
              <a:gdLst>
                <a:gd name="T0" fmla="*/ 80 w 90"/>
                <a:gd name="T1" fmla="*/ 0 h 16"/>
                <a:gd name="T2" fmla="*/ 8 w 90"/>
                <a:gd name="T3" fmla="*/ 0 h 16"/>
                <a:gd name="T4" fmla="*/ 8 w 90"/>
                <a:gd name="T5" fmla="*/ 0 h 16"/>
                <a:gd name="T6" fmla="*/ 6 w 90"/>
                <a:gd name="T7" fmla="*/ 0 h 16"/>
                <a:gd name="T8" fmla="*/ 2 w 90"/>
                <a:gd name="T9" fmla="*/ 2 h 16"/>
                <a:gd name="T10" fmla="*/ 0 w 90"/>
                <a:gd name="T11" fmla="*/ 4 h 16"/>
                <a:gd name="T12" fmla="*/ 0 w 90"/>
                <a:gd name="T13" fmla="*/ 8 h 16"/>
                <a:gd name="T14" fmla="*/ 0 w 90"/>
                <a:gd name="T15" fmla="*/ 8 h 16"/>
                <a:gd name="T16" fmla="*/ 0 w 90"/>
                <a:gd name="T17" fmla="*/ 12 h 16"/>
                <a:gd name="T18" fmla="*/ 2 w 90"/>
                <a:gd name="T19" fmla="*/ 14 h 16"/>
                <a:gd name="T20" fmla="*/ 6 w 90"/>
                <a:gd name="T21" fmla="*/ 16 h 16"/>
                <a:gd name="T22" fmla="*/ 8 w 90"/>
                <a:gd name="T23" fmla="*/ 16 h 16"/>
                <a:gd name="T24" fmla="*/ 80 w 90"/>
                <a:gd name="T25" fmla="*/ 16 h 16"/>
                <a:gd name="T26" fmla="*/ 80 w 90"/>
                <a:gd name="T27" fmla="*/ 16 h 16"/>
                <a:gd name="T28" fmla="*/ 84 w 90"/>
                <a:gd name="T29" fmla="*/ 16 h 16"/>
                <a:gd name="T30" fmla="*/ 88 w 90"/>
                <a:gd name="T31" fmla="*/ 14 h 16"/>
                <a:gd name="T32" fmla="*/ 88 w 90"/>
                <a:gd name="T33" fmla="*/ 12 h 16"/>
                <a:gd name="T34" fmla="*/ 90 w 90"/>
                <a:gd name="T35" fmla="*/ 8 h 16"/>
                <a:gd name="T36" fmla="*/ 90 w 90"/>
                <a:gd name="T37" fmla="*/ 8 h 16"/>
                <a:gd name="T38" fmla="*/ 88 w 90"/>
                <a:gd name="T39" fmla="*/ 4 h 16"/>
                <a:gd name="T40" fmla="*/ 88 w 90"/>
                <a:gd name="T41" fmla="*/ 2 h 16"/>
                <a:gd name="T42" fmla="*/ 84 w 90"/>
                <a:gd name="T43" fmla="*/ 0 h 16"/>
                <a:gd name="T44" fmla="*/ 80 w 90"/>
                <a:gd name="T45" fmla="*/ 0 h 16"/>
                <a:gd name="T46" fmla="*/ 80 w 90"/>
                <a:gd name="T4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0" h="16">
                  <a:moveTo>
                    <a:pt x="80" y="0"/>
                  </a:moveTo>
                  <a:lnTo>
                    <a:pt x="8" y="0"/>
                  </a:lnTo>
                  <a:lnTo>
                    <a:pt x="8" y="0"/>
                  </a:lnTo>
                  <a:lnTo>
                    <a:pt x="6" y="0"/>
                  </a:lnTo>
                  <a:lnTo>
                    <a:pt x="2" y="2"/>
                  </a:lnTo>
                  <a:lnTo>
                    <a:pt x="0" y="4"/>
                  </a:lnTo>
                  <a:lnTo>
                    <a:pt x="0" y="8"/>
                  </a:lnTo>
                  <a:lnTo>
                    <a:pt x="0" y="8"/>
                  </a:lnTo>
                  <a:lnTo>
                    <a:pt x="0" y="12"/>
                  </a:lnTo>
                  <a:lnTo>
                    <a:pt x="2" y="14"/>
                  </a:lnTo>
                  <a:lnTo>
                    <a:pt x="6" y="16"/>
                  </a:lnTo>
                  <a:lnTo>
                    <a:pt x="8" y="16"/>
                  </a:lnTo>
                  <a:lnTo>
                    <a:pt x="80" y="16"/>
                  </a:lnTo>
                  <a:lnTo>
                    <a:pt x="80" y="16"/>
                  </a:lnTo>
                  <a:lnTo>
                    <a:pt x="84" y="16"/>
                  </a:lnTo>
                  <a:lnTo>
                    <a:pt x="88" y="14"/>
                  </a:lnTo>
                  <a:lnTo>
                    <a:pt x="88" y="12"/>
                  </a:lnTo>
                  <a:lnTo>
                    <a:pt x="90" y="8"/>
                  </a:lnTo>
                  <a:lnTo>
                    <a:pt x="90" y="8"/>
                  </a:lnTo>
                  <a:lnTo>
                    <a:pt x="88" y="4"/>
                  </a:lnTo>
                  <a:lnTo>
                    <a:pt x="88" y="2"/>
                  </a:lnTo>
                  <a:lnTo>
                    <a:pt x="84" y="0"/>
                  </a:lnTo>
                  <a:lnTo>
                    <a:pt x="80" y="0"/>
                  </a:lnTo>
                  <a:lnTo>
                    <a:pt x="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148">
              <a:extLst>
                <a:ext uri="{FF2B5EF4-FFF2-40B4-BE49-F238E27FC236}">
                  <a16:creationId xmlns:a16="http://schemas.microsoft.com/office/drawing/2014/main" id="{464F0D18-BDBE-4638-B7BD-89884996BBEC}"/>
                </a:ext>
              </a:extLst>
            </p:cNvPr>
            <p:cNvSpPr>
              <a:spLocks/>
            </p:cNvSpPr>
            <p:nvPr userDrawn="1"/>
          </p:nvSpPr>
          <p:spPr bwMode="auto">
            <a:xfrm>
              <a:off x="4724401" y="695325"/>
              <a:ext cx="142875" cy="28575"/>
            </a:xfrm>
            <a:custGeom>
              <a:avLst/>
              <a:gdLst>
                <a:gd name="T0" fmla="*/ 80 w 90"/>
                <a:gd name="T1" fmla="*/ 0 h 18"/>
                <a:gd name="T2" fmla="*/ 8 w 90"/>
                <a:gd name="T3" fmla="*/ 0 h 18"/>
                <a:gd name="T4" fmla="*/ 8 w 90"/>
                <a:gd name="T5" fmla="*/ 0 h 18"/>
                <a:gd name="T6" fmla="*/ 6 w 90"/>
                <a:gd name="T7" fmla="*/ 0 h 18"/>
                <a:gd name="T8" fmla="*/ 2 w 90"/>
                <a:gd name="T9" fmla="*/ 2 h 18"/>
                <a:gd name="T10" fmla="*/ 0 w 90"/>
                <a:gd name="T11" fmla="*/ 6 h 18"/>
                <a:gd name="T12" fmla="*/ 0 w 90"/>
                <a:gd name="T13" fmla="*/ 8 h 18"/>
                <a:gd name="T14" fmla="*/ 0 w 90"/>
                <a:gd name="T15" fmla="*/ 8 h 18"/>
                <a:gd name="T16" fmla="*/ 0 w 90"/>
                <a:gd name="T17" fmla="*/ 12 h 18"/>
                <a:gd name="T18" fmla="*/ 2 w 90"/>
                <a:gd name="T19" fmla="*/ 14 h 18"/>
                <a:gd name="T20" fmla="*/ 6 w 90"/>
                <a:gd name="T21" fmla="*/ 16 h 18"/>
                <a:gd name="T22" fmla="*/ 8 w 90"/>
                <a:gd name="T23" fmla="*/ 18 h 18"/>
                <a:gd name="T24" fmla="*/ 80 w 90"/>
                <a:gd name="T25" fmla="*/ 18 h 18"/>
                <a:gd name="T26" fmla="*/ 80 w 90"/>
                <a:gd name="T27" fmla="*/ 18 h 18"/>
                <a:gd name="T28" fmla="*/ 84 w 90"/>
                <a:gd name="T29" fmla="*/ 16 h 18"/>
                <a:gd name="T30" fmla="*/ 88 w 90"/>
                <a:gd name="T31" fmla="*/ 14 h 18"/>
                <a:gd name="T32" fmla="*/ 88 w 90"/>
                <a:gd name="T33" fmla="*/ 12 h 18"/>
                <a:gd name="T34" fmla="*/ 90 w 90"/>
                <a:gd name="T35" fmla="*/ 8 h 18"/>
                <a:gd name="T36" fmla="*/ 90 w 90"/>
                <a:gd name="T37" fmla="*/ 8 h 18"/>
                <a:gd name="T38" fmla="*/ 88 w 90"/>
                <a:gd name="T39" fmla="*/ 6 h 18"/>
                <a:gd name="T40" fmla="*/ 88 w 90"/>
                <a:gd name="T41" fmla="*/ 2 h 18"/>
                <a:gd name="T42" fmla="*/ 84 w 90"/>
                <a:gd name="T43" fmla="*/ 0 h 18"/>
                <a:gd name="T44" fmla="*/ 80 w 90"/>
                <a:gd name="T45" fmla="*/ 0 h 18"/>
                <a:gd name="T46" fmla="*/ 80 w 90"/>
                <a:gd name="T4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0" h="18">
                  <a:moveTo>
                    <a:pt x="80" y="0"/>
                  </a:moveTo>
                  <a:lnTo>
                    <a:pt x="8" y="0"/>
                  </a:lnTo>
                  <a:lnTo>
                    <a:pt x="8" y="0"/>
                  </a:lnTo>
                  <a:lnTo>
                    <a:pt x="6" y="0"/>
                  </a:lnTo>
                  <a:lnTo>
                    <a:pt x="2" y="2"/>
                  </a:lnTo>
                  <a:lnTo>
                    <a:pt x="0" y="6"/>
                  </a:lnTo>
                  <a:lnTo>
                    <a:pt x="0" y="8"/>
                  </a:lnTo>
                  <a:lnTo>
                    <a:pt x="0" y="8"/>
                  </a:lnTo>
                  <a:lnTo>
                    <a:pt x="0" y="12"/>
                  </a:lnTo>
                  <a:lnTo>
                    <a:pt x="2" y="14"/>
                  </a:lnTo>
                  <a:lnTo>
                    <a:pt x="6" y="16"/>
                  </a:lnTo>
                  <a:lnTo>
                    <a:pt x="8" y="18"/>
                  </a:lnTo>
                  <a:lnTo>
                    <a:pt x="80" y="18"/>
                  </a:lnTo>
                  <a:lnTo>
                    <a:pt x="80" y="18"/>
                  </a:lnTo>
                  <a:lnTo>
                    <a:pt x="84" y="16"/>
                  </a:lnTo>
                  <a:lnTo>
                    <a:pt x="88" y="14"/>
                  </a:lnTo>
                  <a:lnTo>
                    <a:pt x="88" y="12"/>
                  </a:lnTo>
                  <a:lnTo>
                    <a:pt x="90" y="8"/>
                  </a:lnTo>
                  <a:lnTo>
                    <a:pt x="90" y="8"/>
                  </a:lnTo>
                  <a:lnTo>
                    <a:pt x="88" y="6"/>
                  </a:lnTo>
                  <a:lnTo>
                    <a:pt x="88" y="2"/>
                  </a:lnTo>
                  <a:lnTo>
                    <a:pt x="84" y="0"/>
                  </a:lnTo>
                  <a:lnTo>
                    <a:pt x="80" y="0"/>
                  </a:lnTo>
                  <a:lnTo>
                    <a:pt x="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149">
              <a:extLst>
                <a:ext uri="{FF2B5EF4-FFF2-40B4-BE49-F238E27FC236}">
                  <a16:creationId xmlns:a16="http://schemas.microsoft.com/office/drawing/2014/main" id="{4650A6CF-E011-4ECC-BA7F-CE85B530DAAF}"/>
                </a:ext>
              </a:extLst>
            </p:cNvPr>
            <p:cNvSpPr>
              <a:spLocks noEditPoints="1"/>
            </p:cNvSpPr>
            <p:nvPr userDrawn="1"/>
          </p:nvSpPr>
          <p:spPr bwMode="auto">
            <a:xfrm>
              <a:off x="4629151" y="698500"/>
              <a:ext cx="82550" cy="120650"/>
            </a:xfrm>
            <a:custGeom>
              <a:avLst/>
              <a:gdLst>
                <a:gd name="T0" fmla="*/ 10 w 52"/>
                <a:gd name="T1" fmla="*/ 54 h 76"/>
                <a:gd name="T2" fmla="*/ 14 w 52"/>
                <a:gd name="T3" fmla="*/ 66 h 76"/>
                <a:gd name="T4" fmla="*/ 22 w 52"/>
                <a:gd name="T5" fmla="*/ 72 h 76"/>
                <a:gd name="T6" fmla="*/ 0 w 52"/>
                <a:gd name="T7" fmla="*/ 76 h 76"/>
                <a:gd name="T8" fmla="*/ 22 w 52"/>
                <a:gd name="T9" fmla="*/ 0 h 76"/>
                <a:gd name="T10" fmla="*/ 22 w 52"/>
                <a:gd name="T11" fmla="*/ 6 h 76"/>
                <a:gd name="T12" fmla="*/ 14 w 52"/>
                <a:gd name="T13" fmla="*/ 12 h 76"/>
                <a:gd name="T14" fmla="*/ 10 w 52"/>
                <a:gd name="T15" fmla="*/ 22 h 76"/>
                <a:gd name="T16" fmla="*/ 10 w 52"/>
                <a:gd name="T17" fmla="*/ 28 h 76"/>
                <a:gd name="T18" fmla="*/ 16 w 52"/>
                <a:gd name="T19" fmla="*/ 38 h 76"/>
                <a:gd name="T20" fmla="*/ 22 w 52"/>
                <a:gd name="T21" fmla="*/ 40 h 76"/>
                <a:gd name="T22" fmla="*/ 24 w 52"/>
                <a:gd name="T23" fmla="*/ 40 h 76"/>
                <a:gd name="T24" fmla="*/ 30 w 52"/>
                <a:gd name="T25" fmla="*/ 44 h 76"/>
                <a:gd name="T26" fmla="*/ 36 w 52"/>
                <a:gd name="T27" fmla="*/ 54 h 76"/>
                <a:gd name="T28" fmla="*/ 34 w 52"/>
                <a:gd name="T29" fmla="*/ 58 h 76"/>
                <a:gd name="T30" fmla="*/ 30 w 52"/>
                <a:gd name="T31" fmla="*/ 64 h 76"/>
                <a:gd name="T32" fmla="*/ 26 w 52"/>
                <a:gd name="T33" fmla="*/ 66 h 76"/>
                <a:gd name="T34" fmla="*/ 18 w 52"/>
                <a:gd name="T35" fmla="*/ 62 h 76"/>
                <a:gd name="T36" fmla="*/ 16 w 52"/>
                <a:gd name="T37" fmla="*/ 54 h 76"/>
                <a:gd name="T38" fmla="*/ 10 w 52"/>
                <a:gd name="T39" fmla="*/ 52 h 76"/>
                <a:gd name="T40" fmla="*/ 28 w 52"/>
                <a:gd name="T41" fmla="*/ 0 h 76"/>
                <a:gd name="T42" fmla="*/ 28 w 52"/>
                <a:gd name="T43" fmla="*/ 6 h 76"/>
                <a:gd name="T44" fmla="*/ 38 w 52"/>
                <a:gd name="T45" fmla="*/ 12 h 76"/>
                <a:gd name="T46" fmla="*/ 42 w 52"/>
                <a:gd name="T47" fmla="*/ 22 h 76"/>
                <a:gd name="T48" fmla="*/ 36 w 52"/>
                <a:gd name="T49" fmla="*/ 24 h 76"/>
                <a:gd name="T50" fmla="*/ 36 w 52"/>
                <a:gd name="T51" fmla="*/ 22 h 76"/>
                <a:gd name="T52" fmla="*/ 32 w 52"/>
                <a:gd name="T53" fmla="*/ 14 h 76"/>
                <a:gd name="T54" fmla="*/ 26 w 52"/>
                <a:gd name="T55" fmla="*/ 12 h 76"/>
                <a:gd name="T56" fmla="*/ 22 w 52"/>
                <a:gd name="T57" fmla="*/ 12 h 76"/>
                <a:gd name="T58" fmla="*/ 16 w 52"/>
                <a:gd name="T59" fmla="*/ 18 h 76"/>
                <a:gd name="T60" fmla="*/ 16 w 52"/>
                <a:gd name="T61" fmla="*/ 22 h 76"/>
                <a:gd name="T62" fmla="*/ 20 w 52"/>
                <a:gd name="T63" fmla="*/ 32 h 76"/>
                <a:gd name="T64" fmla="*/ 26 w 52"/>
                <a:gd name="T65" fmla="*/ 36 h 76"/>
                <a:gd name="T66" fmla="*/ 30 w 52"/>
                <a:gd name="T67" fmla="*/ 36 h 76"/>
                <a:gd name="T68" fmla="*/ 34 w 52"/>
                <a:gd name="T69" fmla="*/ 38 h 76"/>
                <a:gd name="T70" fmla="*/ 38 w 52"/>
                <a:gd name="T71" fmla="*/ 42 h 76"/>
                <a:gd name="T72" fmla="*/ 42 w 52"/>
                <a:gd name="T73" fmla="*/ 54 h 76"/>
                <a:gd name="T74" fmla="*/ 40 w 52"/>
                <a:gd name="T75" fmla="*/ 60 h 76"/>
                <a:gd name="T76" fmla="*/ 34 w 52"/>
                <a:gd name="T77" fmla="*/ 68 h 76"/>
                <a:gd name="T78" fmla="*/ 28 w 52"/>
                <a:gd name="T79" fmla="*/ 76 h 76"/>
                <a:gd name="T80" fmla="*/ 52 w 52"/>
                <a:gd name="T81"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2" h="76">
                  <a:moveTo>
                    <a:pt x="10" y="54"/>
                  </a:moveTo>
                  <a:lnTo>
                    <a:pt x="10" y="54"/>
                  </a:lnTo>
                  <a:lnTo>
                    <a:pt x="12" y="60"/>
                  </a:lnTo>
                  <a:lnTo>
                    <a:pt x="14" y="66"/>
                  </a:lnTo>
                  <a:lnTo>
                    <a:pt x="18" y="68"/>
                  </a:lnTo>
                  <a:lnTo>
                    <a:pt x="22" y="72"/>
                  </a:lnTo>
                  <a:lnTo>
                    <a:pt x="22" y="76"/>
                  </a:lnTo>
                  <a:lnTo>
                    <a:pt x="0" y="76"/>
                  </a:lnTo>
                  <a:lnTo>
                    <a:pt x="0" y="0"/>
                  </a:lnTo>
                  <a:lnTo>
                    <a:pt x="22" y="0"/>
                  </a:lnTo>
                  <a:lnTo>
                    <a:pt x="22" y="6"/>
                  </a:lnTo>
                  <a:lnTo>
                    <a:pt x="22" y="6"/>
                  </a:lnTo>
                  <a:lnTo>
                    <a:pt x="18" y="8"/>
                  </a:lnTo>
                  <a:lnTo>
                    <a:pt x="14" y="12"/>
                  </a:lnTo>
                  <a:lnTo>
                    <a:pt x="12" y="16"/>
                  </a:lnTo>
                  <a:lnTo>
                    <a:pt x="10" y="22"/>
                  </a:lnTo>
                  <a:lnTo>
                    <a:pt x="10" y="22"/>
                  </a:lnTo>
                  <a:lnTo>
                    <a:pt x="10" y="28"/>
                  </a:lnTo>
                  <a:lnTo>
                    <a:pt x="14" y="34"/>
                  </a:lnTo>
                  <a:lnTo>
                    <a:pt x="16" y="38"/>
                  </a:lnTo>
                  <a:lnTo>
                    <a:pt x="22" y="40"/>
                  </a:lnTo>
                  <a:lnTo>
                    <a:pt x="22" y="40"/>
                  </a:lnTo>
                  <a:lnTo>
                    <a:pt x="24" y="40"/>
                  </a:lnTo>
                  <a:lnTo>
                    <a:pt x="24" y="40"/>
                  </a:lnTo>
                  <a:lnTo>
                    <a:pt x="30" y="44"/>
                  </a:lnTo>
                  <a:lnTo>
                    <a:pt x="30" y="44"/>
                  </a:lnTo>
                  <a:lnTo>
                    <a:pt x="34" y="48"/>
                  </a:lnTo>
                  <a:lnTo>
                    <a:pt x="36" y="54"/>
                  </a:lnTo>
                  <a:lnTo>
                    <a:pt x="36" y="54"/>
                  </a:lnTo>
                  <a:lnTo>
                    <a:pt x="34" y="58"/>
                  </a:lnTo>
                  <a:lnTo>
                    <a:pt x="32" y="62"/>
                  </a:lnTo>
                  <a:lnTo>
                    <a:pt x="30" y="64"/>
                  </a:lnTo>
                  <a:lnTo>
                    <a:pt x="26" y="66"/>
                  </a:lnTo>
                  <a:lnTo>
                    <a:pt x="26" y="66"/>
                  </a:lnTo>
                  <a:lnTo>
                    <a:pt x="22" y="64"/>
                  </a:lnTo>
                  <a:lnTo>
                    <a:pt x="18" y="62"/>
                  </a:lnTo>
                  <a:lnTo>
                    <a:pt x="16" y="58"/>
                  </a:lnTo>
                  <a:lnTo>
                    <a:pt x="16" y="54"/>
                  </a:lnTo>
                  <a:lnTo>
                    <a:pt x="16" y="52"/>
                  </a:lnTo>
                  <a:lnTo>
                    <a:pt x="10" y="52"/>
                  </a:lnTo>
                  <a:lnTo>
                    <a:pt x="10" y="54"/>
                  </a:lnTo>
                  <a:close/>
                  <a:moveTo>
                    <a:pt x="28" y="0"/>
                  </a:moveTo>
                  <a:lnTo>
                    <a:pt x="28" y="6"/>
                  </a:lnTo>
                  <a:lnTo>
                    <a:pt x="28" y="6"/>
                  </a:lnTo>
                  <a:lnTo>
                    <a:pt x="34" y="8"/>
                  </a:lnTo>
                  <a:lnTo>
                    <a:pt x="38" y="12"/>
                  </a:lnTo>
                  <a:lnTo>
                    <a:pt x="40" y="16"/>
                  </a:lnTo>
                  <a:lnTo>
                    <a:pt x="42" y="22"/>
                  </a:lnTo>
                  <a:lnTo>
                    <a:pt x="42" y="24"/>
                  </a:lnTo>
                  <a:lnTo>
                    <a:pt x="36" y="24"/>
                  </a:lnTo>
                  <a:lnTo>
                    <a:pt x="36" y="22"/>
                  </a:lnTo>
                  <a:lnTo>
                    <a:pt x="36" y="22"/>
                  </a:lnTo>
                  <a:lnTo>
                    <a:pt x="34" y="18"/>
                  </a:lnTo>
                  <a:lnTo>
                    <a:pt x="32" y="14"/>
                  </a:lnTo>
                  <a:lnTo>
                    <a:pt x="30" y="12"/>
                  </a:lnTo>
                  <a:lnTo>
                    <a:pt x="26" y="12"/>
                  </a:lnTo>
                  <a:lnTo>
                    <a:pt x="26" y="12"/>
                  </a:lnTo>
                  <a:lnTo>
                    <a:pt x="22" y="12"/>
                  </a:lnTo>
                  <a:lnTo>
                    <a:pt x="18" y="14"/>
                  </a:lnTo>
                  <a:lnTo>
                    <a:pt x="16" y="18"/>
                  </a:lnTo>
                  <a:lnTo>
                    <a:pt x="16" y="22"/>
                  </a:lnTo>
                  <a:lnTo>
                    <a:pt x="16" y="22"/>
                  </a:lnTo>
                  <a:lnTo>
                    <a:pt x="16" y="28"/>
                  </a:lnTo>
                  <a:lnTo>
                    <a:pt x="20" y="32"/>
                  </a:lnTo>
                  <a:lnTo>
                    <a:pt x="20" y="32"/>
                  </a:lnTo>
                  <a:lnTo>
                    <a:pt x="26" y="36"/>
                  </a:lnTo>
                  <a:lnTo>
                    <a:pt x="26" y="36"/>
                  </a:lnTo>
                  <a:lnTo>
                    <a:pt x="30" y="36"/>
                  </a:lnTo>
                  <a:lnTo>
                    <a:pt x="30" y="36"/>
                  </a:lnTo>
                  <a:lnTo>
                    <a:pt x="34" y="38"/>
                  </a:lnTo>
                  <a:lnTo>
                    <a:pt x="38" y="42"/>
                  </a:lnTo>
                  <a:lnTo>
                    <a:pt x="38" y="42"/>
                  </a:lnTo>
                  <a:lnTo>
                    <a:pt x="40" y="48"/>
                  </a:lnTo>
                  <a:lnTo>
                    <a:pt x="42" y="54"/>
                  </a:lnTo>
                  <a:lnTo>
                    <a:pt x="42" y="54"/>
                  </a:lnTo>
                  <a:lnTo>
                    <a:pt x="40" y="60"/>
                  </a:lnTo>
                  <a:lnTo>
                    <a:pt x="38" y="66"/>
                  </a:lnTo>
                  <a:lnTo>
                    <a:pt x="34" y="68"/>
                  </a:lnTo>
                  <a:lnTo>
                    <a:pt x="28" y="72"/>
                  </a:lnTo>
                  <a:lnTo>
                    <a:pt x="28" y="76"/>
                  </a:lnTo>
                  <a:lnTo>
                    <a:pt x="52" y="76"/>
                  </a:lnTo>
                  <a:lnTo>
                    <a:pt x="52" y="0"/>
                  </a:lnTo>
                  <a:lnTo>
                    <a:pt x="28"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150">
              <a:extLst>
                <a:ext uri="{FF2B5EF4-FFF2-40B4-BE49-F238E27FC236}">
                  <a16:creationId xmlns:a16="http://schemas.microsoft.com/office/drawing/2014/main" id="{B21C21DA-480C-4E3E-A9B1-85080CE1F99E}"/>
                </a:ext>
              </a:extLst>
            </p:cNvPr>
            <p:cNvSpPr>
              <a:spLocks/>
            </p:cNvSpPr>
            <p:nvPr userDrawn="1"/>
          </p:nvSpPr>
          <p:spPr bwMode="auto">
            <a:xfrm>
              <a:off x="4629151" y="698500"/>
              <a:ext cx="57150" cy="120650"/>
            </a:xfrm>
            <a:custGeom>
              <a:avLst/>
              <a:gdLst>
                <a:gd name="T0" fmla="*/ 10 w 36"/>
                <a:gd name="T1" fmla="*/ 54 h 76"/>
                <a:gd name="T2" fmla="*/ 10 w 36"/>
                <a:gd name="T3" fmla="*/ 54 h 76"/>
                <a:gd name="T4" fmla="*/ 12 w 36"/>
                <a:gd name="T5" fmla="*/ 60 h 76"/>
                <a:gd name="T6" fmla="*/ 14 w 36"/>
                <a:gd name="T7" fmla="*/ 66 h 76"/>
                <a:gd name="T8" fmla="*/ 18 w 36"/>
                <a:gd name="T9" fmla="*/ 68 h 76"/>
                <a:gd name="T10" fmla="*/ 22 w 36"/>
                <a:gd name="T11" fmla="*/ 72 h 76"/>
                <a:gd name="T12" fmla="*/ 22 w 36"/>
                <a:gd name="T13" fmla="*/ 76 h 76"/>
                <a:gd name="T14" fmla="*/ 0 w 36"/>
                <a:gd name="T15" fmla="*/ 76 h 76"/>
                <a:gd name="T16" fmla="*/ 0 w 36"/>
                <a:gd name="T17" fmla="*/ 0 h 76"/>
                <a:gd name="T18" fmla="*/ 22 w 36"/>
                <a:gd name="T19" fmla="*/ 0 h 76"/>
                <a:gd name="T20" fmla="*/ 22 w 36"/>
                <a:gd name="T21" fmla="*/ 6 h 76"/>
                <a:gd name="T22" fmla="*/ 22 w 36"/>
                <a:gd name="T23" fmla="*/ 6 h 76"/>
                <a:gd name="T24" fmla="*/ 18 w 36"/>
                <a:gd name="T25" fmla="*/ 8 h 76"/>
                <a:gd name="T26" fmla="*/ 14 w 36"/>
                <a:gd name="T27" fmla="*/ 12 h 76"/>
                <a:gd name="T28" fmla="*/ 12 w 36"/>
                <a:gd name="T29" fmla="*/ 16 h 76"/>
                <a:gd name="T30" fmla="*/ 10 w 36"/>
                <a:gd name="T31" fmla="*/ 22 h 76"/>
                <a:gd name="T32" fmla="*/ 10 w 36"/>
                <a:gd name="T33" fmla="*/ 22 h 76"/>
                <a:gd name="T34" fmla="*/ 10 w 36"/>
                <a:gd name="T35" fmla="*/ 28 h 76"/>
                <a:gd name="T36" fmla="*/ 14 w 36"/>
                <a:gd name="T37" fmla="*/ 34 h 76"/>
                <a:gd name="T38" fmla="*/ 16 w 36"/>
                <a:gd name="T39" fmla="*/ 38 h 76"/>
                <a:gd name="T40" fmla="*/ 22 w 36"/>
                <a:gd name="T41" fmla="*/ 40 h 76"/>
                <a:gd name="T42" fmla="*/ 22 w 36"/>
                <a:gd name="T43" fmla="*/ 40 h 76"/>
                <a:gd name="T44" fmla="*/ 24 w 36"/>
                <a:gd name="T45" fmla="*/ 40 h 76"/>
                <a:gd name="T46" fmla="*/ 24 w 36"/>
                <a:gd name="T47" fmla="*/ 40 h 76"/>
                <a:gd name="T48" fmla="*/ 30 w 36"/>
                <a:gd name="T49" fmla="*/ 44 h 76"/>
                <a:gd name="T50" fmla="*/ 30 w 36"/>
                <a:gd name="T51" fmla="*/ 44 h 76"/>
                <a:gd name="T52" fmla="*/ 34 w 36"/>
                <a:gd name="T53" fmla="*/ 48 h 76"/>
                <a:gd name="T54" fmla="*/ 36 w 36"/>
                <a:gd name="T55" fmla="*/ 54 h 76"/>
                <a:gd name="T56" fmla="*/ 36 w 36"/>
                <a:gd name="T57" fmla="*/ 54 h 76"/>
                <a:gd name="T58" fmla="*/ 34 w 36"/>
                <a:gd name="T59" fmla="*/ 58 h 76"/>
                <a:gd name="T60" fmla="*/ 32 w 36"/>
                <a:gd name="T61" fmla="*/ 62 h 76"/>
                <a:gd name="T62" fmla="*/ 30 w 36"/>
                <a:gd name="T63" fmla="*/ 64 h 76"/>
                <a:gd name="T64" fmla="*/ 26 w 36"/>
                <a:gd name="T65" fmla="*/ 66 h 76"/>
                <a:gd name="T66" fmla="*/ 26 w 36"/>
                <a:gd name="T67" fmla="*/ 66 h 76"/>
                <a:gd name="T68" fmla="*/ 22 w 36"/>
                <a:gd name="T69" fmla="*/ 64 h 76"/>
                <a:gd name="T70" fmla="*/ 18 w 36"/>
                <a:gd name="T71" fmla="*/ 62 h 76"/>
                <a:gd name="T72" fmla="*/ 16 w 36"/>
                <a:gd name="T73" fmla="*/ 58 h 76"/>
                <a:gd name="T74" fmla="*/ 16 w 36"/>
                <a:gd name="T75" fmla="*/ 54 h 76"/>
                <a:gd name="T76" fmla="*/ 16 w 36"/>
                <a:gd name="T77" fmla="*/ 52 h 76"/>
                <a:gd name="T78" fmla="*/ 10 w 36"/>
                <a:gd name="T79" fmla="*/ 52 h 76"/>
                <a:gd name="T80" fmla="*/ 10 w 36"/>
                <a:gd name="T81" fmla="*/ 5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6" h="76">
                  <a:moveTo>
                    <a:pt x="10" y="54"/>
                  </a:moveTo>
                  <a:lnTo>
                    <a:pt x="10" y="54"/>
                  </a:lnTo>
                  <a:lnTo>
                    <a:pt x="12" y="60"/>
                  </a:lnTo>
                  <a:lnTo>
                    <a:pt x="14" y="66"/>
                  </a:lnTo>
                  <a:lnTo>
                    <a:pt x="18" y="68"/>
                  </a:lnTo>
                  <a:lnTo>
                    <a:pt x="22" y="72"/>
                  </a:lnTo>
                  <a:lnTo>
                    <a:pt x="22" y="76"/>
                  </a:lnTo>
                  <a:lnTo>
                    <a:pt x="0" y="76"/>
                  </a:lnTo>
                  <a:lnTo>
                    <a:pt x="0" y="0"/>
                  </a:lnTo>
                  <a:lnTo>
                    <a:pt x="22" y="0"/>
                  </a:lnTo>
                  <a:lnTo>
                    <a:pt x="22" y="6"/>
                  </a:lnTo>
                  <a:lnTo>
                    <a:pt x="22" y="6"/>
                  </a:lnTo>
                  <a:lnTo>
                    <a:pt x="18" y="8"/>
                  </a:lnTo>
                  <a:lnTo>
                    <a:pt x="14" y="12"/>
                  </a:lnTo>
                  <a:lnTo>
                    <a:pt x="12" y="16"/>
                  </a:lnTo>
                  <a:lnTo>
                    <a:pt x="10" y="22"/>
                  </a:lnTo>
                  <a:lnTo>
                    <a:pt x="10" y="22"/>
                  </a:lnTo>
                  <a:lnTo>
                    <a:pt x="10" y="28"/>
                  </a:lnTo>
                  <a:lnTo>
                    <a:pt x="14" y="34"/>
                  </a:lnTo>
                  <a:lnTo>
                    <a:pt x="16" y="38"/>
                  </a:lnTo>
                  <a:lnTo>
                    <a:pt x="22" y="40"/>
                  </a:lnTo>
                  <a:lnTo>
                    <a:pt x="22" y="40"/>
                  </a:lnTo>
                  <a:lnTo>
                    <a:pt x="24" y="40"/>
                  </a:lnTo>
                  <a:lnTo>
                    <a:pt x="24" y="40"/>
                  </a:lnTo>
                  <a:lnTo>
                    <a:pt x="30" y="44"/>
                  </a:lnTo>
                  <a:lnTo>
                    <a:pt x="30" y="44"/>
                  </a:lnTo>
                  <a:lnTo>
                    <a:pt x="34" y="48"/>
                  </a:lnTo>
                  <a:lnTo>
                    <a:pt x="36" y="54"/>
                  </a:lnTo>
                  <a:lnTo>
                    <a:pt x="36" y="54"/>
                  </a:lnTo>
                  <a:lnTo>
                    <a:pt x="34" y="58"/>
                  </a:lnTo>
                  <a:lnTo>
                    <a:pt x="32" y="62"/>
                  </a:lnTo>
                  <a:lnTo>
                    <a:pt x="30" y="64"/>
                  </a:lnTo>
                  <a:lnTo>
                    <a:pt x="26" y="66"/>
                  </a:lnTo>
                  <a:lnTo>
                    <a:pt x="26" y="66"/>
                  </a:lnTo>
                  <a:lnTo>
                    <a:pt x="22" y="64"/>
                  </a:lnTo>
                  <a:lnTo>
                    <a:pt x="18" y="62"/>
                  </a:lnTo>
                  <a:lnTo>
                    <a:pt x="16" y="58"/>
                  </a:lnTo>
                  <a:lnTo>
                    <a:pt x="16" y="54"/>
                  </a:lnTo>
                  <a:lnTo>
                    <a:pt x="16" y="52"/>
                  </a:lnTo>
                  <a:lnTo>
                    <a:pt x="10" y="52"/>
                  </a:lnTo>
                  <a:lnTo>
                    <a:pt x="10"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51">
              <a:extLst>
                <a:ext uri="{FF2B5EF4-FFF2-40B4-BE49-F238E27FC236}">
                  <a16:creationId xmlns:a16="http://schemas.microsoft.com/office/drawing/2014/main" id="{44BE35DF-0E69-41CC-ACE7-60FE18DB3572}"/>
                </a:ext>
              </a:extLst>
            </p:cNvPr>
            <p:cNvSpPr>
              <a:spLocks/>
            </p:cNvSpPr>
            <p:nvPr userDrawn="1"/>
          </p:nvSpPr>
          <p:spPr bwMode="auto">
            <a:xfrm>
              <a:off x="4654551" y="698500"/>
              <a:ext cx="57150" cy="120650"/>
            </a:xfrm>
            <a:custGeom>
              <a:avLst/>
              <a:gdLst>
                <a:gd name="T0" fmla="*/ 12 w 36"/>
                <a:gd name="T1" fmla="*/ 0 h 76"/>
                <a:gd name="T2" fmla="*/ 12 w 36"/>
                <a:gd name="T3" fmla="*/ 6 h 76"/>
                <a:gd name="T4" fmla="*/ 12 w 36"/>
                <a:gd name="T5" fmla="*/ 6 h 76"/>
                <a:gd name="T6" fmla="*/ 18 w 36"/>
                <a:gd name="T7" fmla="*/ 8 h 76"/>
                <a:gd name="T8" fmla="*/ 22 w 36"/>
                <a:gd name="T9" fmla="*/ 12 h 76"/>
                <a:gd name="T10" fmla="*/ 24 w 36"/>
                <a:gd name="T11" fmla="*/ 16 h 76"/>
                <a:gd name="T12" fmla="*/ 26 w 36"/>
                <a:gd name="T13" fmla="*/ 22 h 76"/>
                <a:gd name="T14" fmla="*/ 26 w 36"/>
                <a:gd name="T15" fmla="*/ 24 h 76"/>
                <a:gd name="T16" fmla="*/ 20 w 36"/>
                <a:gd name="T17" fmla="*/ 24 h 76"/>
                <a:gd name="T18" fmla="*/ 20 w 36"/>
                <a:gd name="T19" fmla="*/ 22 h 76"/>
                <a:gd name="T20" fmla="*/ 20 w 36"/>
                <a:gd name="T21" fmla="*/ 22 h 76"/>
                <a:gd name="T22" fmla="*/ 18 w 36"/>
                <a:gd name="T23" fmla="*/ 18 h 76"/>
                <a:gd name="T24" fmla="*/ 16 w 36"/>
                <a:gd name="T25" fmla="*/ 14 h 76"/>
                <a:gd name="T26" fmla="*/ 14 w 36"/>
                <a:gd name="T27" fmla="*/ 12 h 76"/>
                <a:gd name="T28" fmla="*/ 10 w 36"/>
                <a:gd name="T29" fmla="*/ 12 h 76"/>
                <a:gd name="T30" fmla="*/ 10 w 36"/>
                <a:gd name="T31" fmla="*/ 12 h 76"/>
                <a:gd name="T32" fmla="*/ 6 w 36"/>
                <a:gd name="T33" fmla="*/ 12 h 76"/>
                <a:gd name="T34" fmla="*/ 2 w 36"/>
                <a:gd name="T35" fmla="*/ 14 h 76"/>
                <a:gd name="T36" fmla="*/ 0 w 36"/>
                <a:gd name="T37" fmla="*/ 18 h 76"/>
                <a:gd name="T38" fmla="*/ 0 w 36"/>
                <a:gd name="T39" fmla="*/ 22 h 76"/>
                <a:gd name="T40" fmla="*/ 0 w 36"/>
                <a:gd name="T41" fmla="*/ 22 h 76"/>
                <a:gd name="T42" fmla="*/ 0 w 36"/>
                <a:gd name="T43" fmla="*/ 28 h 76"/>
                <a:gd name="T44" fmla="*/ 4 w 36"/>
                <a:gd name="T45" fmla="*/ 32 h 76"/>
                <a:gd name="T46" fmla="*/ 4 w 36"/>
                <a:gd name="T47" fmla="*/ 32 h 76"/>
                <a:gd name="T48" fmla="*/ 10 w 36"/>
                <a:gd name="T49" fmla="*/ 36 h 76"/>
                <a:gd name="T50" fmla="*/ 10 w 36"/>
                <a:gd name="T51" fmla="*/ 36 h 76"/>
                <a:gd name="T52" fmla="*/ 14 w 36"/>
                <a:gd name="T53" fmla="*/ 36 h 76"/>
                <a:gd name="T54" fmla="*/ 14 w 36"/>
                <a:gd name="T55" fmla="*/ 36 h 76"/>
                <a:gd name="T56" fmla="*/ 18 w 36"/>
                <a:gd name="T57" fmla="*/ 38 h 76"/>
                <a:gd name="T58" fmla="*/ 22 w 36"/>
                <a:gd name="T59" fmla="*/ 42 h 76"/>
                <a:gd name="T60" fmla="*/ 22 w 36"/>
                <a:gd name="T61" fmla="*/ 42 h 76"/>
                <a:gd name="T62" fmla="*/ 24 w 36"/>
                <a:gd name="T63" fmla="*/ 48 h 76"/>
                <a:gd name="T64" fmla="*/ 26 w 36"/>
                <a:gd name="T65" fmla="*/ 54 h 76"/>
                <a:gd name="T66" fmla="*/ 26 w 36"/>
                <a:gd name="T67" fmla="*/ 54 h 76"/>
                <a:gd name="T68" fmla="*/ 24 w 36"/>
                <a:gd name="T69" fmla="*/ 60 h 76"/>
                <a:gd name="T70" fmla="*/ 22 w 36"/>
                <a:gd name="T71" fmla="*/ 66 h 76"/>
                <a:gd name="T72" fmla="*/ 18 w 36"/>
                <a:gd name="T73" fmla="*/ 68 h 76"/>
                <a:gd name="T74" fmla="*/ 12 w 36"/>
                <a:gd name="T75" fmla="*/ 72 h 76"/>
                <a:gd name="T76" fmla="*/ 12 w 36"/>
                <a:gd name="T77" fmla="*/ 76 h 76"/>
                <a:gd name="T78" fmla="*/ 36 w 36"/>
                <a:gd name="T79" fmla="*/ 76 h 76"/>
                <a:gd name="T80" fmla="*/ 36 w 36"/>
                <a:gd name="T81" fmla="*/ 0 h 76"/>
                <a:gd name="T82" fmla="*/ 12 w 36"/>
                <a:gd name="T83"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6" h="76">
                  <a:moveTo>
                    <a:pt x="12" y="0"/>
                  </a:moveTo>
                  <a:lnTo>
                    <a:pt x="12" y="6"/>
                  </a:lnTo>
                  <a:lnTo>
                    <a:pt x="12" y="6"/>
                  </a:lnTo>
                  <a:lnTo>
                    <a:pt x="18" y="8"/>
                  </a:lnTo>
                  <a:lnTo>
                    <a:pt x="22" y="12"/>
                  </a:lnTo>
                  <a:lnTo>
                    <a:pt x="24" y="16"/>
                  </a:lnTo>
                  <a:lnTo>
                    <a:pt x="26" y="22"/>
                  </a:lnTo>
                  <a:lnTo>
                    <a:pt x="26" y="24"/>
                  </a:lnTo>
                  <a:lnTo>
                    <a:pt x="20" y="24"/>
                  </a:lnTo>
                  <a:lnTo>
                    <a:pt x="20" y="22"/>
                  </a:lnTo>
                  <a:lnTo>
                    <a:pt x="20" y="22"/>
                  </a:lnTo>
                  <a:lnTo>
                    <a:pt x="18" y="18"/>
                  </a:lnTo>
                  <a:lnTo>
                    <a:pt x="16" y="14"/>
                  </a:lnTo>
                  <a:lnTo>
                    <a:pt x="14" y="12"/>
                  </a:lnTo>
                  <a:lnTo>
                    <a:pt x="10" y="12"/>
                  </a:lnTo>
                  <a:lnTo>
                    <a:pt x="10" y="12"/>
                  </a:lnTo>
                  <a:lnTo>
                    <a:pt x="6" y="12"/>
                  </a:lnTo>
                  <a:lnTo>
                    <a:pt x="2" y="14"/>
                  </a:lnTo>
                  <a:lnTo>
                    <a:pt x="0" y="18"/>
                  </a:lnTo>
                  <a:lnTo>
                    <a:pt x="0" y="22"/>
                  </a:lnTo>
                  <a:lnTo>
                    <a:pt x="0" y="22"/>
                  </a:lnTo>
                  <a:lnTo>
                    <a:pt x="0" y="28"/>
                  </a:lnTo>
                  <a:lnTo>
                    <a:pt x="4" y="32"/>
                  </a:lnTo>
                  <a:lnTo>
                    <a:pt x="4" y="32"/>
                  </a:lnTo>
                  <a:lnTo>
                    <a:pt x="10" y="36"/>
                  </a:lnTo>
                  <a:lnTo>
                    <a:pt x="10" y="36"/>
                  </a:lnTo>
                  <a:lnTo>
                    <a:pt x="14" y="36"/>
                  </a:lnTo>
                  <a:lnTo>
                    <a:pt x="14" y="36"/>
                  </a:lnTo>
                  <a:lnTo>
                    <a:pt x="18" y="38"/>
                  </a:lnTo>
                  <a:lnTo>
                    <a:pt x="22" y="42"/>
                  </a:lnTo>
                  <a:lnTo>
                    <a:pt x="22" y="42"/>
                  </a:lnTo>
                  <a:lnTo>
                    <a:pt x="24" y="48"/>
                  </a:lnTo>
                  <a:lnTo>
                    <a:pt x="26" y="54"/>
                  </a:lnTo>
                  <a:lnTo>
                    <a:pt x="26" y="54"/>
                  </a:lnTo>
                  <a:lnTo>
                    <a:pt x="24" y="60"/>
                  </a:lnTo>
                  <a:lnTo>
                    <a:pt x="22" y="66"/>
                  </a:lnTo>
                  <a:lnTo>
                    <a:pt x="18" y="68"/>
                  </a:lnTo>
                  <a:lnTo>
                    <a:pt x="12" y="72"/>
                  </a:lnTo>
                  <a:lnTo>
                    <a:pt x="12" y="76"/>
                  </a:lnTo>
                  <a:lnTo>
                    <a:pt x="36" y="76"/>
                  </a:lnTo>
                  <a:lnTo>
                    <a:pt x="36" y="0"/>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3" name="Group 172">
            <a:extLst>
              <a:ext uri="{FF2B5EF4-FFF2-40B4-BE49-F238E27FC236}">
                <a16:creationId xmlns:a16="http://schemas.microsoft.com/office/drawing/2014/main" id="{A2C6D12F-DE73-424F-95EF-40BC44C1D923}"/>
              </a:ext>
            </a:extLst>
          </p:cNvPr>
          <p:cNvGrpSpPr/>
          <p:nvPr userDrawn="1"/>
        </p:nvGrpSpPr>
        <p:grpSpPr>
          <a:xfrm>
            <a:off x="4549776" y="1162050"/>
            <a:ext cx="469900" cy="400050"/>
            <a:chOff x="4549776" y="1162050"/>
            <a:chExt cx="469900" cy="400050"/>
          </a:xfrm>
        </p:grpSpPr>
        <p:sp>
          <p:nvSpPr>
            <p:cNvPr id="174" name="Freeform 152">
              <a:extLst>
                <a:ext uri="{FF2B5EF4-FFF2-40B4-BE49-F238E27FC236}">
                  <a16:creationId xmlns:a16="http://schemas.microsoft.com/office/drawing/2014/main" id="{90B91176-A1D7-4353-8D04-CDCA5DD8BD76}"/>
                </a:ext>
              </a:extLst>
            </p:cNvPr>
            <p:cNvSpPr>
              <a:spLocks noEditPoints="1"/>
            </p:cNvSpPr>
            <p:nvPr userDrawn="1"/>
          </p:nvSpPr>
          <p:spPr bwMode="auto">
            <a:xfrm>
              <a:off x="4559301" y="1250950"/>
              <a:ext cx="450850" cy="301625"/>
            </a:xfrm>
            <a:custGeom>
              <a:avLst/>
              <a:gdLst>
                <a:gd name="T0" fmla="*/ 142 w 284"/>
                <a:gd name="T1" fmla="*/ 24 h 190"/>
                <a:gd name="T2" fmla="*/ 142 w 284"/>
                <a:gd name="T3" fmla="*/ 24 h 190"/>
                <a:gd name="T4" fmla="*/ 154 w 284"/>
                <a:gd name="T5" fmla="*/ 26 h 190"/>
                <a:gd name="T6" fmla="*/ 166 w 284"/>
                <a:gd name="T7" fmla="*/ 30 h 190"/>
                <a:gd name="T8" fmla="*/ 176 w 284"/>
                <a:gd name="T9" fmla="*/ 36 h 190"/>
                <a:gd name="T10" fmla="*/ 184 w 284"/>
                <a:gd name="T11" fmla="*/ 46 h 190"/>
                <a:gd name="T12" fmla="*/ 192 w 284"/>
                <a:gd name="T13" fmla="*/ 56 h 190"/>
                <a:gd name="T14" fmla="*/ 198 w 284"/>
                <a:gd name="T15" fmla="*/ 68 h 190"/>
                <a:gd name="T16" fmla="*/ 200 w 284"/>
                <a:gd name="T17" fmla="*/ 80 h 190"/>
                <a:gd name="T18" fmla="*/ 202 w 284"/>
                <a:gd name="T19" fmla="*/ 94 h 190"/>
                <a:gd name="T20" fmla="*/ 202 w 284"/>
                <a:gd name="T21" fmla="*/ 94 h 190"/>
                <a:gd name="T22" fmla="*/ 200 w 284"/>
                <a:gd name="T23" fmla="*/ 108 h 190"/>
                <a:gd name="T24" fmla="*/ 198 w 284"/>
                <a:gd name="T25" fmla="*/ 122 h 190"/>
                <a:gd name="T26" fmla="*/ 192 w 284"/>
                <a:gd name="T27" fmla="*/ 134 h 190"/>
                <a:gd name="T28" fmla="*/ 184 w 284"/>
                <a:gd name="T29" fmla="*/ 144 h 190"/>
                <a:gd name="T30" fmla="*/ 176 w 284"/>
                <a:gd name="T31" fmla="*/ 152 h 190"/>
                <a:gd name="T32" fmla="*/ 166 w 284"/>
                <a:gd name="T33" fmla="*/ 158 h 190"/>
                <a:gd name="T34" fmla="*/ 154 w 284"/>
                <a:gd name="T35" fmla="*/ 162 h 190"/>
                <a:gd name="T36" fmla="*/ 142 w 284"/>
                <a:gd name="T37" fmla="*/ 164 h 190"/>
                <a:gd name="T38" fmla="*/ 142 w 284"/>
                <a:gd name="T39" fmla="*/ 164 h 190"/>
                <a:gd name="T40" fmla="*/ 130 w 284"/>
                <a:gd name="T41" fmla="*/ 162 h 190"/>
                <a:gd name="T42" fmla="*/ 120 w 284"/>
                <a:gd name="T43" fmla="*/ 158 h 190"/>
                <a:gd name="T44" fmla="*/ 108 w 284"/>
                <a:gd name="T45" fmla="*/ 152 h 190"/>
                <a:gd name="T46" fmla="*/ 100 w 284"/>
                <a:gd name="T47" fmla="*/ 144 h 190"/>
                <a:gd name="T48" fmla="*/ 92 w 284"/>
                <a:gd name="T49" fmla="*/ 134 h 190"/>
                <a:gd name="T50" fmla="*/ 88 w 284"/>
                <a:gd name="T51" fmla="*/ 122 h 190"/>
                <a:gd name="T52" fmla="*/ 84 w 284"/>
                <a:gd name="T53" fmla="*/ 108 h 190"/>
                <a:gd name="T54" fmla="*/ 82 w 284"/>
                <a:gd name="T55" fmla="*/ 94 h 190"/>
                <a:gd name="T56" fmla="*/ 82 w 284"/>
                <a:gd name="T57" fmla="*/ 94 h 190"/>
                <a:gd name="T58" fmla="*/ 84 w 284"/>
                <a:gd name="T59" fmla="*/ 80 h 190"/>
                <a:gd name="T60" fmla="*/ 88 w 284"/>
                <a:gd name="T61" fmla="*/ 68 h 190"/>
                <a:gd name="T62" fmla="*/ 92 w 284"/>
                <a:gd name="T63" fmla="*/ 56 h 190"/>
                <a:gd name="T64" fmla="*/ 100 w 284"/>
                <a:gd name="T65" fmla="*/ 46 h 190"/>
                <a:gd name="T66" fmla="*/ 108 w 284"/>
                <a:gd name="T67" fmla="*/ 36 h 190"/>
                <a:gd name="T68" fmla="*/ 120 w 284"/>
                <a:gd name="T69" fmla="*/ 30 h 190"/>
                <a:gd name="T70" fmla="*/ 130 w 284"/>
                <a:gd name="T71" fmla="*/ 26 h 190"/>
                <a:gd name="T72" fmla="*/ 142 w 284"/>
                <a:gd name="T73" fmla="*/ 24 h 190"/>
                <a:gd name="T74" fmla="*/ 284 w 284"/>
                <a:gd name="T75" fmla="*/ 0 h 190"/>
                <a:gd name="T76" fmla="*/ 0 w 284"/>
                <a:gd name="T77" fmla="*/ 0 h 190"/>
                <a:gd name="T78" fmla="*/ 0 w 284"/>
                <a:gd name="T79" fmla="*/ 190 h 190"/>
                <a:gd name="T80" fmla="*/ 284 w 284"/>
                <a:gd name="T81" fmla="*/ 190 h 190"/>
                <a:gd name="T82" fmla="*/ 284 w 284"/>
                <a:gd name="T83"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 h="190">
                  <a:moveTo>
                    <a:pt x="142" y="24"/>
                  </a:moveTo>
                  <a:lnTo>
                    <a:pt x="142" y="24"/>
                  </a:lnTo>
                  <a:lnTo>
                    <a:pt x="154" y="26"/>
                  </a:lnTo>
                  <a:lnTo>
                    <a:pt x="166" y="30"/>
                  </a:lnTo>
                  <a:lnTo>
                    <a:pt x="176" y="36"/>
                  </a:lnTo>
                  <a:lnTo>
                    <a:pt x="184" y="46"/>
                  </a:lnTo>
                  <a:lnTo>
                    <a:pt x="192" y="56"/>
                  </a:lnTo>
                  <a:lnTo>
                    <a:pt x="198" y="68"/>
                  </a:lnTo>
                  <a:lnTo>
                    <a:pt x="200" y="80"/>
                  </a:lnTo>
                  <a:lnTo>
                    <a:pt x="202" y="94"/>
                  </a:lnTo>
                  <a:lnTo>
                    <a:pt x="202" y="94"/>
                  </a:lnTo>
                  <a:lnTo>
                    <a:pt x="200" y="108"/>
                  </a:lnTo>
                  <a:lnTo>
                    <a:pt x="198" y="122"/>
                  </a:lnTo>
                  <a:lnTo>
                    <a:pt x="192" y="134"/>
                  </a:lnTo>
                  <a:lnTo>
                    <a:pt x="184" y="144"/>
                  </a:lnTo>
                  <a:lnTo>
                    <a:pt x="176" y="152"/>
                  </a:lnTo>
                  <a:lnTo>
                    <a:pt x="166" y="158"/>
                  </a:lnTo>
                  <a:lnTo>
                    <a:pt x="154" y="162"/>
                  </a:lnTo>
                  <a:lnTo>
                    <a:pt x="142" y="164"/>
                  </a:lnTo>
                  <a:lnTo>
                    <a:pt x="142" y="164"/>
                  </a:lnTo>
                  <a:lnTo>
                    <a:pt x="130" y="162"/>
                  </a:lnTo>
                  <a:lnTo>
                    <a:pt x="120" y="158"/>
                  </a:lnTo>
                  <a:lnTo>
                    <a:pt x="108" y="152"/>
                  </a:lnTo>
                  <a:lnTo>
                    <a:pt x="100" y="144"/>
                  </a:lnTo>
                  <a:lnTo>
                    <a:pt x="92" y="134"/>
                  </a:lnTo>
                  <a:lnTo>
                    <a:pt x="88" y="122"/>
                  </a:lnTo>
                  <a:lnTo>
                    <a:pt x="84" y="108"/>
                  </a:lnTo>
                  <a:lnTo>
                    <a:pt x="82" y="94"/>
                  </a:lnTo>
                  <a:lnTo>
                    <a:pt x="82" y="94"/>
                  </a:lnTo>
                  <a:lnTo>
                    <a:pt x="84" y="80"/>
                  </a:lnTo>
                  <a:lnTo>
                    <a:pt x="88" y="68"/>
                  </a:lnTo>
                  <a:lnTo>
                    <a:pt x="92" y="56"/>
                  </a:lnTo>
                  <a:lnTo>
                    <a:pt x="100" y="46"/>
                  </a:lnTo>
                  <a:lnTo>
                    <a:pt x="108" y="36"/>
                  </a:lnTo>
                  <a:lnTo>
                    <a:pt x="120" y="30"/>
                  </a:lnTo>
                  <a:lnTo>
                    <a:pt x="130" y="26"/>
                  </a:lnTo>
                  <a:lnTo>
                    <a:pt x="142" y="24"/>
                  </a:lnTo>
                  <a:close/>
                  <a:moveTo>
                    <a:pt x="284" y="0"/>
                  </a:moveTo>
                  <a:lnTo>
                    <a:pt x="0" y="0"/>
                  </a:lnTo>
                  <a:lnTo>
                    <a:pt x="0" y="190"/>
                  </a:lnTo>
                  <a:lnTo>
                    <a:pt x="284" y="190"/>
                  </a:lnTo>
                  <a:lnTo>
                    <a:pt x="284"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153">
              <a:extLst>
                <a:ext uri="{FF2B5EF4-FFF2-40B4-BE49-F238E27FC236}">
                  <a16:creationId xmlns:a16="http://schemas.microsoft.com/office/drawing/2014/main" id="{EA337AB2-B7F8-4D12-8A53-A1B7A51BC219}"/>
                </a:ext>
              </a:extLst>
            </p:cNvPr>
            <p:cNvSpPr>
              <a:spLocks/>
            </p:cNvSpPr>
            <p:nvPr userDrawn="1"/>
          </p:nvSpPr>
          <p:spPr bwMode="auto">
            <a:xfrm>
              <a:off x="4689476" y="1289050"/>
              <a:ext cx="190500" cy="222250"/>
            </a:xfrm>
            <a:custGeom>
              <a:avLst/>
              <a:gdLst>
                <a:gd name="T0" fmla="*/ 60 w 120"/>
                <a:gd name="T1" fmla="*/ 0 h 140"/>
                <a:gd name="T2" fmla="*/ 60 w 120"/>
                <a:gd name="T3" fmla="*/ 0 h 140"/>
                <a:gd name="T4" fmla="*/ 72 w 120"/>
                <a:gd name="T5" fmla="*/ 2 h 140"/>
                <a:gd name="T6" fmla="*/ 84 w 120"/>
                <a:gd name="T7" fmla="*/ 6 h 140"/>
                <a:gd name="T8" fmla="*/ 94 w 120"/>
                <a:gd name="T9" fmla="*/ 12 h 140"/>
                <a:gd name="T10" fmla="*/ 102 w 120"/>
                <a:gd name="T11" fmla="*/ 22 h 140"/>
                <a:gd name="T12" fmla="*/ 110 w 120"/>
                <a:gd name="T13" fmla="*/ 32 h 140"/>
                <a:gd name="T14" fmla="*/ 116 w 120"/>
                <a:gd name="T15" fmla="*/ 44 h 140"/>
                <a:gd name="T16" fmla="*/ 118 w 120"/>
                <a:gd name="T17" fmla="*/ 56 h 140"/>
                <a:gd name="T18" fmla="*/ 120 w 120"/>
                <a:gd name="T19" fmla="*/ 70 h 140"/>
                <a:gd name="T20" fmla="*/ 120 w 120"/>
                <a:gd name="T21" fmla="*/ 70 h 140"/>
                <a:gd name="T22" fmla="*/ 118 w 120"/>
                <a:gd name="T23" fmla="*/ 84 h 140"/>
                <a:gd name="T24" fmla="*/ 116 w 120"/>
                <a:gd name="T25" fmla="*/ 98 h 140"/>
                <a:gd name="T26" fmla="*/ 110 w 120"/>
                <a:gd name="T27" fmla="*/ 110 h 140"/>
                <a:gd name="T28" fmla="*/ 102 w 120"/>
                <a:gd name="T29" fmla="*/ 120 h 140"/>
                <a:gd name="T30" fmla="*/ 94 w 120"/>
                <a:gd name="T31" fmla="*/ 128 h 140"/>
                <a:gd name="T32" fmla="*/ 84 w 120"/>
                <a:gd name="T33" fmla="*/ 134 h 140"/>
                <a:gd name="T34" fmla="*/ 72 w 120"/>
                <a:gd name="T35" fmla="*/ 138 h 140"/>
                <a:gd name="T36" fmla="*/ 60 w 120"/>
                <a:gd name="T37" fmla="*/ 140 h 140"/>
                <a:gd name="T38" fmla="*/ 60 w 120"/>
                <a:gd name="T39" fmla="*/ 140 h 140"/>
                <a:gd name="T40" fmla="*/ 48 w 120"/>
                <a:gd name="T41" fmla="*/ 138 h 140"/>
                <a:gd name="T42" fmla="*/ 38 w 120"/>
                <a:gd name="T43" fmla="*/ 134 h 140"/>
                <a:gd name="T44" fmla="*/ 26 w 120"/>
                <a:gd name="T45" fmla="*/ 128 h 140"/>
                <a:gd name="T46" fmla="*/ 18 w 120"/>
                <a:gd name="T47" fmla="*/ 120 h 140"/>
                <a:gd name="T48" fmla="*/ 10 w 120"/>
                <a:gd name="T49" fmla="*/ 110 h 140"/>
                <a:gd name="T50" fmla="*/ 6 w 120"/>
                <a:gd name="T51" fmla="*/ 98 h 140"/>
                <a:gd name="T52" fmla="*/ 2 w 120"/>
                <a:gd name="T53" fmla="*/ 84 h 140"/>
                <a:gd name="T54" fmla="*/ 0 w 120"/>
                <a:gd name="T55" fmla="*/ 70 h 140"/>
                <a:gd name="T56" fmla="*/ 0 w 120"/>
                <a:gd name="T57" fmla="*/ 70 h 140"/>
                <a:gd name="T58" fmla="*/ 2 w 120"/>
                <a:gd name="T59" fmla="*/ 56 h 140"/>
                <a:gd name="T60" fmla="*/ 6 w 120"/>
                <a:gd name="T61" fmla="*/ 44 h 140"/>
                <a:gd name="T62" fmla="*/ 10 w 120"/>
                <a:gd name="T63" fmla="*/ 32 h 140"/>
                <a:gd name="T64" fmla="*/ 18 w 120"/>
                <a:gd name="T65" fmla="*/ 22 h 140"/>
                <a:gd name="T66" fmla="*/ 26 w 120"/>
                <a:gd name="T67" fmla="*/ 12 h 140"/>
                <a:gd name="T68" fmla="*/ 38 w 120"/>
                <a:gd name="T69" fmla="*/ 6 h 140"/>
                <a:gd name="T70" fmla="*/ 48 w 120"/>
                <a:gd name="T71" fmla="*/ 2 h 140"/>
                <a:gd name="T72" fmla="*/ 60 w 120"/>
                <a:gd name="T7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 h="140">
                  <a:moveTo>
                    <a:pt x="60" y="0"/>
                  </a:moveTo>
                  <a:lnTo>
                    <a:pt x="60" y="0"/>
                  </a:lnTo>
                  <a:lnTo>
                    <a:pt x="72" y="2"/>
                  </a:lnTo>
                  <a:lnTo>
                    <a:pt x="84" y="6"/>
                  </a:lnTo>
                  <a:lnTo>
                    <a:pt x="94" y="12"/>
                  </a:lnTo>
                  <a:lnTo>
                    <a:pt x="102" y="22"/>
                  </a:lnTo>
                  <a:lnTo>
                    <a:pt x="110" y="32"/>
                  </a:lnTo>
                  <a:lnTo>
                    <a:pt x="116" y="44"/>
                  </a:lnTo>
                  <a:lnTo>
                    <a:pt x="118" y="56"/>
                  </a:lnTo>
                  <a:lnTo>
                    <a:pt x="120" y="70"/>
                  </a:lnTo>
                  <a:lnTo>
                    <a:pt x="120" y="70"/>
                  </a:lnTo>
                  <a:lnTo>
                    <a:pt x="118" y="84"/>
                  </a:lnTo>
                  <a:lnTo>
                    <a:pt x="116" y="98"/>
                  </a:lnTo>
                  <a:lnTo>
                    <a:pt x="110" y="110"/>
                  </a:lnTo>
                  <a:lnTo>
                    <a:pt x="102" y="120"/>
                  </a:lnTo>
                  <a:lnTo>
                    <a:pt x="94" y="128"/>
                  </a:lnTo>
                  <a:lnTo>
                    <a:pt x="84" y="134"/>
                  </a:lnTo>
                  <a:lnTo>
                    <a:pt x="72" y="138"/>
                  </a:lnTo>
                  <a:lnTo>
                    <a:pt x="60" y="140"/>
                  </a:lnTo>
                  <a:lnTo>
                    <a:pt x="60" y="140"/>
                  </a:lnTo>
                  <a:lnTo>
                    <a:pt x="48" y="138"/>
                  </a:lnTo>
                  <a:lnTo>
                    <a:pt x="38" y="134"/>
                  </a:lnTo>
                  <a:lnTo>
                    <a:pt x="26" y="128"/>
                  </a:lnTo>
                  <a:lnTo>
                    <a:pt x="18" y="120"/>
                  </a:lnTo>
                  <a:lnTo>
                    <a:pt x="10" y="110"/>
                  </a:lnTo>
                  <a:lnTo>
                    <a:pt x="6" y="98"/>
                  </a:lnTo>
                  <a:lnTo>
                    <a:pt x="2" y="84"/>
                  </a:lnTo>
                  <a:lnTo>
                    <a:pt x="0" y="70"/>
                  </a:lnTo>
                  <a:lnTo>
                    <a:pt x="0" y="70"/>
                  </a:lnTo>
                  <a:lnTo>
                    <a:pt x="2" y="56"/>
                  </a:lnTo>
                  <a:lnTo>
                    <a:pt x="6" y="44"/>
                  </a:lnTo>
                  <a:lnTo>
                    <a:pt x="10" y="32"/>
                  </a:lnTo>
                  <a:lnTo>
                    <a:pt x="18" y="22"/>
                  </a:lnTo>
                  <a:lnTo>
                    <a:pt x="26" y="12"/>
                  </a:lnTo>
                  <a:lnTo>
                    <a:pt x="38" y="6"/>
                  </a:lnTo>
                  <a:lnTo>
                    <a:pt x="48" y="2"/>
                  </a:lnTo>
                  <a:lnTo>
                    <a:pt x="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Rectangle 154">
              <a:extLst>
                <a:ext uri="{FF2B5EF4-FFF2-40B4-BE49-F238E27FC236}">
                  <a16:creationId xmlns:a16="http://schemas.microsoft.com/office/drawing/2014/main" id="{BAE48031-2505-48AD-8053-789BC184052F}"/>
                </a:ext>
              </a:extLst>
            </p:cNvPr>
            <p:cNvSpPr>
              <a:spLocks noChangeArrowheads="1"/>
            </p:cNvSpPr>
            <p:nvPr userDrawn="1"/>
          </p:nvSpPr>
          <p:spPr bwMode="auto">
            <a:xfrm>
              <a:off x="4559301" y="1250950"/>
              <a:ext cx="45085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155">
              <a:extLst>
                <a:ext uri="{FF2B5EF4-FFF2-40B4-BE49-F238E27FC236}">
                  <a16:creationId xmlns:a16="http://schemas.microsoft.com/office/drawing/2014/main" id="{5189974F-5DE8-4C2A-AB67-AB5D5DAD843A}"/>
                </a:ext>
              </a:extLst>
            </p:cNvPr>
            <p:cNvSpPr>
              <a:spLocks/>
            </p:cNvSpPr>
            <p:nvPr userDrawn="1"/>
          </p:nvSpPr>
          <p:spPr bwMode="auto">
            <a:xfrm>
              <a:off x="4752976" y="1317625"/>
              <a:ext cx="63500" cy="165100"/>
            </a:xfrm>
            <a:custGeom>
              <a:avLst/>
              <a:gdLst>
                <a:gd name="T0" fmla="*/ 26 w 40"/>
                <a:gd name="T1" fmla="*/ 10 h 104"/>
                <a:gd name="T2" fmla="*/ 32 w 40"/>
                <a:gd name="T3" fmla="*/ 10 h 104"/>
                <a:gd name="T4" fmla="*/ 38 w 40"/>
                <a:gd name="T5" fmla="*/ 24 h 104"/>
                <a:gd name="T6" fmla="*/ 30 w 40"/>
                <a:gd name="T7" fmla="*/ 20 h 104"/>
                <a:gd name="T8" fmla="*/ 22 w 40"/>
                <a:gd name="T9" fmla="*/ 20 h 104"/>
                <a:gd name="T10" fmla="*/ 18 w 40"/>
                <a:gd name="T11" fmla="*/ 20 h 104"/>
                <a:gd name="T12" fmla="*/ 14 w 40"/>
                <a:gd name="T13" fmla="*/ 24 h 104"/>
                <a:gd name="T14" fmla="*/ 10 w 40"/>
                <a:gd name="T15" fmla="*/ 32 h 104"/>
                <a:gd name="T16" fmla="*/ 10 w 40"/>
                <a:gd name="T17" fmla="*/ 38 h 104"/>
                <a:gd name="T18" fmla="*/ 14 w 40"/>
                <a:gd name="T19" fmla="*/ 44 h 104"/>
                <a:gd name="T20" fmla="*/ 22 w 40"/>
                <a:gd name="T21" fmla="*/ 48 h 104"/>
                <a:gd name="T22" fmla="*/ 28 w 40"/>
                <a:gd name="T23" fmla="*/ 52 h 104"/>
                <a:gd name="T24" fmla="*/ 38 w 40"/>
                <a:gd name="T25" fmla="*/ 62 h 104"/>
                <a:gd name="T26" fmla="*/ 40 w 40"/>
                <a:gd name="T27" fmla="*/ 68 h 104"/>
                <a:gd name="T28" fmla="*/ 40 w 40"/>
                <a:gd name="T29" fmla="*/ 74 h 104"/>
                <a:gd name="T30" fmla="*/ 36 w 40"/>
                <a:gd name="T31" fmla="*/ 88 h 104"/>
                <a:gd name="T32" fmla="*/ 32 w 40"/>
                <a:gd name="T33" fmla="*/ 92 h 104"/>
                <a:gd name="T34" fmla="*/ 26 w 40"/>
                <a:gd name="T35" fmla="*/ 104 h 104"/>
                <a:gd name="T36" fmla="*/ 18 w 40"/>
                <a:gd name="T37" fmla="*/ 96 h 104"/>
                <a:gd name="T38" fmla="*/ 12 w 40"/>
                <a:gd name="T39" fmla="*/ 94 h 104"/>
                <a:gd name="T40" fmla="*/ 6 w 40"/>
                <a:gd name="T41" fmla="*/ 82 h 104"/>
                <a:gd name="T42" fmla="*/ 12 w 40"/>
                <a:gd name="T43" fmla="*/ 84 h 104"/>
                <a:gd name="T44" fmla="*/ 20 w 40"/>
                <a:gd name="T45" fmla="*/ 86 h 104"/>
                <a:gd name="T46" fmla="*/ 24 w 40"/>
                <a:gd name="T47" fmla="*/ 86 h 104"/>
                <a:gd name="T48" fmla="*/ 28 w 40"/>
                <a:gd name="T49" fmla="*/ 84 h 104"/>
                <a:gd name="T50" fmla="*/ 30 w 40"/>
                <a:gd name="T51" fmla="*/ 74 h 104"/>
                <a:gd name="T52" fmla="*/ 30 w 40"/>
                <a:gd name="T53" fmla="*/ 68 h 104"/>
                <a:gd name="T54" fmla="*/ 26 w 40"/>
                <a:gd name="T55" fmla="*/ 64 h 104"/>
                <a:gd name="T56" fmla="*/ 20 w 40"/>
                <a:gd name="T57" fmla="*/ 60 h 104"/>
                <a:gd name="T58" fmla="*/ 14 w 40"/>
                <a:gd name="T59" fmla="*/ 56 h 104"/>
                <a:gd name="T60" fmla="*/ 4 w 40"/>
                <a:gd name="T61" fmla="*/ 46 h 104"/>
                <a:gd name="T62" fmla="*/ 0 w 40"/>
                <a:gd name="T63" fmla="*/ 40 h 104"/>
                <a:gd name="T64" fmla="*/ 0 w 40"/>
                <a:gd name="T65" fmla="*/ 32 h 104"/>
                <a:gd name="T66" fmla="*/ 4 w 40"/>
                <a:gd name="T67" fmla="*/ 18 h 104"/>
                <a:gd name="T68" fmla="*/ 10 w 40"/>
                <a:gd name="T69" fmla="*/ 12 h 104"/>
                <a:gd name="T70" fmla="*/ 16 w 40"/>
                <a:gd name="T71" fmla="*/ 0 h 104"/>
                <a:gd name="T72" fmla="*/ 26 w 40"/>
                <a:gd name="T73" fmla="*/ 1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104">
                  <a:moveTo>
                    <a:pt x="26" y="10"/>
                  </a:moveTo>
                  <a:lnTo>
                    <a:pt x="26" y="10"/>
                  </a:lnTo>
                  <a:lnTo>
                    <a:pt x="32" y="10"/>
                  </a:lnTo>
                  <a:lnTo>
                    <a:pt x="32" y="10"/>
                  </a:lnTo>
                  <a:lnTo>
                    <a:pt x="38" y="12"/>
                  </a:lnTo>
                  <a:lnTo>
                    <a:pt x="38" y="24"/>
                  </a:lnTo>
                  <a:lnTo>
                    <a:pt x="38" y="24"/>
                  </a:lnTo>
                  <a:lnTo>
                    <a:pt x="30" y="20"/>
                  </a:lnTo>
                  <a:lnTo>
                    <a:pt x="30" y="20"/>
                  </a:lnTo>
                  <a:lnTo>
                    <a:pt x="22" y="20"/>
                  </a:lnTo>
                  <a:lnTo>
                    <a:pt x="22" y="20"/>
                  </a:lnTo>
                  <a:lnTo>
                    <a:pt x="18" y="20"/>
                  </a:lnTo>
                  <a:lnTo>
                    <a:pt x="14" y="24"/>
                  </a:lnTo>
                  <a:lnTo>
                    <a:pt x="14" y="24"/>
                  </a:lnTo>
                  <a:lnTo>
                    <a:pt x="10" y="28"/>
                  </a:lnTo>
                  <a:lnTo>
                    <a:pt x="10" y="32"/>
                  </a:lnTo>
                  <a:lnTo>
                    <a:pt x="10" y="32"/>
                  </a:lnTo>
                  <a:lnTo>
                    <a:pt x="10" y="38"/>
                  </a:lnTo>
                  <a:lnTo>
                    <a:pt x="10" y="38"/>
                  </a:lnTo>
                  <a:lnTo>
                    <a:pt x="14" y="44"/>
                  </a:lnTo>
                  <a:lnTo>
                    <a:pt x="14" y="44"/>
                  </a:lnTo>
                  <a:lnTo>
                    <a:pt x="22" y="48"/>
                  </a:lnTo>
                  <a:lnTo>
                    <a:pt x="28" y="52"/>
                  </a:lnTo>
                  <a:lnTo>
                    <a:pt x="28" y="52"/>
                  </a:lnTo>
                  <a:lnTo>
                    <a:pt x="34" y="56"/>
                  </a:lnTo>
                  <a:lnTo>
                    <a:pt x="38" y="62"/>
                  </a:lnTo>
                  <a:lnTo>
                    <a:pt x="38" y="62"/>
                  </a:lnTo>
                  <a:lnTo>
                    <a:pt x="40" y="68"/>
                  </a:lnTo>
                  <a:lnTo>
                    <a:pt x="40" y="74"/>
                  </a:lnTo>
                  <a:lnTo>
                    <a:pt x="40" y="74"/>
                  </a:lnTo>
                  <a:lnTo>
                    <a:pt x="40" y="82"/>
                  </a:lnTo>
                  <a:lnTo>
                    <a:pt x="36" y="88"/>
                  </a:lnTo>
                  <a:lnTo>
                    <a:pt x="36" y="88"/>
                  </a:lnTo>
                  <a:lnTo>
                    <a:pt x="32" y="92"/>
                  </a:lnTo>
                  <a:lnTo>
                    <a:pt x="26" y="96"/>
                  </a:lnTo>
                  <a:lnTo>
                    <a:pt x="26" y="104"/>
                  </a:lnTo>
                  <a:lnTo>
                    <a:pt x="18" y="104"/>
                  </a:lnTo>
                  <a:lnTo>
                    <a:pt x="18" y="96"/>
                  </a:lnTo>
                  <a:lnTo>
                    <a:pt x="18" y="96"/>
                  </a:lnTo>
                  <a:lnTo>
                    <a:pt x="12" y="94"/>
                  </a:lnTo>
                  <a:lnTo>
                    <a:pt x="6" y="92"/>
                  </a:lnTo>
                  <a:lnTo>
                    <a:pt x="6" y="82"/>
                  </a:lnTo>
                  <a:lnTo>
                    <a:pt x="6" y="82"/>
                  </a:lnTo>
                  <a:lnTo>
                    <a:pt x="12" y="84"/>
                  </a:lnTo>
                  <a:lnTo>
                    <a:pt x="12" y="84"/>
                  </a:lnTo>
                  <a:lnTo>
                    <a:pt x="20" y="86"/>
                  </a:lnTo>
                  <a:lnTo>
                    <a:pt x="20" y="86"/>
                  </a:lnTo>
                  <a:lnTo>
                    <a:pt x="24" y="86"/>
                  </a:lnTo>
                  <a:lnTo>
                    <a:pt x="28" y="84"/>
                  </a:lnTo>
                  <a:lnTo>
                    <a:pt x="28" y="84"/>
                  </a:lnTo>
                  <a:lnTo>
                    <a:pt x="30" y="80"/>
                  </a:lnTo>
                  <a:lnTo>
                    <a:pt x="30" y="74"/>
                  </a:lnTo>
                  <a:lnTo>
                    <a:pt x="30" y="74"/>
                  </a:lnTo>
                  <a:lnTo>
                    <a:pt x="30" y="68"/>
                  </a:lnTo>
                  <a:lnTo>
                    <a:pt x="30" y="68"/>
                  </a:lnTo>
                  <a:lnTo>
                    <a:pt x="26" y="64"/>
                  </a:lnTo>
                  <a:lnTo>
                    <a:pt x="26" y="64"/>
                  </a:lnTo>
                  <a:lnTo>
                    <a:pt x="20" y="60"/>
                  </a:lnTo>
                  <a:lnTo>
                    <a:pt x="14" y="56"/>
                  </a:lnTo>
                  <a:lnTo>
                    <a:pt x="14" y="56"/>
                  </a:lnTo>
                  <a:lnTo>
                    <a:pt x="8" y="52"/>
                  </a:lnTo>
                  <a:lnTo>
                    <a:pt x="4" y="46"/>
                  </a:lnTo>
                  <a:lnTo>
                    <a:pt x="4" y="46"/>
                  </a:lnTo>
                  <a:lnTo>
                    <a:pt x="0" y="40"/>
                  </a:lnTo>
                  <a:lnTo>
                    <a:pt x="0" y="32"/>
                  </a:lnTo>
                  <a:lnTo>
                    <a:pt x="0" y="32"/>
                  </a:lnTo>
                  <a:lnTo>
                    <a:pt x="2" y="24"/>
                  </a:lnTo>
                  <a:lnTo>
                    <a:pt x="4" y="18"/>
                  </a:lnTo>
                  <a:lnTo>
                    <a:pt x="4" y="18"/>
                  </a:lnTo>
                  <a:lnTo>
                    <a:pt x="10" y="12"/>
                  </a:lnTo>
                  <a:lnTo>
                    <a:pt x="16" y="10"/>
                  </a:lnTo>
                  <a:lnTo>
                    <a:pt x="16" y="0"/>
                  </a:lnTo>
                  <a:lnTo>
                    <a:pt x="26" y="0"/>
                  </a:lnTo>
                  <a:lnTo>
                    <a:pt x="26" y="1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156">
              <a:extLst>
                <a:ext uri="{FF2B5EF4-FFF2-40B4-BE49-F238E27FC236}">
                  <a16:creationId xmlns:a16="http://schemas.microsoft.com/office/drawing/2014/main" id="{CBA18AF2-645F-4F47-B122-3C33850FEA9F}"/>
                </a:ext>
              </a:extLst>
            </p:cNvPr>
            <p:cNvSpPr>
              <a:spLocks noEditPoints="1"/>
            </p:cNvSpPr>
            <p:nvPr userDrawn="1"/>
          </p:nvSpPr>
          <p:spPr bwMode="auto">
            <a:xfrm>
              <a:off x="4549776" y="1162050"/>
              <a:ext cx="469900" cy="400050"/>
            </a:xfrm>
            <a:custGeom>
              <a:avLst/>
              <a:gdLst>
                <a:gd name="T0" fmla="*/ 272 w 296"/>
                <a:gd name="T1" fmla="*/ 48 h 252"/>
                <a:gd name="T2" fmla="*/ 272 w 296"/>
                <a:gd name="T3" fmla="*/ 30 h 252"/>
                <a:gd name="T4" fmla="*/ 268 w 296"/>
                <a:gd name="T5" fmla="*/ 24 h 252"/>
                <a:gd name="T6" fmla="*/ 262 w 296"/>
                <a:gd name="T7" fmla="*/ 20 h 252"/>
                <a:gd name="T8" fmla="*/ 252 w 296"/>
                <a:gd name="T9" fmla="*/ 8 h 252"/>
                <a:gd name="T10" fmla="*/ 252 w 296"/>
                <a:gd name="T11" fmla="*/ 6 h 252"/>
                <a:gd name="T12" fmla="*/ 248 w 296"/>
                <a:gd name="T13" fmla="*/ 0 h 252"/>
                <a:gd name="T14" fmla="*/ 54 w 296"/>
                <a:gd name="T15" fmla="*/ 0 h 252"/>
                <a:gd name="T16" fmla="*/ 50 w 296"/>
                <a:gd name="T17" fmla="*/ 0 h 252"/>
                <a:gd name="T18" fmla="*/ 46 w 296"/>
                <a:gd name="T19" fmla="*/ 6 h 252"/>
                <a:gd name="T20" fmla="*/ 44 w 296"/>
                <a:gd name="T21" fmla="*/ 20 h 252"/>
                <a:gd name="T22" fmla="*/ 34 w 296"/>
                <a:gd name="T23" fmla="*/ 20 h 252"/>
                <a:gd name="T24" fmla="*/ 28 w 296"/>
                <a:gd name="T25" fmla="*/ 24 h 252"/>
                <a:gd name="T26" fmla="*/ 26 w 296"/>
                <a:gd name="T27" fmla="*/ 30 h 252"/>
                <a:gd name="T28" fmla="*/ 8 w 296"/>
                <a:gd name="T29" fmla="*/ 48 h 252"/>
                <a:gd name="T30" fmla="*/ 6 w 296"/>
                <a:gd name="T31" fmla="*/ 50 h 252"/>
                <a:gd name="T32" fmla="*/ 0 w 296"/>
                <a:gd name="T33" fmla="*/ 54 h 252"/>
                <a:gd name="T34" fmla="*/ 0 w 296"/>
                <a:gd name="T35" fmla="*/ 244 h 252"/>
                <a:gd name="T36" fmla="*/ 0 w 296"/>
                <a:gd name="T37" fmla="*/ 248 h 252"/>
                <a:gd name="T38" fmla="*/ 6 w 296"/>
                <a:gd name="T39" fmla="*/ 252 h 252"/>
                <a:gd name="T40" fmla="*/ 288 w 296"/>
                <a:gd name="T41" fmla="*/ 252 h 252"/>
                <a:gd name="T42" fmla="*/ 292 w 296"/>
                <a:gd name="T43" fmla="*/ 252 h 252"/>
                <a:gd name="T44" fmla="*/ 296 w 296"/>
                <a:gd name="T45" fmla="*/ 248 h 252"/>
                <a:gd name="T46" fmla="*/ 296 w 296"/>
                <a:gd name="T47" fmla="*/ 58 h 252"/>
                <a:gd name="T48" fmla="*/ 296 w 296"/>
                <a:gd name="T49" fmla="*/ 54 h 252"/>
                <a:gd name="T50" fmla="*/ 292 w 296"/>
                <a:gd name="T51" fmla="*/ 50 h 252"/>
                <a:gd name="T52" fmla="*/ 288 w 296"/>
                <a:gd name="T53" fmla="*/ 48 h 252"/>
                <a:gd name="T54" fmla="*/ 236 w 296"/>
                <a:gd name="T55" fmla="*/ 18 h 252"/>
                <a:gd name="T56" fmla="*/ 62 w 296"/>
                <a:gd name="T57" fmla="*/ 20 h 252"/>
                <a:gd name="T58" fmla="*/ 42 w 296"/>
                <a:gd name="T59" fmla="*/ 38 h 252"/>
                <a:gd name="T60" fmla="*/ 254 w 296"/>
                <a:gd name="T61" fmla="*/ 48 h 252"/>
                <a:gd name="T62" fmla="*/ 42 w 296"/>
                <a:gd name="T63" fmla="*/ 38 h 252"/>
                <a:gd name="T64" fmla="*/ 18 w 296"/>
                <a:gd name="T65" fmla="*/ 236 h 252"/>
                <a:gd name="T66" fmla="*/ 280 w 296"/>
                <a:gd name="T67" fmla="*/ 66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96" h="252">
                  <a:moveTo>
                    <a:pt x="288" y="48"/>
                  </a:moveTo>
                  <a:lnTo>
                    <a:pt x="272" y="48"/>
                  </a:lnTo>
                  <a:lnTo>
                    <a:pt x="272" y="30"/>
                  </a:lnTo>
                  <a:lnTo>
                    <a:pt x="272" y="30"/>
                  </a:lnTo>
                  <a:lnTo>
                    <a:pt x="270" y="26"/>
                  </a:lnTo>
                  <a:lnTo>
                    <a:pt x="268" y="24"/>
                  </a:lnTo>
                  <a:lnTo>
                    <a:pt x="266" y="22"/>
                  </a:lnTo>
                  <a:lnTo>
                    <a:pt x="262" y="20"/>
                  </a:lnTo>
                  <a:lnTo>
                    <a:pt x="252" y="20"/>
                  </a:lnTo>
                  <a:lnTo>
                    <a:pt x="252" y="8"/>
                  </a:lnTo>
                  <a:lnTo>
                    <a:pt x="252" y="8"/>
                  </a:lnTo>
                  <a:lnTo>
                    <a:pt x="252" y="6"/>
                  </a:lnTo>
                  <a:lnTo>
                    <a:pt x="250" y="2"/>
                  </a:lnTo>
                  <a:lnTo>
                    <a:pt x="248" y="0"/>
                  </a:lnTo>
                  <a:lnTo>
                    <a:pt x="244" y="0"/>
                  </a:lnTo>
                  <a:lnTo>
                    <a:pt x="54" y="0"/>
                  </a:lnTo>
                  <a:lnTo>
                    <a:pt x="54" y="0"/>
                  </a:lnTo>
                  <a:lnTo>
                    <a:pt x="50" y="0"/>
                  </a:lnTo>
                  <a:lnTo>
                    <a:pt x="46" y="2"/>
                  </a:lnTo>
                  <a:lnTo>
                    <a:pt x="46" y="6"/>
                  </a:lnTo>
                  <a:lnTo>
                    <a:pt x="44" y="8"/>
                  </a:lnTo>
                  <a:lnTo>
                    <a:pt x="44" y="20"/>
                  </a:lnTo>
                  <a:lnTo>
                    <a:pt x="34" y="20"/>
                  </a:lnTo>
                  <a:lnTo>
                    <a:pt x="34" y="20"/>
                  </a:lnTo>
                  <a:lnTo>
                    <a:pt x="30" y="22"/>
                  </a:lnTo>
                  <a:lnTo>
                    <a:pt x="28" y="24"/>
                  </a:lnTo>
                  <a:lnTo>
                    <a:pt x="26" y="26"/>
                  </a:lnTo>
                  <a:lnTo>
                    <a:pt x="26" y="30"/>
                  </a:lnTo>
                  <a:lnTo>
                    <a:pt x="26" y="48"/>
                  </a:lnTo>
                  <a:lnTo>
                    <a:pt x="8" y="48"/>
                  </a:lnTo>
                  <a:lnTo>
                    <a:pt x="8" y="48"/>
                  </a:lnTo>
                  <a:lnTo>
                    <a:pt x="6" y="50"/>
                  </a:lnTo>
                  <a:lnTo>
                    <a:pt x="2" y="50"/>
                  </a:lnTo>
                  <a:lnTo>
                    <a:pt x="0" y="54"/>
                  </a:lnTo>
                  <a:lnTo>
                    <a:pt x="0" y="58"/>
                  </a:lnTo>
                  <a:lnTo>
                    <a:pt x="0" y="244"/>
                  </a:lnTo>
                  <a:lnTo>
                    <a:pt x="0" y="244"/>
                  </a:lnTo>
                  <a:lnTo>
                    <a:pt x="0" y="248"/>
                  </a:lnTo>
                  <a:lnTo>
                    <a:pt x="2" y="250"/>
                  </a:lnTo>
                  <a:lnTo>
                    <a:pt x="6" y="252"/>
                  </a:lnTo>
                  <a:lnTo>
                    <a:pt x="8" y="252"/>
                  </a:lnTo>
                  <a:lnTo>
                    <a:pt x="288" y="252"/>
                  </a:lnTo>
                  <a:lnTo>
                    <a:pt x="288" y="252"/>
                  </a:lnTo>
                  <a:lnTo>
                    <a:pt x="292" y="252"/>
                  </a:lnTo>
                  <a:lnTo>
                    <a:pt x="294" y="250"/>
                  </a:lnTo>
                  <a:lnTo>
                    <a:pt x="296" y="248"/>
                  </a:lnTo>
                  <a:lnTo>
                    <a:pt x="296" y="244"/>
                  </a:lnTo>
                  <a:lnTo>
                    <a:pt x="296" y="58"/>
                  </a:lnTo>
                  <a:lnTo>
                    <a:pt x="296" y="58"/>
                  </a:lnTo>
                  <a:lnTo>
                    <a:pt x="296" y="54"/>
                  </a:lnTo>
                  <a:lnTo>
                    <a:pt x="294" y="50"/>
                  </a:lnTo>
                  <a:lnTo>
                    <a:pt x="292" y="50"/>
                  </a:lnTo>
                  <a:lnTo>
                    <a:pt x="288" y="48"/>
                  </a:lnTo>
                  <a:lnTo>
                    <a:pt x="288" y="48"/>
                  </a:lnTo>
                  <a:close/>
                  <a:moveTo>
                    <a:pt x="62" y="18"/>
                  </a:moveTo>
                  <a:lnTo>
                    <a:pt x="236" y="18"/>
                  </a:lnTo>
                  <a:lnTo>
                    <a:pt x="236" y="20"/>
                  </a:lnTo>
                  <a:lnTo>
                    <a:pt x="62" y="20"/>
                  </a:lnTo>
                  <a:lnTo>
                    <a:pt x="62" y="18"/>
                  </a:lnTo>
                  <a:close/>
                  <a:moveTo>
                    <a:pt x="42" y="38"/>
                  </a:moveTo>
                  <a:lnTo>
                    <a:pt x="254" y="38"/>
                  </a:lnTo>
                  <a:lnTo>
                    <a:pt x="254" y="48"/>
                  </a:lnTo>
                  <a:lnTo>
                    <a:pt x="42" y="48"/>
                  </a:lnTo>
                  <a:lnTo>
                    <a:pt x="42" y="38"/>
                  </a:lnTo>
                  <a:close/>
                  <a:moveTo>
                    <a:pt x="280" y="236"/>
                  </a:moveTo>
                  <a:lnTo>
                    <a:pt x="18" y="236"/>
                  </a:lnTo>
                  <a:lnTo>
                    <a:pt x="18" y="66"/>
                  </a:lnTo>
                  <a:lnTo>
                    <a:pt x="280" y="66"/>
                  </a:lnTo>
                  <a:lnTo>
                    <a:pt x="280" y="2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157">
              <a:extLst>
                <a:ext uri="{FF2B5EF4-FFF2-40B4-BE49-F238E27FC236}">
                  <a16:creationId xmlns:a16="http://schemas.microsoft.com/office/drawing/2014/main" id="{7BB591C7-0461-4BC9-8F96-407AD52093FD}"/>
                </a:ext>
              </a:extLst>
            </p:cNvPr>
            <p:cNvSpPr>
              <a:spLocks noEditPoints="1"/>
            </p:cNvSpPr>
            <p:nvPr userDrawn="1"/>
          </p:nvSpPr>
          <p:spPr bwMode="auto">
            <a:xfrm>
              <a:off x="4613276" y="1387475"/>
              <a:ext cx="47625" cy="44450"/>
            </a:xfrm>
            <a:custGeom>
              <a:avLst/>
              <a:gdLst>
                <a:gd name="T0" fmla="*/ 14 w 30"/>
                <a:gd name="T1" fmla="*/ 28 h 28"/>
                <a:gd name="T2" fmla="*/ 14 w 30"/>
                <a:gd name="T3" fmla="*/ 28 h 28"/>
                <a:gd name="T4" fmla="*/ 20 w 30"/>
                <a:gd name="T5" fmla="*/ 26 h 28"/>
                <a:gd name="T6" fmla="*/ 26 w 30"/>
                <a:gd name="T7" fmla="*/ 24 h 28"/>
                <a:gd name="T8" fmla="*/ 28 w 30"/>
                <a:gd name="T9" fmla="*/ 18 h 28"/>
                <a:gd name="T10" fmla="*/ 30 w 30"/>
                <a:gd name="T11" fmla="*/ 14 h 28"/>
                <a:gd name="T12" fmla="*/ 30 w 30"/>
                <a:gd name="T13" fmla="*/ 14 h 28"/>
                <a:gd name="T14" fmla="*/ 28 w 30"/>
                <a:gd name="T15" fmla="*/ 8 h 28"/>
                <a:gd name="T16" fmla="*/ 26 w 30"/>
                <a:gd name="T17" fmla="*/ 4 h 28"/>
                <a:gd name="T18" fmla="*/ 20 w 30"/>
                <a:gd name="T19" fmla="*/ 0 h 28"/>
                <a:gd name="T20" fmla="*/ 14 w 30"/>
                <a:gd name="T21" fmla="*/ 0 h 28"/>
                <a:gd name="T22" fmla="*/ 14 w 30"/>
                <a:gd name="T23" fmla="*/ 0 h 28"/>
                <a:gd name="T24" fmla="*/ 8 w 30"/>
                <a:gd name="T25" fmla="*/ 0 h 28"/>
                <a:gd name="T26" fmla="*/ 4 w 30"/>
                <a:gd name="T27" fmla="*/ 4 h 28"/>
                <a:gd name="T28" fmla="*/ 0 w 30"/>
                <a:gd name="T29" fmla="*/ 8 h 28"/>
                <a:gd name="T30" fmla="*/ 0 w 30"/>
                <a:gd name="T31" fmla="*/ 14 h 28"/>
                <a:gd name="T32" fmla="*/ 0 w 30"/>
                <a:gd name="T33" fmla="*/ 14 h 28"/>
                <a:gd name="T34" fmla="*/ 0 w 30"/>
                <a:gd name="T35" fmla="*/ 18 h 28"/>
                <a:gd name="T36" fmla="*/ 4 w 30"/>
                <a:gd name="T37" fmla="*/ 24 h 28"/>
                <a:gd name="T38" fmla="*/ 8 w 30"/>
                <a:gd name="T39" fmla="*/ 26 h 28"/>
                <a:gd name="T40" fmla="*/ 14 w 30"/>
                <a:gd name="T41" fmla="*/ 28 h 28"/>
                <a:gd name="T42" fmla="*/ 14 w 30"/>
                <a:gd name="T43" fmla="*/ 28 h 28"/>
                <a:gd name="T44" fmla="*/ 14 w 30"/>
                <a:gd name="T45" fmla="*/ 4 h 28"/>
                <a:gd name="T46" fmla="*/ 14 w 30"/>
                <a:gd name="T47" fmla="*/ 4 h 28"/>
                <a:gd name="T48" fmla="*/ 18 w 30"/>
                <a:gd name="T49" fmla="*/ 4 h 28"/>
                <a:gd name="T50" fmla="*/ 22 w 30"/>
                <a:gd name="T51" fmla="*/ 6 h 28"/>
                <a:gd name="T52" fmla="*/ 22 w 30"/>
                <a:gd name="T53" fmla="*/ 10 h 28"/>
                <a:gd name="T54" fmla="*/ 24 w 30"/>
                <a:gd name="T55" fmla="*/ 14 h 28"/>
                <a:gd name="T56" fmla="*/ 24 w 30"/>
                <a:gd name="T57" fmla="*/ 14 h 28"/>
                <a:gd name="T58" fmla="*/ 22 w 30"/>
                <a:gd name="T59" fmla="*/ 18 h 28"/>
                <a:gd name="T60" fmla="*/ 22 w 30"/>
                <a:gd name="T61" fmla="*/ 20 h 28"/>
                <a:gd name="T62" fmla="*/ 18 w 30"/>
                <a:gd name="T63" fmla="*/ 22 h 28"/>
                <a:gd name="T64" fmla="*/ 14 w 30"/>
                <a:gd name="T65" fmla="*/ 24 h 28"/>
                <a:gd name="T66" fmla="*/ 14 w 30"/>
                <a:gd name="T67" fmla="*/ 24 h 28"/>
                <a:gd name="T68" fmla="*/ 12 w 30"/>
                <a:gd name="T69" fmla="*/ 22 h 28"/>
                <a:gd name="T70" fmla="*/ 8 w 30"/>
                <a:gd name="T71" fmla="*/ 20 h 28"/>
                <a:gd name="T72" fmla="*/ 6 w 30"/>
                <a:gd name="T73" fmla="*/ 18 h 28"/>
                <a:gd name="T74" fmla="*/ 6 w 30"/>
                <a:gd name="T75" fmla="*/ 14 h 28"/>
                <a:gd name="T76" fmla="*/ 6 w 30"/>
                <a:gd name="T77" fmla="*/ 14 h 28"/>
                <a:gd name="T78" fmla="*/ 6 w 30"/>
                <a:gd name="T79" fmla="*/ 10 h 28"/>
                <a:gd name="T80" fmla="*/ 8 w 30"/>
                <a:gd name="T81" fmla="*/ 6 h 28"/>
                <a:gd name="T82" fmla="*/ 12 w 30"/>
                <a:gd name="T83" fmla="*/ 4 h 28"/>
                <a:gd name="T84" fmla="*/ 14 w 30"/>
                <a:gd name="T85" fmla="*/ 4 h 28"/>
                <a:gd name="T86" fmla="*/ 14 w 30"/>
                <a:gd name="T87"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0" h="28">
                  <a:moveTo>
                    <a:pt x="14" y="28"/>
                  </a:moveTo>
                  <a:lnTo>
                    <a:pt x="14" y="28"/>
                  </a:lnTo>
                  <a:lnTo>
                    <a:pt x="20" y="26"/>
                  </a:lnTo>
                  <a:lnTo>
                    <a:pt x="26" y="24"/>
                  </a:lnTo>
                  <a:lnTo>
                    <a:pt x="28" y="18"/>
                  </a:lnTo>
                  <a:lnTo>
                    <a:pt x="30" y="14"/>
                  </a:lnTo>
                  <a:lnTo>
                    <a:pt x="30" y="14"/>
                  </a:lnTo>
                  <a:lnTo>
                    <a:pt x="28" y="8"/>
                  </a:lnTo>
                  <a:lnTo>
                    <a:pt x="26" y="4"/>
                  </a:lnTo>
                  <a:lnTo>
                    <a:pt x="20" y="0"/>
                  </a:lnTo>
                  <a:lnTo>
                    <a:pt x="14" y="0"/>
                  </a:lnTo>
                  <a:lnTo>
                    <a:pt x="14" y="0"/>
                  </a:lnTo>
                  <a:lnTo>
                    <a:pt x="8" y="0"/>
                  </a:lnTo>
                  <a:lnTo>
                    <a:pt x="4" y="4"/>
                  </a:lnTo>
                  <a:lnTo>
                    <a:pt x="0" y="8"/>
                  </a:lnTo>
                  <a:lnTo>
                    <a:pt x="0" y="14"/>
                  </a:lnTo>
                  <a:lnTo>
                    <a:pt x="0" y="14"/>
                  </a:lnTo>
                  <a:lnTo>
                    <a:pt x="0" y="18"/>
                  </a:lnTo>
                  <a:lnTo>
                    <a:pt x="4" y="24"/>
                  </a:lnTo>
                  <a:lnTo>
                    <a:pt x="8" y="26"/>
                  </a:lnTo>
                  <a:lnTo>
                    <a:pt x="14" y="28"/>
                  </a:lnTo>
                  <a:lnTo>
                    <a:pt x="14" y="28"/>
                  </a:lnTo>
                  <a:close/>
                  <a:moveTo>
                    <a:pt x="14" y="4"/>
                  </a:moveTo>
                  <a:lnTo>
                    <a:pt x="14" y="4"/>
                  </a:lnTo>
                  <a:lnTo>
                    <a:pt x="18" y="4"/>
                  </a:lnTo>
                  <a:lnTo>
                    <a:pt x="22" y="6"/>
                  </a:lnTo>
                  <a:lnTo>
                    <a:pt x="22" y="10"/>
                  </a:lnTo>
                  <a:lnTo>
                    <a:pt x="24" y="14"/>
                  </a:lnTo>
                  <a:lnTo>
                    <a:pt x="24" y="14"/>
                  </a:lnTo>
                  <a:lnTo>
                    <a:pt x="22" y="18"/>
                  </a:lnTo>
                  <a:lnTo>
                    <a:pt x="22" y="20"/>
                  </a:lnTo>
                  <a:lnTo>
                    <a:pt x="18" y="22"/>
                  </a:lnTo>
                  <a:lnTo>
                    <a:pt x="14" y="24"/>
                  </a:lnTo>
                  <a:lnTo>
                    <a:pt x="14" y="24"/>
                  </a:lnTo>
                  <a:lnTo>
                    <a:pt x="12" y="22"/>
                  </a:lnTo>
                  <a:lnTo>
                    <a:pt x="8" y="20"/>
                  </a:lnTo>
                  <a:lnTo>
                    <a:pt x="6" y="18"/>
                  </a:lnTo>
                  <a:lnTo>
                    <a:pt x="6" y="14"/>
                  </a:lnTo>
                  <a:lnTo>
                    <a:pt x="6" y="14"/>
                  </a:lnTo>
                  <a:lnTo>
                    <a:pt x="6" y="10"/>
                  </a:lnTo>
                  <a:lnTo>
                    <a:pt x="8" y="6"/>
                  </a:lnTo>
                  <a:lnTo>
                    <a:pt x="12" y="4"/>
                  </a:lnTo>
                  <a:lnTo>
                    <a:pt x="14" y="4"/>
                  </a:lnTo>
                  <a:lnTo>
                    <a:pt x="14"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158">
              <a:extLst>
                <a:ext uri="{FF2B5EF4-FFF2-40B4-BE49-F238E27FC236}">
                  <a16:creationId xmlns:a16="http://schemas.microsoft.com/office/drawing/2014/main" id="{5239FAE6-8711-4FDC-84F2-05B09277999D}"/>
                </a:ext>
              </a:extLst>
            </p:cNvPr>
            <p:cNvSpPr>
              <a:spLocks noEditPoints="1"/>
            </p:cNvSpPr>
            <p:nvPr userDrawn="1"/>
          </p:nvSpPr>
          <p:spPr bwMode="auto">
            <a:xfrm>
              <a:off x="4911726" y="1387475"/>
              <a:ext cx="44450" cy="44450"/>
            </a:xfrm>
            <a:custGeom>
              <a:avLst/>
              <a:gdLst>
                <a:gd name="T0" fmla="*/ 14 w 28"/>
                <a:gd name="T1" fmla="*/ 28 h 28"/>
                <a:gd name="T2" fmla="*/ 14 w 28"/>
                <a:gd name="T3" fmla="*/ 28 h 28"/>
                <a:gd name="T4" fmla="*/ 20 w 28"/>
                <a:gd name="T5" fmla="*/ 26 h 28"/>
                <a:gd name="T6" fmla="*/ 24 w 28"/>
                <a:gd name="T7" fmla="*/ 24 h 28"/>
                <a:gd name="T8" fmla="*/ 28 w 28"/>
                <a:gd name="T9" fmla="*/ 18 h 28"/>
                <a:gd name="T10" fmla="*/ 28 w 28"/>
                <a:gd name="T11" fmla="*/ 14 h 28"/>
                <a:gd name="T12" fmla="*/ 28 w 28"/>
                <a:gd name="T13" fmla="*/ 14 h 28"/>
                <a:gd name="T14" fmla="*/ 28 w 28"/>
                <a:gd name="T15" fmla="*/ 8 h 28"/>
                <a:gd name="T16" fmla="*/ 24 w 28"/>
                <a:gd name="T17" fmla="*/ 4 h 28"/>
                <a:gd name="T18" fmla="*/ 20 w 28"/>
                <a:gd name="T19" fmla="*/ 0 h 28"/>
                <a:gd name="T20" fmla="*/ 14 w 28"/>
                <a:gd name="T21" fmla="*/ 0 h 28"/>
                <a:gd name="T22" fmla="*/ 14 w 28"/>
                <a:gd name="T23" fmla="*/ 0 h 28"/>
                <a:gd name="T24" fmla="*/ 8 w 28"/>
                <a:gd name="T25" fmla="*/ 0 h 28"/>
                <a:gd name="T26" fmla="*/ 4 w 28"/>
                <a:gd name="T27" fmla="*/ 4 h 28"/>
                <a:gd name="T28" fmla="*/ 0 w 28"/>
                <a:gd name="T29" fmla="*/ 8 h 28"/>
                <a:gd name="T30" fmla="*/ 0 w 28"/>
                <a:gd name="T31" fmla="*/ 14 h 28"/>
                <a:gd name="T32" fmla="*/ 0 w 28"/>
                <a:gd name="T33" fmla="*/ 14 h 28"/>
                <a:gd name="T34" fmla="*/ 0 w 28"/>
                <a:gd name="T35" fmla="*/ 18 h 28"/>
                <a:gd name="T36" fmla="*/ 4 w 28"/>
                <a:gd name="T37" fmla="*/ 24 h 28"/>
                <a:gd name="T38" fmla="*/ 8 w 28"/>
                <a:gd name="T39" fmla="*/ 26 h 28"/>
                <a:gd name="T40" fmla="*/ 14 w 28"/>
                <a:gd name="T41" fmla="*/ 28 h 28"/>
                <a:gd name="T42" fmla="*/ 14 w 28"/>
                <a:gd name="T43" fmla="*/ 28 h 28"/>
                <a:gd name="T44" fmla="*/ 14 w 28"/>
                <a:gd name="T45" fmla="*/ 4 h 28"/>
                <a:gd name="T46" fmla="*/ 14 w 28"/>
                <a:gd name="T47" fmla="*/ 4 h 28"/>
                <a:gd name="T48" fmla="*/ 18 w 28"/>
                <a:gd name="T49" fmla="*/ 4 h 28"/>
                <a:gd name="T50" fmla="*/ 20 w 28"/>
                <a:gd name="T51" fmla="*/ 6 h 28"/>
                <a:gd name="T52" fmla="*/ 22 w 28"/>
                <a:gd name="T53" fmla="*/ 10 h 28"/>
                <a:gd name="T54" fmla="*/ 24 w 28"/>
                <a:gd name="T55" fmla="*/ 14 h 28"/>
                <a:gd name="T56" fmla="*/ 24 w 28"/>
                <a:gd name="T57" fmla="*/ 14 h 28"/>
                <a:gd name="T58" fmla="*/ 22 w 28"/>
                <a:gd name="T59" fmla="*/ 18 h 28"/>
                <a:gd name="T60" fmla="*/ 20 w 28"/>
                <a:gd name="T61" fmla="*/ 20 h 28"/>
                <a:gd name="T62" fmla="*/ 18 w 28"/>
                <a:gd name="T63" fmla="*/ 22 h 28"/>
                <a:gd name="T64" fmla="*/ 14 w 28"/>
                <a:gd name="T65" fmla="*/ 24 h 28"/>
                <a:gd name="T66" fmla="*/ 14 w 28"/>
                <a:gd name="T67" fmla="*/ 24 h 28"/>
                <a:gd name="T68" fmla="*/ 10 w 28"/>
                <a:gd name="T69" fmla="*/ 22 h 28"/>
                <a:gd name="T70" fmla="*/ 8 w 28"/>
                <a:gd name="T71" fmla="*/ 20 h 28"/>
                <a:gd name="T72" fmla="*/ 6 w 28"/>
                <a:gd name="T73" fmla="*/ 18 h 28"/>
                <a:gd name="T74" fmla="*/ 4 w 28"/>
                <a:gd name="T75" fmla="*/ 14 h 28"/>
                <a:gd name="T76" fmla="*/ 4 w 28"/>
                <a:gd name="T77" fmla="*/ 14 h 28"/>
                <a:gd name="T78" fmla="*/ 6 w 28"/>
                <a:gd name="T79" fmla="*/ 10 h 28"/>
                <a:gd name="T80" fmla="*/ 8 w 28"/>
                <a:gd name="T81" fmla="*/ 6 h 28"/>
                <a:gd name="T82" fmla="*/ 10 w 28"/>
                <a:gd name="T83" fmla="*/ 4 h 28"/>
                <a:gd name="T84" fmla="*/ 14 w 28"/>
                <a:gd name="T85" fmla="*/ 4 h 28"/>
                <a:gd name="T86" fmla="*/ 14 w 28"/>
                <a:gd name="T87"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 h="28">
                  <a:moveTo>
                    <a:pt x="14" y="28"/>
                  </a:moveTo>
                  <a:lnTo>
                    <a:pt x="14" y="28"/>
                  </a:lnTo>
                  <a:lnTo>
                    <a:pt x="20" y="26"/>
                  </a:lnTo>
                  <a:lnTo>
                    <a:pt x="24" y="24"/>
                  </a:lnTo>
                  <a:lnTo>
                    <a:pt x="28" y="18"/>
                  </a:lnTo>
                  <a:lnTo>
                    <a:pt x="28" y="14"/>
                  </a:lnTo>
                  <a:lnTo>
                    <a:pt x="28" y="14"/>
                  </a:lnTo>
                  <a:lnTo>
                    <a:pt x="28" y="8"/>
                  </a:lnTo>
                  <a:lnTo>
                    <a:pt x="24" y="4"/>
                  </a:lnTo>
                  <a:lnTo>
                    <a:pt x="20" y="0"/>
                  </a:lnTo>
                  <a:lnTo>
                    <a:pt x="14" y="0"/>
                  </a:lnTo>
                  <a:lnTo>
                    <a:pt x="14" y="0"/>
                  </a:lnTo>
                  <a:lnTo>
                    <a:pt x="8" y="0"/>
                  </a:lnTo>
                  <a:lnTo>
                    <a:pt x="4" y="4"/>
                  </a:lnTo>
                  <a:lnTo>
                    <a:pt x="0" y="8"/>
                  </a:lnTo>
                  <a:lnTo>
                    <a:pt x="0" y="14"/>
                  </a:lnTo>
                  <a:lnTo>
                    <a:pt x="0" y="14"/>
                  </a:lnTo>
                  <a:lnTo>
                    <a:pt x="0" y="18"/>
                  </a:lnTo>
                  <a:lnTo>
                    <a:pt x="4" y="24"/>
                  </a:lnTo>
                  <a:lnTo>
                    <a:pt x="8" y="26"/>
                  </a:lnTo>
                  <a:lnTo>
                    <a:pt x="14" y="28"/>
                  </a:lnTo>
                  <a:lnTo>
                    <a:pt x="14" y="28"/>
                  </a:lnTo>
                  <a:close/>
                  <a:moveTo>
                    <a:pt x="14" y="4"/>
                  </a:moveTo>
                  <a:lnTo>
                    <a:pt x="14" y="4"/>
                  </a:lnTo>
                  <a:lnTo>
                    <a:pt x="18" y="4"/>
                  </a:lnTo>
                  <a:lnTo>
                    <a:pt x="20" y="6"/>
                  </a:lnTo>
                  <a:lnTo>
                    <a:pt x="22" y="10"/>
                  </a:lnTo>
                  <a:lnTo>
                    <a:pt x="24" y="14"/>
                  </a:lnTo>
                  <a:lnTo>
                    <a:pt x="24" y="14"/>
                  </a:lnTo>
                  <a:lnTo>
                    <a:pt x="22" y="18"/>
                  </a:lnTo>
                  <a:lnTo>
                    <a:pt x="20" y="20"/>
                  </a:lnTo>
                  <a:lnTo>
                    <a:pt x="18" y="22"/>
                  </a:lnTo>
                  <a:lnTo>
                    <a:pt x="14" y="24"/>
                  </a:lnTo>
                  <a:lnTo>
                    <a:pt x="14" y="24"/>
                  </a:lnTo>
                  <a:lnTo>
                    <a:pt x="10" y="22"/>
                  </a:lnTo>
                  <a:lnTo>
                    <a:pt x="8" y="20"/>
                  </a:lnTo>
                  <a:lnTo>
                    <a:pt x="6" y="18"/>
                  </a:lnTo>
                  <a:lnTo>
                    <a:pt x="4" y="14"/>
                  </a:lnTo>
                  <a:lnTo>
                    <a:pt x="4" y="14"/>
                  </a:lnTo>
                  <a:lnTo>
                    <a:pt x="6" y="10"/>
                  </a:lnTo>
                  <a:lnTo>
                    <a:pt x="8" y="6"/>
                  </a:lnTo>
                  <a:lnTo>
                    <a:pt x="10" y="4"/>
                  </a:lnTo>
                  <a:lnTo>
                    <a:pt x="14" y="4"/>
                  </a:lnTo>
                  <a:lnTo>
                    <a:pt x="14"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1" name="Group 180">
            <a:extLst>
              <a:ext uri="{FF2B5EF4-FFF2-40B4-BE49-F238E27FC236}">
                <a16:creationId xmlns:a16="http://schemas.microsoft.com/office/drawing/2014/main" id="{12AAADC1-44E8-4CCA-A246-16AD18B1B589}"/>
              </a:ext>
            </a:extLst>
          </p:cNvPr>
          <p:cNvGrpSpPr/>
          <p:nvPr userDrawn="1"/>
        </p:nvGrpSpPr>
        <p:grpSpPr>
          <a:xfrm>
            <a:off x="4641851" y="1755775"/>
            <a:ext cx="466725" cy="455613"/>
            <a:chOff x="4641851" y="1755775"/>
            <a:chExt cx="466725" cy="455613"/>
          </a:xfrm>
        </p:grpSpPr>
        <p:sp>
          <p:nvSpPr>
            <p:cNvPr id="182" name="Freeform 159">
              <a:extLst>
                <a:ext uri="{FF2B5EF4-FFF2-40B4-BE49-F238E27FC236}">
                  <a16:creationId xmlns:a16="http://schemas.microsoft.com/office/drawing/2014/main" id="{15E24D59-0E47-4C39-BAF9-139750BA814E}"/>
                </a:ext>
              </a:extLst>
            </p:cNvPr>
            <p:cNvSpPr>
              <a:spLocks/>
            </p:cNvSpPr>
            <p:nvPr userDrawn="1"/>
          </p:nvSpPr>
          <p:spPr bwMode="auto">
            <a:xfrm>
              <a:off x="4943476" y="1854200"/>
              <a:ext cx="165100" cy="347663"/>
            </a:xfrm>
            <a:custGeom>
              <a:avLst/>
              <a:gdLst>
                <a:gd name="T0" fmla="*/ 90 w 104"/>
                <a:gd name="T1" fmla="*/ 6 h 219"/>
                <a:gd name="T2" fmla="*/ 90 w 104"/>
                <a:gd name="T3" fmla="*/ 6 h 219"/>
                <a:gd name="T4" fmla="*/ 72 w 104"/>
                <a:gd name="T5" fmla="*/ 2 h 219"/>
                <a:gd name="T6" fmla="*/ 52 w 104"/>
                <a:gd name="T7" fmla="*/ 0 h 219"/>
                <a:gd name="T8" fmla="*/ 32 w 104"/>
                <a:gd name="T9" fmla="*/ 2 h 219"/>
                <a:gd name="T10" fmla="*/ 14 w 104"/>
                <a:gd name="T11" fmla="*/ 6 h 219"/>
                <a:gd name="T12" fmla="*/ 14 w 104"/>
                <a:gd name="T13" fmla="*/ 6 h 219"/>
                <a:gd name="T14" fmla="*/ 8 w 104"/>
                <a:gd name="T15" fmla="*/ 8 h 219"/>
                <a:gd name="T16" fmla="*/ 4 w 104"/>
                <a:gd name="T17" fmla="*/ 14 h 219"/>
                <a:gd name="T18" fmla="*/ 2 w 104"/>
                <a:gd name="T19" fmla="*/ 18 h 219"/>
                <a:gd name="T20" fmla="*/ 0 w 104"/>
                <a:gd name="T21" fmla="*/ 24 h 219"/>
                <a:gd name="T22" fmla="*/ 0 w 104"/>
                <a:gd name="T23" fmla="*/ 109 h 219"/>
                <a:gd name="T24" fmla="*/ 0 w 104"/>
                <a:gd name="T25" fmla="*/ 109 h 219"/>
                <a:gd name="T26" fmla="*/ 2 w 104"/>
                <a:gd name="T27" fmla="*/ 115 h 219"/>
                <a:gd name="T28" fmla="*/ 6 w 104"/>
                <a:gd name="T29" fmla="*/ 119 h 219"/>
                <a:gd name="T30" fmla="*/ 12 w 104"/>
                <a:gd name="T31" fmla="*/ 123 h 219"/>
                <a:gd name="T32" fmla="*/ 18 w 104"/>
                <a:gd name="T33" fmla="*/ 123 h 219"/>
                <a:gd name="T34" fmla="*/ 22 w 104"/>
                <a:gd name="T35" fmla="*/ 123 h 219"/>
                <a:gd name="T36" fmla="*/ 22 w 104"/>
                <a:gd name="T37" fmla="*/ 219 h 219"/>
                <a:gd name="T38" fmla="*/ 82 w 104"/>
                <a:gd name="T39" fmla="*/ 219 h 219"/>
                <a:gd name="T40" fmla="*/ 82 w 104"/>
                <a:gd name="T41" fmla="*/ 123 h 219"/>
                <a:gd name="T42" fmla="*/ 86 w 104"/>
                <a:gd name="T43" fmla="*/ 123 h 219"/>
                <a:gd name="T44" fmla="*/ 86 w 104"/>
                <a:gd name="T45" fmla="*/ 123 h 219"/>
                <a:gd name="T46" fmla="*/ 92 w 104"/>
                <a:gd name="T47" fmla="*/ 123 h 219"/>
                <a:gd name="T48" fmla="*/ 98 w 104"/>
                <a:gd name="T49" fmla="*/ 119 h 219"/>
                <a:gd name="T50" fmla="*/ 102 w 104"/>
                <a:gd name="T51" fmla="*/ 115 h 219"/>
                <a:gd name="T52" fmla="*/ 104 w 104"/>
                <a:gd name="T53" fmla="*/ 109 h 219"/>
                <a:gd name="T54" fmla="*/ 104 w 104"/>
                <a:gd name="T55" fmla="*/ 24 h 219"/>
                <a:gd name="T56" fmla="*/ 104 w 104"/>
                <a:gd name="T57" fmla="*/ 24 h 219"/>
                <a:gd name="T58" fmla="*/ 102 w 104"/>
                <a:gd name="T59" fmla="*/ 18 h 219"/>
                <a:gd name="T60" fmla="*/ 100 w 104"/>
                <a:gd name="T61" fmla="*/ 14 h 219"/>
                <a:gd name="T62" fmla="*/ 96 w 104"/>
                <a:gd name="T63" fmla="*/ 8 h 219"/>
                <a:gd name="T64" fmla="*/ 90 w 104"/>
                <a:gd name="T65" fmla="*/ 6 h 219"/>
                <a:gd name="T66" fmla="*/ 90 w 104"/>
                <a:gd name="T67" fmla="*/ 6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219">
                  <a:moveTo>
                    <a:pt x="90" y="6"/>
                  </a:moveTo>
                  <a:lnTo>
                    <a:pt x="90" y="6"/>
                  </a:lnTo>
                  <a:lnTo>
                    <a:pt x="72" y="2"/>
                  </a:lnTo>
                  <a:lnTo>
                    <a:pt x="52" y="0"/>
                  </a:lnTo>
                  <a:lnTo>
                    <a:pt x="32" y="2"/>
                  </a:lnTo>
                  <a:lnTo>
                    <a:pt x="14" y="6"/>
                  </a:lnTo>
                  <a:lnTo>
                    <a:pt x="14" y="6"/>
                  </a:lnTo>
                  <a:lnTo>
                    <a:pt x="8" y="8"/>
                  </a:lnTo>
                  <a:lnTo>
                    <a:pt x="4" y="14"/>
                  </a:lnTo>
                  <a:lnTo>
                    <a:pt x="2" y="18"/>
                  </a:lnTo>
                  <a:lnTo>
                    <a:pt x="0" y="24"/>
                  </a:lnTo>
                  <a:lnTo>
                    <a:pt x="0" y="109"/>
                  </a:lnTo>
                  <a:lnTo>
                    <a:pt x="0" y="109"/>
                  </a:lnTo>
                  <a:lnTo>
                    <a:pt x="2" y="115"/>
                  </a:lnTo>
                  <a:lnTo>
                    <a:pt x="6" y="119"/>
                  </a:lnTo>
                  <a:lnTo>
                    <a:pt x="12" y="123"/>
                  </a:lnTo>
                  <a:lnTo>
                    <a:pt x="18" y="123"/>
                  </a:lnTo>
                  <a:lnTo>
                    <a:pt x="22" y="123"/>
                  </a:lnTo>
                  <a:lnTo>
                    <a:pt x="22" y="219"/>
                  </a:lnTo>
                  <a:lnTo>
                    <a:pt x="82" y="219"/>
                  </a:lnTo>
                  <a:lnTo>
                    <a:pt x="82" y="123"/>
                  </a:lnTo>
                  <a:lnTo>
                    <a:pt x="86" y="123"/>
                  </a:lnTo>
                  <a:lnTo>
                    <a:pt x="86" y="123"/>
                  </a:lnTo>
                  <a:lnTo>
                    <a:pt x="92" y="123"/>
                  </a:lnTo>
                  <a:lnTo>
                    <a:pt x="98" y="119"/>
                  </a:lnTo>
                  <a:lnTo>
                    <a:pt x="102" y="115"/>
                  </a:lnTo>
                  <a:lnTo>
                    <a:pt x="104" y="109"/>
                  </a:lnTo>
                  <a:lnTo>
                    <a:pt x="104" y="24"/>
                  </a:lnTo>
                  <a:lnTo>
                    <a:pt x="104" y="24"/>
                  </a:lnTo>
                  <a:lnTo>
                    <a:pt x="102" y="18"/>
                  </a:lnTo>
                  <a:lnTo>
                    <a:pt x="100" y="14"/>
                  </a:lnTo>
                  <a:lnTo>
                    <a:pt x="96" y="8"/>
                  </a:lnTo>
                  <a:lnTo>
                    <a:pt x="90" y="6"/>
                  </a:lnTo>
                  <a:lnTo>
                    <a:pt x="90" y="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160">
              <a:extLst>
                <a:ext uri="{FF2B5EF4-FFF2-40B4-BE49-F238E27FC236}">
                  <a16:creationId xmlns:a16="http://schemas.microsoft.com/office/drawing/2014/main" id="{54B84CB2-F46A-41F0-874E-D29BB55E0E9D}"/>
                </a:ext>
              </a:extLst>
            </p:cNvPr>
            <p:cNvSpPr>
              <a:spLocks/>
            </p:cNvSpPr>
            <p:nvPr userDrawn="1"/>
          </p:nvSpPr>
          <p:spPr bwMode="auto">
            <a:xfrm>
              <a:off x="4981576" y="1765300"/>
              <a:ext cx="88900" cy="88900"/>
            </a:xfrm>
            <a:custGeom>
              <a:avLst/>
              <a:gdLst>
                <a:gd name="T0" fmla="*/ 28 w 56"/>
                <a:gd name="T1" fmla="*/ 56 h 56"/>
                <a:gd name="T2" fmla="*/ 28 w 56"/>
                <a:gd name="T3" fmla="*/ 56 h 56"/>
                <a:gd name="T4" fmla="*/ 40 w 56"/>
                <a:gd name="T5" fmla="*/ 54 h 56"/>
                <a:gd name="T6" fmla="*/ 48 w 56"/>
                <a:gd name="T7" fmla="*/ 48 h 56"/>
                <a:gd name="T8" fmla="*/ 54 w 56"/>
                <a:gd name="T9" fmla="*/ 38 h 56"/>
                <a:gd name="T10" fmla="*/ 56 w 56"/>
                <a:gd name="T11" fmla="*/ 28 h 56"/>
                <a:gd name="T12" fmla="*/ 56 w 56"/>
                <a:gd name="T13" fmla="*/ 28 h 56"/>
                <a:gd name="T14" fmla="*/ 54 w 56"/>
                <a:gd name="T15" fmla="*/ 18 h 56"/>
                <a:gd name="T16" fmla="*/ 48 w 56"/>
                <a:gd name="T17" fmla="*/ 8 h 56"/>
                <a:gd name="T18" fmla="*/ 40 w 56"/>
                <a:gd name="T19" fmla="*/ 2 h 56"/>
                <a:gd name="T20" fmla="*/ 28 w 56"/>
                <a:gd name="T21" fmla="*/ 0 h 56"/>
                <a:gd name="T22" fmla="*/ 28 w 56"/>
                <a:gd name="T23" fmla="*/ 0 h 56"/>
                <a:gd name="T24" fmla="*/ 18 w 56"/>
                <a:gd name="T25" fmla="*/ 2 h 56"/>
                <a:gd name="T26" fmla="*/ 8 w 56"/>
                <a:gd name="T27" fmla="*/ 8 h 56"/>
                <a:gd name="T28" fmla="*/ 2 w 56"/>
                <a:gd name="T29" fmla="*/ 18 h 56"/>
                <a:gd name="T30" fmla="*/ 0 w 56"/>
                <a:gd name="T31" fmla="*/ 28 h 56"/>
                <a:gd name="T32" fmla="*/ 0 w 56"/>
                <a:gd name="T33" fmla="*/ 28 h 56"/>
                <a:gd name="T34" fmla="*/ 2 w 56"/>
                <a:gd name="T35" fmla="*/ 38 h 56"/>
                <a:gd name="T36" fmla="*/ 8 w 56"/>
                <a:gd name="T37" fmla="*/ 48 h 56"/>
                <a:gd name="T38" fmla="*/ 18 w 56"/>
                <a:gd name="T39" fmla="*/ 54 h 56"/>
                <a:gd name="T40" fmla="*/ 28 w 56"/>
                <a:gd name="T41" fmla="*/ 56 h 56"/>
                <a:gd name="T42" fmla="*/ 28 w 56"/>
                <a:gd name="T4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6">
                  <a:moveTo>
                    <a:pt x="28" y="56"/>
                  </a:moveTo>
                  <a:lnTo>
                    <a:pt x="28" y="56"/>
                  </a:lnTo>
                  <a:lnTo>
                    <a:pt x="40" y="54"/>
                  </a:lnTo>
                  <a:lnTo>
                    <a:pt x="48" y="48"/>
                  </a:lnTo>
                  <a:lnTo>
                    <a:pt x="54" y="38"/>
                  </a:lnTo>
                  <a:lnTo>
                    <a:pt x="56" y="28"/>
                  </a:lnTo>
                  <a:lnTo>
                    <a:pt x="56" y="28"/>
                  </a:lnTo>
                  <a:lnTo>
                    <a:pt x="54" y="18"/>
                  </a:lnTo>
                  <a:lnTo>
                    <a:pt x="48" y="8"/>
                  </a:lnTo>
                  <a:lnTo>
                    <a:pt x="40" y="2"/>
                  </a:lnTo>
                  <a:lnTo>
                    <a:pt x="28" y="0"/>
                  </a:lnTo>
                  <a:lnTo>
                    <a:pt x="28" y="0"/>
                  </a:lnTo>
                  <a:lnTo>
                    <a:pt x="18" y="2"/>
                  </a:lnTo>
                  <a:lnTo>
                    <a:pt x="8" y="8"/>
                  </a:lnTo>
                  <a:lnTo>
                    <a:pt x="2" y="18"/>
                  </a:lnTo>
                  <a:lnTo>
                    <a:pt x="0" y="28"/>
                  </a:lnTo>
                  <a:lnTo>
                    <a:pt x="0" y="28"/>
                  </a:lnTo>
                  <a:lnTo>
                    <a:pt x="2" y="38"/>
                  </a:lnTo>
                  <a:lnTo>
                    <a:pt x="8" y="48"/>
                  </a:lnTo>
                  <a:lnTo>
                    <a:pt x="18" y="54"/>
                  </a:lnTo>
                  <a:lnTo>
                    <a:pt x="28" y="56"/>
                  </a:lnTo>
                  <a:lnTo>
                    <a:pt x="28" y="5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161">
              <a:extLst>
                <a:ext uri="{FF2B5EF4-FFF2-40B4-BE49-F238E27FC236}">
                  <a16:creationId xmlns:a16="http://schemas.microsoft.com/office/drawing/2014/main" id="{A7CDC01B-748C-4ACE-ACA1-BD4692744623}"/>
                </a:ext>
              </a:extLst>
            </p:cNvPr>
            <p:cNvSpPr>
              <a:spLocks/>
            </p:cNvSpPr>
            <p:nvPr userDrawn="1"/>
          </p:nvSpPr>
          <p:spPr bwMode="auto">
            <a:xfrm>
              <a:off x="4645026" y="1784350"/>
              <a:ext cx="177800" cy="423863"/>
            </a:xfrm>
            <a:custGeom>
              <a:avLst/>
              <a:gdLst>
                <a:gd name="T0" fmla="*/ 100 w 112"/>
                <a:gd name="T1" fmla="*/ 106 h 267"/>
                <a:gd name="T2" fmla="*/ 92 w 112"/>
                <a:gd name="T3" fmla="*/ 78 h 267"/>
                <a:gd name="T4" fmla="*/ 86 w 112"/>
                <a:gd name="T5" fmla="*/ 66 h 267"/>
                <a:gd name="T6" fmla="*/ 78 w 112"/>
                <a:gd name="T7" fmla="*/ 58 h 267"/>
                <a:gd name="T8" fmla="*/ 60 w 112"/>
                <a:gd name="T9" fmla="*/ 54 h 267"/>
                <a:gd name="T10" fmla="*/ 68 w 112"/>
                <a:gd name="T11" fmla="*/ 50 h 267"/>
                <a:gd name="T12" fmla="*/ 78 w 112"/>
                <a:gd name="T13" fmla="*/ 36 h 267"/>
                <a:gd name="T14" fmla="*/ 80 w 112"/>
                <a:gd name="T15" fmla="*/ 28 h 267"/>
                <a:gd name="T16" fmla="*/ 72 w 112"/>
                <a:gd name="T17" fmla="*/ 8 h 267"/>
                <a:gd name="T18" fmla="*/ 52 w 112"/>
                <a:gd name="T19" fmla="*/ 0 h 267"/>
                <a:gd name="T20" fmla="*/ 40 w 112"/>
                <a:gd name="T21" fmla="*/ 2 h 267"/>
                <a:gd name="T22" fmla="*/ 26 w 112"/>
                <a:gd name="T23" fmla="*/ 16 h 267"/>
                <a:gd name="T24" fmla="*/ 24 w 112"/>
                <a:gd name="T25" fmla="*/ 28 h 267"/>
                <a:gd name="T26" fmla="*/ 28 w 112"/>
                <a:gd name="T27" fmla="*/ 44 h 267"/>
                <a:gd name="T28" fmla="*/ 42 w 112"/>
                <a:gd name="T29" fmla="*/ 54 h 267"/>
                <a:gd name="T30" fmla="*/ 26 w 112"/>
                <a:gd name="T31" fmla="*/ 58 h 267"/>
                <a:gd name="T32" fmla="*/ 22 w 112"/>
                <a:gd name="T33" fmla="*/ 62 h 267"/>
                <a:gd name="T34" fmla="*/ 12 w 112"/>
                <a:gd name="T35" fmla="*/ 78 h 267"/>
                <a:gd name="T36" fmla="*/ 0 w 112"/>
                <a:gd name="T37" fmla="*/ 112 h 267"/>
                <a:gd name="T38" fmla="*/ 0 w 112"/>
                <a:gd name="T39" fmla="*/ 117 h 267"/>
                <a:gd name="T40" fmla="*/ 12 w 112"/>
                <a:gd name="T41" fmla="*/ 151 h 267"/>
                <a:gd name="T42" fmla="*/ 14 w 112"/>
                <a:gd name="T43" fmla="*/ 157 h 267"/>
                <a:gd name="T44" fmla="*/ 4 w 112"/>
                <a:gd name="T45" fmla="*/ 205 h 267"/>
                <a:gd name="T46" fmla="*/ 32 w 112"/>
                <a:gd name="T47" fmla="*/ 205 h 267"/>
                <a:gd name="T48" fmla="*/ 38 w 112"/>
                <a:gd name="T49" fmla="*/ 255 h 267"/>
                <a:gd name="T50" fmla="*/ 42 w 112"/>
                <a:gd name="T51" fmla="*/ 263 h 267"/>
                <a:gd name="T52" fmla="*/ 50 w 112"/>
                <a:gd name="T53" fmla="*/ 267 h 267"/>
                <a:gd name="T54" fmla="*/ 52 w 112"/>
                <a:gd name="T55" fmla="*/ 267 h 267"/>
                <a:gd name="T56" fmla="*/ 60 w 112"/>
                <a:gd name="T57" fmla="*/ 263 h 267"/>
                <a:gd name="T58" fmla="*/ 64 w 112"/>
                <a:gd name="T59" fmla="*/ 255 h 267"/>
                <a:gd name="T60" fmla="*/ 70 w 112"/>
                <a:gd name="T61" fmla="*/ 205 h 267"/>
                <a:gd name="T62" fmla="*/ 100 w 112"/>
                <a:gd name="T63" fmla="*/ 205 h 267"/>
                <a:gd name="T64" fmla="*/ 90 w 112"/>
                <a:gd name="T65" fmla="*/ 157 h 267"/>
                <a:gd name="T66" fmla="*/ 90 w 112"/>
                <a:gd name="T67" fmla="*/ 155 h 267"/>
                <a:gd name="T68" fmla="*/ 100 w 112"/>
                <a:gd name="T69" fmla="*/ 155 h 267"/>
                <a:gd name="T70" fmla="*/ 106 w 112"/>
                <a:gd name="T71" fmla="*/ 153 h 267"/>
                <a:gd name="T72" fmla="*/ 112 w 112"/>
                <a:gd name="T73" fmla="*/ 141 h 267"/>
                <a:gd name="T74" fmla="*/ 110 w 112"/>
                <a:gd name="T75" fmla="*/ 135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2" h="267">
                  <a:moveTo>
                    <a:pt x="110" y="135"/>
                  </a:moveTo>
                  <a:lnTo>
                    <a:pt x="100" y="106"/>
                  </a:lnTo>
                  <a:lnTo>
                    <a:pt x="100" y="106"/>
                  </a:lnTo>
                  <a:lnTo>
                    <a:pt x="92" y="78"/>
                  </a:lnTo>
                  <a:lnTo>
                    <a:pt x="92" y="78"/>
                  </a:lnTo>
                  <a:lnTo>
                    <a:pt x="86" y="66"/>
                  </a:lnTo>
                  <a:lnTo>
                    <a:pt x="82" y="62"/>
                  </a:lnTo>
                  <a:lnTo>
                    <a:pt x="78" y="58"/>
                  </a:lnTo>
                  <a:lnTo>
                    <a:pt x="78" y="58"/>
                  </a:lnTo>
                  <a:lnTo>
                    <a:pt x="60" y="54"/>
                  </a:lnTo>
                  <a:lnTo>
                    <a:pt x="60" y="54"/>
                  </a:lnTo>
                  <a:lnTo>
                    <a:pt x="68" y="50"/>
                  </a:lnTo>
                  <a:lnTo>
                    <a:pt x="74" y="44"/>
                  </a:lnTo>
                  <a:lnTo>
                    <a:pt x="78" y="36"/>
                  </a:lnTo>
                  <a:lnTo>
                    <a:pt x="80" y="28"/>
                  </a:lnTo>
                  <a:lnTo>
                    <a:pt x="80" y="28"/>
                  </a:lnTo>
                  <a:lnTo>
                    <a:pt x="78" y="16"/>
                  </a:lnTo>
                  <a:lnTo>
                    <a:pt x="72" y="8"/>
                  </a:lnTo>
                  <a:lnTo>
                    <a:pt x="62" y="2"/>
                  </a:lnTo>
                  <a:lnTo>
                    <a:pt x="52" y="0"/>
                  </a:lnTo>
                  <a:lnTo>
                    <a:pt x="52" y="0"/>
                  </a:lnTo>
                  <a:lnTo>
                    <a:pt x="40" y="2"/>
                  </a:lnTo>
                  <a:lnTo>
                    <a:pt x="32" y="8"/>
                  </a:lnTo>
                  <a:lnTo>
                    <a:pt x="26" y="16"/>
                  </a:lnTo>
                  <a:lnTo>
                    <a:pt x="24" y="28"/>
                  </a:lnTo>
                  <a:lnTo>
                    <a:pt x="24" y="28"/>
                  </a:lnTo>
                  <a:lnTo>
                    <a:pt x="24" y="36"/>
                  </a:lnTo>
                  <a:lnTo>
                    <a:pt x="28" y="44"/>
                  </a:lnTo>
                  <a:lnTo>
                    <a:pt x="34" y="50"/>
                  </a:lnTo>
                  <a:lnTo>
                    <a:pt x="42" y="54"/>
                  </a:lnTo>
                  <a:lnTo>
                    <a:pt x="42" y="54"/>
                  </a:lnTo>
                  <a:lnTo>
                    <a:pt x="26" y="58"/>
                  </a:lnTo>
                  <a:lnTo>
                    <a:pt x="26" y="58"/>
                  </a:lnTo>
                  <a:lnTo>
                    <a:pt x="22" y="62"/>
                  </a:lnTo>
                  <a:lnTo>
                    <a:pt x="18" y="66"/>
                  </a:lnTo>
                  <a:lnTo>
                    <a:pt x="12" y="78"/>
                  </a:lnTo>
                  <a:lnTo>
                    <a:pt x="12" y="78"/>
                  </a:lnTo>
                  <a:lnTo>
                    <a:pt x="0" y="112"/>
                  </a:lnTo>
                  <a:lnTo>
                    <a:pt x="0" y="112"/>
                  </a:lnTo>
                  <a:lnTo>
                    <a:pt x="0" y="117"/>
                  </a:lnTo>
                  <a:lnTo>
                    <a:pt x="0" y="117"/>
                  </a:lnTo>
                  <a:lnTo>
                    <a:pt x="12" y="151"/>
                  </a:lnTo>
                  <a:lnTo>
                    <a:pt x="12" y="151"/>
                  </a:lnTo>
                  <a:lnTo>
                    <a:pt x="14" y="157"/>
                  </a:lnTo>
                  <a:lnTo>
                    <a:pt x="14" y="157"/>
                  </a:lnTo>
                  <a:lnTo>
                    <a:pt x="4" y="205"/>
                  </a:lnTo>
                  <a:lnTo>
                    <a:pt x="32" y="205"/>
                  </a:lnTo>
                  <a:lnTo>
                    <a:pt x="32" y="205"/>
                  </a:lnTo>
                  <a:lnTo>
                    <a:pt x="38" y="255"/>
                  </a:lnTo>
                  <a:lnTo>
                    <a:pt x="38" y="255"/>
                  </a:lnTo>
                  <a:lnTo>
                    <a:pt x="40" y="259"/>
                  </a:lnTo>
                  <a:lnTo>
                    <a:pt x="42" y="263"/>
                  </a:lnTo>
                  <a:lnTo>
                    <a:pt x="46" y="265"/>
                  </a:lnTo>
                  <a:lnTo>
                    <a:pt x="50" y="267"/>
                  </a:lnTo>
                  <a:lnTo>
                    <a:pt x="52" y="267"/>
                  </a:lnTo>
                  <a:lnTo>
                    <a:pt x="52" y="267"/>
                  </a:lnTo>
                  <a:lnTo>
                    <a:pt x="56" y="265"/>
                  </a:lnTo>
                  <a:lnTo>
                    <a:pt x="60" y="263"/>
                  </a:lnTo>
                  <a:lnTo>
                    <a:pt x="64" y="259"/>
                  </a:lnTo>
                  <a:lnTo>
                    <a:pt x="64" y="255"/>
                  </a:lnTo>
                  <a:lnTo>
                    <a:pt x="64" y="255"/>
                  </a:lnTo>
                  <a:lnTo>
                    <a:pt x="70" y="205"/>
                  </a:lnTo>
                  <a:lnTo>
                    <a:pt x="100" y="205"/>
                  </a:lnTo>
                  <a:lnTo>
                    <a:pt x="100" y="205"/>
                  </a:lnTo>
                  <a:lnTo>
                    <a:pt x="90" y="157"/>
                  </a:lnTo>
                  <a:lnTo>
                    <a:pt x="90" y="157"/>
                  </a:lnTo>
                  <a:lnTo>
                    <a:pt x="90" y="155"/>
                  </a:lnTo>
                  <a:lnTo>
                    <a:pt x="90" y="155"/>
                  </a:lnTo>
                  <a:lnTo>
                    <a:pt x="94" y="157"/>
                  </a:lnTo>
                  <a:lnTo>
                    <a:pt x="100" y="155"/>
                  </a:lnTo>
                  <a:lnTo>
                    <a:pt x="100" y="155"/>
                  </a:lnTo>
                  <a:lnTo>
                    <a:pt x="106" y="153"/>
                  </a:lnTo>
                  <a:lnTo>
                    <a:pt x="110" y="147"/>
                  </a:lnTo>
                  <a:lnTo>
                    <a:pt x="112" y="141"/>
                  </a:lnTo>
                  <a:lnTo>
                    <a:pt x="110" y="135"/>
                  </a:lnTo>
                  <a:lnTo>
                    <a:pt x="110" y="13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162">
              <a:extLst>
                <a:ext uri="{FF2B5EF4-FFF2-40B4-BE49-F238E27FC236}">
                  <a16:creationId xmlns:a16="http://schemas.microsoft.com/office/drawing/2014/main" id="{4BF215F0-34E5-4D85-B519-3EDA2EA51CF9}"/>
                </a:ext>
              </a:extLst>
            </p:cNvPr>
            <p:cNvSpPr>
              <a:spLocks noEditPoints="1"/>
            </p:cNvSpPr>
            <p:nvPr userDrawn="1"/>
          </p:nvSpPr>
          <p:spPr bwMode="auto">
            <a:xfrm>
              <a:off x="4835526" y="1965325"/>
              <a:ext cx="85725" cy="80963"/>
            </a:xfrm>
            <a:custGeom>
              <a:avLst/>
              <a:gdLst>
                <a:gd name="T0" fmla="*/ 28 w 54"/>
                <a:gd name="T1" fmla="*/ 51 h 51"/>
                <a:gd name="T2" fmla="*/ 28 w 54"/>
                <a:gd name="T3" fmla="*/ 51 h 51"/>
                <a:gd name="T4" fmla="*/ 38 w 54"/>
                <a:gd name="T5" fmla="*/ 49 h 51"/>
                <a:gd name="T6" fmla="*/ 46 w 54"/>
                <a:gd name="T7" fmla="*/ 45 h 51"/>
                <a:gd name="T8" fmla="*/ 52 w 54"/>
                <a:gd name="T9" fmla="*/ 37 h 51"/>
                <a:gd name="T10" fmla="*/ 54 w 54"/>
                <a:gd name="T11" fmla="*/ 25 h 51"/>
                <a:gd name="T12" fmla="*/ 54 w 54"/>
                <a:gd name="T13" fmla="*/ 25 h 51"/>
                <a:gd name="T14" fmla="*/ 52 w 54"/>
                <a:gd name="T15" fmla="*/ 15 h 51"/>
                <a:gd name="T16" fmla="*/ 46 w 54"/>
                <a:gd name="T17" fmla="*/ 7 h 51"/>
                <a:gd name="T18" fmla="*/ 38 w 54"/>
                <a:gd name="T19" fmla="*/ 1 h 51"/>
                <a:gd name="T20" fmla="*/ 28 w 54"/>
                <a:gd name="T21" fmla="*/ 0 h 51"/>
                <a:gd name="T22" fmla="*/ 28 w 54"/>
                <a:gd name="T23" fmla="*/ 0 h 51"/>
                <a:gd name="T24" fmla="*/ 16 w 54"/>
                <a:gd name="T25" fmla="*/ 1 h 51"/>
                <a:gd name="T26" fmla="*/ 8 w 54"/>
                <a:gd name="T27" fmla="*/ 7 h 51"/>
                <a:gd name="T28" fmla="*/ 2 w 54"/>
                <a:gd name="T29" fmla="*/ 15 h 51"/>
                <a:gd name="T30" fmla="*/ 0 w 54"/>
                <a:gd name="T31" fmla="*/ 25 h 51"/>
                <a:gd name="T32" fmla="*/ 0 w 54"/>
                <a:gd name="T33" fmla="*/ 25 h 51"/>
                <a:gd name="T34" fmla="*/ 2 w 54"/>
                <a:gd name="T35" fmla="*/ 37 h 51"/>
                <a:gd name="T36" fmla="*/ 8 w 54"/>
                <a:gd name="T37" fmla="*/ 45 h 51"/>
                <a:gd name="T38" fmla="*/ 16 w 54"/>
                <a:gd name="T39" fmla="*/ 49 h 51"/>
                <a:gd name="T40" fmla="*/ 28 w 54"/>
                <a:gd name="T41" fmla="*/ 51 h 51"/>
                <a:gd name="T42" fmla="*/ 28 w 54"/>
                <a:gd name="T43" fmla="*/ 51 h 51"/>
                <a:gd name="T44" fmla="*/ 28 w 54"/>
                <a:gd name="T45" fmla="*/ 11 h 51"/>
                <a:gd name="T46" fmla="*/ 28 w 54"/>
                <a:gd name="T47" fmla="*/ 11 h 51"/>
                <a:gd name="T48" fmla="*/ 34 w 54"/>
                <a:gd name="T49" fmla="*/ 13 h 51"/>
                <a:gd name="T50" fmla="*/ 38 w 54"/>
                <a:gd name="T51" fmla="*/ 15 h 51"/>
                <a:gd name="T52" fmla="*/ 42 w 54"/>
                <a:gd name="T53" fmla="*/ 21 h 51"/>
                <a:gd name="T54" fmla="*/ 42 w 54"/>
                <a:gd name="T55" fmla="*/ 25 h 51"/>
                <a:gd name="T56" fmla="*/ 42 w 54"/>
                <a:gd name="T57" fmla="*/ 25 h 51"/>
                <a:gd name="T58" fmla="*/ 42 w 54"/>
                <a:gd name="T59" fmla="*/ 31 h 51"/>
                <a:gd name="T60" fmla="*/ 38 w 54"/>
                <a:gd name="T61" fmla="*/ 37 h 51"/>
                <a:gd name="T62" fmla="*/ 34 w 54"/>
                <a:gd name="T63" fmla="*/ 39 h 51"/>
                <a:gd name="T64" fmla="*/ 28 w 54"/>
                <a:gd name="T65" fmla="*/ 41 h 51"/>
                <a:gd name="T66" fmla="*/ 28 w 54"/>
                <a:gd name="T67" fmla="*/ 41 h 51"/>
                <a:gd name="T68" fmla="*/ 22 w 54"/>
                <a:gd name="T69" fmla="*/ 39 h 51"/>
                <a:gd name="T70" fmla="*/ 16 w 54"/>
                <a:gd name="T71" fmla="*/ 37 h 51"/>
                <a:gd name="T72" fmla="*/ 14 w 54"/>
                <a:gd name="T73" fmla="*/ 31 h 51"/>
                <a:gd name="T74" fmla="*/ 12 w 54"/>
                <a:gd name="T75" fmla="*/ 25 h 51"/>
                <a:gd name="T76" fmla="*/ 12 w 54"/>
                <a:gd name="T77" fmla="*/ 25 h 51"/>
                <a:gd name="T78" fmla="*/ 14 w 54"/>
                <a:gd name="T79" fmla="*/ 21 h 51"/>
                <a:gd name="T80" fmla="*/ 16 w 54"/>
                <a:gd name="T81" fmla="*/ 15 h 51"/>
                <a:gd name="T82" fmla="*/ 22 w 54"/>
                <a:gd name="T83" fmla="*/ 13 h 51"/>
                <a:gd name="T84" fmla="*/ 28 w 54"/>
                <a:gd name="T85" fmla="*/ 11 h 51"/>
                <a:gd name="T86" fmla="*/ 28 w 54"/>
                <a:gd name="T87" fmla="*/ 1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 h="51">
                  <a:moveTo>
                    <a:pt x="28" y="51"/>
                  </a:moveTo>
                  <a:lnTo>
                    <a:pt x="28" y="51"/>
                  </a:lnTo>
                  <a:lnTo>
                    <a:pt x="38" y="49"/>
                  </a:lnTo>
                  <a:lnTo>
                    <a:pt x="46" y="45"/>
                  </a:lnTo>
                  <a:lnTo>
                    <a:pt x="52" y="37"/>
                  </a:lnTo>
                  <a:lnTo>
                    <a:pt x="54" y="25"/>
                  </a:lnTo>
                  <a:lnTo>
                    <a:pt x="54" y="25"/>
                  </a:lnTo>
                  <a:lnTo>
                    <a:pt x="52" y="15"/>
                  </a:lnTo>
                  <a:lnTo>
                    <a:pt x="46" y="7"/>
                  </a:lnTo>
                  <a:lnTo>
                    <a:pt x="38" y="1"/>
                  </a:lnTo>
                  <a:lnTo>
                    <a:pt x="28" y="0"/>
                  </a:lnTo>
                  <a:lnTo>
                    <a:pt x="28" y="0"/>
                  </a:lnTo>
                  <a:lnTo>
                    <a:pt x="16" y="1"/>
                  </a:lnTo>
                  <a:lnTo>
                    <a:pt x="8" y="7"/>
                  </a:lnTo>
                  <a:lnTo>
                    <a:pt x="2" y="15"/>
                  </a:lnTo>
                  <a:lnTo>
                    <a:pt x="0" y="25"/>
                  </a:lnTo>
                  <a:lnTo>
                    <a:pt x="0" y="25"/>
                  </a:lnTo>
                  <a:lnTo>
                    <a:pt x="2" y="37"/>
                  </a:lnTo>
                  <a:lnTo>
                    <a:pt x="8" y="45"/>
                  </a:lnTo>
                  <a:lnTo>
                    <a:pt x="16" y="49"/>
                  </a:lnTo>
                  <a:lnTo>
                    <a:pt x="28" y="51"/>
                  </a:lnTo>
                  <a:lnTo>
                    <a:pt x="28" y="51"/>
                  </a:lnTo>
                  <a:close/>
                  <a:moveTo>
                    <a:pt x="28" y="11"/>
                  </a:moveTo>
                  <a:lnTo>
                    <a:pt x="28" y="11"/>
                  </a:lnTo>
                  <a:lnTo>
                    <a:pt x="34" y="13"/>
                  </a:lnTo>
                  <a:lnTo>
                    <a:pt x="38" y="15"/>
                  </a:lnTo>
                  <a:lnTo>
                    <a:pt x="42" y="21"/>
                  </a:lnTo>
                  <a:lnTo>
                    <a:pt x="42" y="25"/>
                  </a:lnTo>
                  <a:lnTo>
                    <a:pt x="42" y="25"/>
                  </a:lnTo>
                  <a:lnTo>
                    <a:pt x="42" y="31"/>
                  </a:lnTo>
                  <a:lnTo>
                    <a:pt x="38" y="37"/>
                  </a:lnTo>
                  <a:lnTo>
                    <a:pt x="34" y="39"/>
                  </a:lnTo>
                  <a:lnTo>
                    <a:pt x="28" y="41"/>
                  </a:lnTo>
                  <a:lnTo>
                    <a:pt x="28" y="41"/>
                  </a:lnTo>
                  <a:lnTo>
                    <a:pt x="22" y="39"/>
                  </a:lnTo>
                  <a:lnTo>
                    <a:pt x="16" y="37"/>
                  </a:lnTo>
                  <a:lnTo>
                    <a:pt x="14" y="31"/>
                  </a:lnTo>
                  <a:lnTo>
                    <a:pt x="12" y="25"/>
                  </a:lnTo>
                  <a:lnTo>
                    <a:pt x="12" y="25"/>
                  </a:lnTo>
                  <a:lnTo>
                    <a:pt x="14" y="21"/>
                  </a:lnTo>
                  <a:lnTo>
                    <a:pt x="16" y="15"/>
                  </a:lnTo>
                  <a:lnTo>
                    <a:pt x="22" y="13"/>
                  </a:lnTo>
                  <a:lnTo>
                    <a:pt x="28" y="11"/>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163">
              <a:extLst>
                <a:ext uri="{FF2B5EF4-FFF2-40B4-BE49-F238E27FC236}">
                  <a16:creationId xmlns:a16="http://schemas.microsoft.com/office/drawing/2014/main" id="{8EB5BA4F-4662-401B-95C5-C8F843C91B6A}"/>
                </a:ext>
              </a:extLst>
            </p:cNvPr>
            <p:cNvSpPr>
              <a:spLocks noEditPoints="1"/>
            </p:cNvSpPr>
            <p:nvPr userDrawn="1"/>
          </p:nvSpPr>
          <p:spPr bwMode="auto">
            <a:xfrm>
              <a:off x="4806951" y="2024063"/>
              <a:ext cx="142875" cy="180975"/>
            </a:xfrm>
            <a:custGeom>
              <a:avLst/>
              <a:gdLst>
                <a:gd name="T0" fmla="*/ 80 w 90"/>
                <a:gd name="T1" fmla="*/ 2 h 114"/>
                <a:gd name="T2" fmla="*/ 66 w 90"/>
                <a:gd name="T3" fmla="*/ 20 h 114"/>
                <a:gd name="T4" fmla="*/ 26 w 90"/>
                <a:gd name="T5" fmla="*/ 20 h 114"/>
                <a:gd name="T6" fmla="*/ 12 w 90"/>
                <a:gd name="T7" fmla="*/ 2 h 114"/>
                <a:gd name="T8" fmla="*/ 12 w 90"/>
                <a:gd name="T9" fmla="*/ 2 h 114"/>
                <a:gd name="T10" fmla="*/ 8 w 90"/>
                <a:gd name="T11" fmla="*/ 0 h 114"/>
                <a:gd name="T12" fmla="*/ 4 w 90"/>
                <a:gd name="T13" fmla="*/ 2 h 114"/>
                <a:gd name="T14" fmla="*/ 4 w 90"/>
                <a:gd name="T15" fmla="*/ 2 h 114"/>
                <a:gd name="T16" fmla="*/ 0 w 90"/>
                <a:gd name="T17" fmla="*/ 6 h 114"/>
                <a:gd name="T18" fmla="*/ 2 w 90"/>
                <a:gd name="T19" fmla="*/ 10 h 114"/>
                <a:gd name="T20" fmla="*/ 16 w 90"/>
                <a:gd name="T21" fmla="*/ 28 h 114"/>
                <a:gd name="T22" fmla="*/ 16 w 90"/>
                <a:gd name="T23" fmla="*/ 80 h 114"/>
                <a:gd name="T24" fmla="*/ 26 w 90"/>
                <a:gd name="T25" fmla="*/ 80 h 114"/>
                <a:gd name="T26" fmla="*/ 26 w 90"/>
                <a:gd name="T27" fmla="*/ 108 h 114"/>
                <a:gd name="T28" fmla="*/ 26 w 90"/>
                <a:gd name="T29" fmla="*/ 108 h 114"/>
                <a:gd name="T30" fmla="*/ 28 w 90"/>
                <a:gd name="T31" fmla="*/ 112 h 114"/>
                <a:gd name="T32" fmla="*/ 32 w 90"/>
                <a:gd name="T33" fmla="*/ 114 h 114"/>
                <a:gd name="T34" fmla="*/ 32 w 90"/>
                <a:gd name="T35" fmla="*/ 114 h 114"/>
                <a:gd name="T36" fmla="*/ 36 w 90"/>
                <a:gd name="T37" fmla="*/ 112 h 114"/>
                <a:gd name="T38" fmla="*/ 38 w 90"/>
                <a:gd name="T39" fmla="*/ 108 h 114"/>
                <a:gd name="T40" fmla="*/ 38 w 90"/>
                <a:gd name="T41" fmla="*/ 80 h 114"/>
                <a:gd name="T42" fmla="*/ 52 w 90"/>
                <a:gd name="T43" fmla="*/ 80 h 114"/>
                <a:gd name="T44" fmla="*/ 52 w 90"/>
                <a:gd name="T45" fmla="*/ 108 h 114"/>
                <a:gd name="T46" fmla="*/ 52 w 90"/>
                <a:gd name="T47" fmla="*/ 108 h 114"/>
                <a:gd name="T48" fmla="*/ 54 w 90"/>
                <a:gd name="T49" fmla="*/ 112 h 114"/>
                <a:gd name="T50" fmla="*/ 58 w 90"/>
                <a:gd name="T51" fmla="*/ 114 h 114"/>
                <a:gd name="T52" fmla="*/ 58 w 90"/>
                <a:gd name="T53" fmla="*/ 114 h 114"/>
                <a:gd name="T54" fmla="*/ 62 w 90"/>
                <a:gd name="T55" fmla="*/ 112 h 114"/>
                <a:gd name="T56" fmla="*/ 64 w 90"/>
                <a:gd name="T57" fmla="*/ 108 h 114"/>
                <a:gd name="T58" fmla="*/ 64 w 90"/>
                <a:gd name="T59" fmla="*/ 80 h 114"/>
                <a:gd name="T60" fmla="*/ 74 w 90"/>
                <a:gd name="T61" fmla="*/ 80 h 114"/>
                <a:gd name="T62" fmla="*/ 74 w 90"/>
                <a:gd name="T63" fmla="*/ 28 h 114"/>
                <a:gd name="T64" fmla="*/ 88 w 90"/>
                <a:gd name="T65" fmla="*/ 10 h 114"/>
                <a:gd name="T66" fmla="*/ 88 w 90"/>
                <a:gd name="T67" fmla="*/ 10 h 114"/>
                <a:gd name="T68" fmla="*/ 90 w 90"/>
                <a:gd name="T69" fmla="*/ 6 h 114"/>
                <a:gd name="T70" fmla="*/ 88 w 90"/>
                <a:gd name="T71" fmla="*/ 2 h 114"/>
                <a:gd name="T72" fmla="*/ 88 w 90"/>
                <a:gd name="T73" fmla="*/ 2 h 114"/>
                <a:gd name="T74" fmla="*/ 84 w 90"/>
                <a:gd name="T75" fmla="*/ 0 h 114"/>
                <a:gd name="T76" fmla="*/ 80 w 90"/>
                <a:gd name="T77" fmla="*/ 2 h 114"/>
                <a:gd name="T78" fmla="*/ 80 w 90"/>
                <a:gd name="T79" fmla="*/ 2 h 114"/>
                <a:gd name="T80" fmla="*/ 62 w 90"/>
                <a:gd name="T81" fmla="*/ 68 h 114"/>
                <a:gd name="T82" fmla="*/ 28 w 90"/>
                <a:gd name="T83" fmla="*/ 68 h 114"/>
                <a:gd name="T84" fmla="*/ 28 w 90"/>
                <a:gd name="T85" fmla="*/ 32 h 114"/>
                <a:gd name="T86" fmla="*/ 62 w 90"/>
                <a:gd name="T87" fmla="*/ 32 h 114"/>
                <a:gd name="T88" fmla="*/ 62 w 90"/>
                <a:gd name="T89" fmla="*/ 68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0" h="114">
                  <a:moveTo>
                    <a:pt x="80" y="2"/>
                  </a:moveTo>
                  <a:lnTo>
                    <a:pt x="66" y="20"/>
                  </a:lnTo>
                  <a:lnTo>
                    <a:pt x="26" y="20"/>
                  </a:lnTo>
                  <a:lnTo>
                    <a:pt x="12" y="2"/>
                  </a:lnTo>
                  <a:lnTo>
                    <a:pt x="12" y="2"/>
                  </a:lnTo>
                  <a:lnTo>
                    <a:pt x="8" y="0"/>
                  </a:lnTo>
                  <a:lnTo>
                    <a:pt x="4" y="2"/>
                  </a:lnTo>
                  <a:lnTo>
                    <a:pt x="4" y="2"/>
                  </a:lnTo>
                  <a:lnTo>
                    <a:pt x="0" y="6"/>
                  </a:lnTo>
                  <a:lnTo>
                    <a:pt x="2" y="10"/>
                  </a:lnTo>
                  <a:lnTo>
                    <a:pt x="16" y="28"/>
                  </a:lnTo>
                  <a:lnTo>
                    <a:pt x="16" y="80"/>
                  </a:lnTo>
                  <a:lnTo>
                    <a:pt x="26" y="80"/>
                  </a:lnTo>
                  <a:lnTo>
                    <a:pt x="26" y="108"/>
                  </a:lnTo>
                  <a:lnTo>
                    <a:pt x="26" y="108"/>
                  </a:lnTo>
                  <a:lnTo>
                    <a:pt x="28" y="112"/>
                  </a:lnTo>
                  <a:lnTo>
                    <a:pt x="32" y="114"/>
                  </a:lnTo>
                  <a:lnTo>
                    <a:pt x="32" y="114"/>
                  </a:lnTo>
                  <a:lnTo>
                    <a:pt x="36" y="112"/>
                  </a:lnTo>
                  <a:lnTo>
                    <a:pt x="38" y="108"/>
                  </a:lnTo>
                  <a:lnTo>
                    <a:pt x="38" y="80"/>
                  </a:lnTo>
                  <a:lnTo>
                    <a:pt x="52" y="80"/>
                  </a:lnTo>
                  <a:lnTo>
                    <a:pt x="52" y="108"/>
                  </a:lnTo>
                  <a:lnTo>
                    <a:pt x="52" y="108"/>
                  </a:lnTo>
                  <a:lnTo>
                    <a:pt x="54" y="112"/>
                  </a:lnTo>
                  <a:lnTo>
                    <a:pt x="58" y="114"/>
                  </a:lnTo>
                  <a:lnTo>
                    <a:pt x="58" y="114"/>
                  </a:lnTo>
                  <a:lnTo>
                    <a:pt x="62" y="112"/>
                  </a:lnTo>
                  <a:lnTo>
                    <a:pt x="64" y="108"/>
                  </a:lnTo>
                  <a:lnTo>
                    <a:pt x="64" y="80"/>
                  </a:lnTo>
                  <a:lnTo>
                    <a:pt x="74" y="80"/>
                  </a:lnTo>
                  <a:lnTo>
                    <a:pt x="74" y="28"/>
                  </a:lnTo>
                  <a:lnTo>
                    <a:pt x="88" y="10"/>
                  </a:lnTo>
                  <a:lnTo>
                    <a:pt x="88" y="10"/>
                  </a:lnTo>
                  <a:lnTo>
                    <a:pt x="90" y="6"/>
                  </a:lnTo>
                  <a:lnTo>
                    <a:pt x="88" y="2"/>
                  </a:lnTo>
                  <a:lnTo>
                    <a:pt x="88" y="2"/>
                  </a:lnTo>
                  <a:lnTo>
                    <a:pt x="84" y="0"/>
                  </a:lnTo>
                  <a:lnTo>
                    <a:pt x="80" y="2"/>
                  </a:lnTo>
                  <a:lnTo>
                    <a:pt x="80" y="2"/>
                  </a:lnTo>
                  <a:close/>
                  <a:moveTo>
                    <a:pt x="62" y="68"/>
                  </a:moveTo>
                  <a:lnTo>
                    <a:pt x="28" y="68"/>
                  </a:lnTo>
                  <a:lnTo>
                    <a:pt x="28" y="32"/>
                  </a:lnTo>
                  <a:lnTo>
                    <a:pt x="62" y="32"/>
                  </a:lnTo>
                  <a:lnTo>
                    <a:pt x="62" y="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Freeform 164">
              <a:extLst>
                <a:ext uri="{FF2B5EF4-FFF2-40B4-BE49-F238E27FC236}">
                  <a16:creationId xmlns:a16="http://schemas.microsoft.com/office/drawing/2014/main" id="{EC9C4E7B-23CF-45DE-89F3-D5879F7CFD6A}"/>
                </a:ext>
              </a:extLst>
            </p:cNvPr>
            <p:cNvSpPr>
              <a:spLocks/>
            </p:cNvSpPr>
            <p:nvPr userDrawn="1"/>
          </p:nvSpPr>
          <p:spPr bwMode="auto">
            <a:xfrm>
              <a:off x="4968876" y="1914525"/>
              <a:ext cx="114300" cy="296863"/>
            </a:xfrm>
            <a:custGeom>
              <a:avLst/>
              <a:gdLst>
                <a:gd name="T0" fmla="*/ 66 w 72"/>
                <a:gd name="T1" fmla="*/ 0 h 187"/>
                <a:gd name="T2" fmla="*/ 66 w 72"/>
                <a:gd name="T3" fmla="*/ 0 h 187"/>
                <a:gd name="T4" fmla="*/ 62 w 72"/>
                <a:gd name="T5" fmla="*/ 2 h 187"/>
                <a:gd name="T6" fmla="*/ 60 w 72"/>
                <a:gd name="T7" fmla="*/ 6 h 187"/>
                <a:gd name="T8" fmla="*/ 60 w 72"/>
                <a:gd name="T9" fmla="*/ 171 h 187"/>
                <a:gd name="T10" fmla="*/ 60 w 72"/>
                <a:gd name="T11" fmla="*/ 171 h 187"/>
                <a:gd name="T12" fmla="*/ 58 w 72"/>
                <a:gd name="T13" fmla="*/ 175 h 187"/>
                <a:gd name="T14" fmla="*/ 54 w 72"/>
                <a:gd name="T15" fmla="*/ 177 h 187"/>
                <a:gd name="T16" fmla="*/ 42 w 72"/>
                <a:gd name="T17" fmla="*/ 177 h 187"/>
                <a:gd name="T18" fmla="*/ 42 w 72"/>
                <a:gd name="T19" fmla="*/ 91 h 187"/>
                <a:gd name="T20" fmla="*/ 30 w 72"/>
                <a:gd name="T21" fmla="*/ 91 h 187"/>
                <a:gd name="T22" fmla="*/ 30 w 72"/>
                <a:gd name="T23" fmla="*/ 177 h 187"/>
                <a:gd name="T24" fmla="*/ 18 w 72"/>
                <a:gd name="T25" fmla="*/ 177 h 187"/>
                <a:gd name="T26" fmla="*/ 18 w 72"/>
                <a:gd name="T27" fmla="*/ 177 h 187"/>
                <a:gd name="T28" fmla="*/ 14 w 72"/>
                <a:gd name="T29" fmla="*/ 175 h 187"/>
                <a:gd name="T30" fmla="*/ 12 w 72"/>
                <a:gd name="T31" fmla="*/ 171 h 187"/>
                <a:gd name="T32" fmla="*/ 12 w 72"/>
                <a:gd name="T33" fmla="*/ 6 h 187"/>
                <a:gd name="T34" fmla="*/ 12 w 72"/>
                <a:gd name="T35" fmla="*/ 6 h 187"/>
                <a:gd name="T36" fmla="*/ 10 w 72"/>
                <a:gd name="T37" fmla="*/ 2 h 187"/>
                <a:gd name="T38" fmla="*/ 6 w 72"/>
                <a:gd name="T39" fmla="*/ 0 h 187"/>
                <a:gd name="T40" fmla="*/ 6 w 72"/>
                <a:gd name="T41" fmla="*/ 0 h 187"/>
                <a:gd name="T42" fmla="*/ 2 w 72"/>
                <a:gd name="T43" fmla="*/ 2 h 187"/>
                <a:gd name="T44" fmla="*/ 0 w 72"/>
                <a:gd name="T45" fmla="*/ 6 h 187"/>
                <a:gd name="T46" fmla="*/ 0 w 72"/>
                <a:gd name="T47" fmla="*/ 181 h 187"/>
                <a:gd name="T48" fmla="*/ 0 w 72"/>
                <a:gd name="T49" fmla="*/ 181 h 187"/>
                <a:gd name="T50" fmla="*/ 2 w 72"/>
                <a:gd name="T51" fmla="*/ 185 h 187"/>
                <a:gd name="T52" fmla="*/ 6 w 72"/>
                <a:gd name="T53" fmla="*/ 187 h 187"/>
                <a:gd name="T54" fmla="*/ 66 w 72"/>
                <a:gd name="T55" fmla="*/ 187 h 187"/>
                <a:gd name="T56" fmla="*/ 66 w 72"/>
                <a:gd name="T57" fmla="*/ 187 h 187"/>
                <a:gd name="T58" fmla="*/ 70 w 72"/>
                <a:gd name="T59" fmla="*/ 185 h 187"/>
                <a:gd name="T60" fmla="*/ 72 w 72"/>
                <a:gd name="T61" fmla="*/ 181 h 187"/>
                <a:gd name="T62" fmla="*/ 72 w 72"/>
                <a:gd name="T63" fmla="*/ 6 h 187"/>
                <a:gd name="T64" fmla="*/ 72 w 72"/>
                <a:gd name="T65" fmla="*/ 6 h 187"/>
                <a:gd name="T66" fmla="*/ 70 w 72"/>
                <a:gd name="T67" fmla="*/ 2 h 187"/>
                <a:gd name="T68" fmla="*/ 66 w 72"/>
                <a:gd name="T69" fmla="*/ 0 h 187"/>
                <a:gd name="T70" fmla="*/ 66 w 72"/>
                <a:gd name="T71"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2" h="187">
                  <a:moveTo>
                    <a:pt x="66" y="0"/>
                  </a:moveTo>
                  <a:lnTo>
                    <a:pt x="66" y="0"/>
                  </a:lnTo>
                  <a:lnTo>
                    <a:pt x="62" y="2"/>
                  </a:lnTo>
                  <a:lnTo>
                    <a:pt x="60" y="6"/>
                  </a:lnTo>
                  <a:lnTo>
                    <a:pt x="60" y="171"/>
                  </a:lnTo>
                  <a:lnTo>
                    <a:pt x="60" y="171"/>
                  </a:lnTo>
                  <a:lnTo>
                    <a:pt x="58" y="175"/>
                  </a:lnTo>
                  <a:lnTo>
                    <a:pt x="54" y="177"/>
                  </a:lnTo>
                  <a:lnTo>
                    <a:pt x="42" y="177"/>
                  </a:lnTo>
                  <a:lnTo>
                    <a:pt x="42" y="91"/>
                  </a:lnTo>
                  <a:lnTo>
                    <a:pt x="30" y="91"/>
                  </a:lnTo>
                  <a:lnTo>
                    <a:pt x="30" y="177"/>
                  </a:lnTo>
                  <a:lnTo>
                    <a:pt x="18" y="177"/>
                  </a:lnTo>
                  <a:lnTo>
                    <a:pt x="18" y="177"/>
                  </a:lnTo>
                  <a:lnTo>
                    <a:pt x="14" y="175"/>
                  </a:lnTo>
                  <a:lnTo>
                    <a:pt x="12" y="171"/>
                  </a:lnTo>
                  <a:lnTo>
                    <a:pt x="12" y="6"/>
                  </a:lnTo>
                  <a:lnTo>
                    <a:pt x="12" y="6"/>
                  </a:lnTo>
                  <a:lnTo>
                    <a:pt x="10" y="2"/>
                  </a:lnTo>
                  <a:lnTo>
                    <a:pt x="6" y="0"/>
                  </a:lnTo>
                  <a:lnTo>
                    <a:pt x="6" y="0"/>
                  </a:lnTo>
                  <a:lnTo>
                    <a:pt x="2" y="2"/>
                  </a:lnTo>
                  <a:lnTo>
                    <a:pt x="0" y="6"/>
                  </a:lnTo>
                  <a:lnTo>
                    <a:pt x="0" y="181"/>
                  </a:lnTo>
                  <a:lnTo>
                    <a:pt x="0" y="181"/>
                  </a:lnTo>
                  <a:lnTo>
                    <a:pt x="2" y="185"/>
                  </a:lnTo>
                  <a:lnTo>
                    <a:pt x="6" y="187"/>
                  </a:lnTo>
                  <a:lnTo>
                    <a:pt x="66" y="187"/>
                  </a:lnTo>
                  <a:lnTo>
                    <a:pt x="66" y="187"/>
                  </a:lnTo>
                  <a:lnTo>
                    <a:pt x="70" y="185"/>
                  </a:lnTo>
                  <a:lnTo>
                    <a:pt x="72" y="181"/>
                  </a:lnTo>
                  <a:lnTo>
                    <a:pt x="72" y="6"/>
                  </a:lnTo>
                  <a:lnTo>
                    <a:pt x="72" y="6"/>
                  </a:lnTo>
                  <a:lnTo>
                    <a:pt x="70" y="2"/>
                  </a:lnTo>
                  <a:lnTo>
                    <a:pt x="66" y="0"/>
                  </a:lnTo>
                  <a:lnTo>
                    <a:pt x="6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65">
              <a:extLst>
                <a:ext uri="{FF2B5EF4-FFF2-40B4-BE49-F238E27FC236}">
                  <a16:creationId xmlns:a16="http://schemas.microsoft.com/office/drawing/2014/main" id="{A1934207-0371-4117-B79C-58F553A48B0A}"/>
                </a:ext>
              </a:extLst>
            </p:cNvPr>
            <p:cNvSpPr>
              <a:spLocks/>
            </p:cNvSpPr>
            <p:nvPr userDrawn="1"/>
          </p:nvSpPr>
          <p:spPr bwMode="auto">
            <a:xfrm>
              <a:off x="4641851" y="1914525"/>
              <a:ext cx="171450" cy="287338"/>
            </a:xfrm>
            <a:custGeom>
              <a:avLst/>
              <a:gdLst>
                <a:gd name="T0" fmla="*/ 76 w 108"/>
                <a:gd name="T1" fmla="*/ 0 h 181"/>
                <a:gd name="T2" fmla="*/ 76 w 108"/>
                <a:gd name="T3" fmla="*/ 0 h 181"/>
                <a:gd name="T4" fmla="*/ 72 w 108"/>
                <a:gd name="T5" fmla="*/ 2 h 181"/>
                <a:gd name="T6" fmla="*/ 72 w 108"/>
                <a:gd name="T7" fmla="*/ 6 h 181"/>
                <a:gd name="T8" fmla="*/ 94 w 108"/>
                <a:gd name="T9" fmla="*/ 109 h 181"/>
                <a:gd name="T10" fmla="*/ 94 w 108"/>
                <a:gd name="T11" fmla="*/ 109 h 181"/>
                <a:gd name="T12" fmla="*/ 92 w 108"/>
                <a:gd name="T13" fmla="*/ 115 h 181"/>
                <a:gd name="T14" fmla="*/ 88 w 108"/>
                <a:gd name="T15" fmla="*/ 117 h 181"/>
                <a:gd name="T16" fmla="*/ 20 w 108"/>
                <a:gd name="T17" fmla="*/ 117 h 181"/>
                <a:gd name="T18" fmla="*/ 20 w 108"/>
                <a:gd name="T19" fmla="*/ 117 h 181"/>
                <a:gd name="T20" fmla="*/ 14 w 108"/>
                <a:gd name="T21" fmla="*/ 115 h 181"/>
                <a:gd name="T22" fmla="*/ 14 w 108"/>
                <a:gd name="T23" fmla="*/ 109 h 181"/>
                <a:gd name="T24" fmla="*/ 36 w 108"/>
                <a:gd name="T25" fmla="*/ 6 h 181"/>
                <a:gd name="T26" fmla="*/ 36 w 108"/>
                <a:gd name="T27" fmla="*/ 6 h 181"/>
                <a:gd name="T28" fmla="*/ 34 w 108"/>
                <a:gd name="T29" fmla="*/ 2 h 181"/>
                <a:gd name="T30" fmla="*/ 30 w 108"/>
                <a:gd name="T31" fmla="*/ 0 h 181"/>
                <a:gd name="T32" fmla="*/ 30 w 108"/>
                <a:gd name="T33" fmla="*/ 0 h 181"/>
                <a:gd name="T34" fmla="*/ 26 w 108"/>
                <a:gd name="T35" fmla="*/ 0 h 181"/>
                <a:gd name="T36" fmla="*/ 24 w 108"/>
                <a:gd name="T37" fmla="*/ 4 h 181"/>
                <a:gd name="T38" fmla="*/ 0 w 108"/>
                <a:gd name="T39" fmla="*/ 121 h 181"/>
                <a:gd name="T40" fmla="*/ 0 w 108"/>
                <a:gd name="T41" fmla="*/ 121 h 181"/>
                <a:gd name="T42" fmla="*/ 0 w 108"/>
                <a:gd name="T43" fmla="*/ 125 h 181"/>
                <a:gd name="T44" fmla="*/ 6 w 108"/>
                <a:gd name="T45" fmla="*/ 127 h 181"/>
                <a:gd name="T46" fmla="*/ 46 w 108"/>
                <a:gd name="T47" fmla="*/ 127 h 181"/>
                <a:gd name="T48" fmla="*/ 46 w 108"/>
                <a:gd name="T49" fmla="*/ 177 h 181"/>
                <a:gd name="T50" fmla="*/ 46 w 108"/>
                <a:gd name="T51" fmla="*/ 177 h 181"/>
                <a:gd name="T52" fmla="*/ 48 w 108"/>
                <a:gd name="T53" fmla="*/ 181 h 181"/>
                <a:gd name="T54" fmla="*/ 52 w 108"/>
                <a:gd name="T55" fmla="*/ 181 h 181"/>
                <a:gd name="T56" fmla="*/ 52 w 108"/>
                <a:gd name="T57" fmla="*/ 181 h 181"/>
                <a:gd name="T58" fmla="*/ 56 w 108"/>
                <a:gd name="T59" fmla="*/ 181 h 181"/>
                <a:gd name="T60" fmla="*/ 58 w 108"/>
                <a:gd name="T61" fmla="*/ 177 h 181"/>
                <a:gd name="T62" fmla="*/ 58 w 108"/>
                <a:gd name="T63" fmla="*/ 127 h 181"/>
                <a:gd name="T64" fmla="*/ 102 w 108"/>
                <a:gd name="T65" fmla="*/ 127 h 181"/>
                <a:gd name="T66" fmla="*/ 102 w 108"/>
                <a:gd name="T67" fmla="*/ 127 h 181"/>
                <a:gd name="T68" fmla="*/ 106 w 108"/>
                <a:gd name="T69" fmla="*/ 125 h 181"/>
                <a:gd name="T70" fmla="*/ 108 w 108"/>
                <a:gd name="T71" fmla="*/ 121 h 181"/>
                <a:gd name="T72" fmla="*/ 82 w 108"/>
                <a:gd name="T73" fmla="*/ 4 h 181"/>
                <a:gd name="T74" fmla="*/ 82 w 108"/>
                <a:gd name="T75" fmla="*/ 4 h 181"/>
                <a:gd name="T76" fmla="*/ 80 w 108"/>
                <a:gd name="T77" fmla="*/ 0 h 181"/>
                <a:gd name="T78" fmla="*/ 76 w 108"/>
                <a:gd name="T79" fmla="*/ 0 h 181"/>
                <a:gd name="T80" fmla="*/ 76 w 108"/>
                <a:gd name="T81"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 h="181">
                  <a:moveTo>
                    <a:pt x="76" y="0"/>
                  </a:moveTo>
                  <a:lnTo>
                    <a:pt x="76" y="0"/>
                  </a:lnTo>
                  <a:lnTo>
                    <a:pt x="72" y="2"/>
                  </a:lnTo>
                  <a:lnTo>
                    <a:pt x="72" y="6"/>
                  </a:lnTo>
                  <a:lnTo>
                    <a:pt x="94" y="109"/>
                  </a:lnTo>
                  <a:lnTo>
                    <a:pt x="94" y="109"/>
                  </a:lnTo>
                  <a:lnTo>
                    <a:pt x="92" y="115"/>
                  </a:lnTo>
                  <a:lnTo>
                    <a:pt x="88" y="117"/>
                  </a:lnTo>
                  <a:lnTo>
                    <a:pt x="20" y="117"/>
                  </a:lnTo>
                  <a:lnTo>
                    <a:pt x="20" y="117"/>
                  </a:lnTo>
                  <a:lnTo>
                    <a:pt x="14" y="115"/>
                  </a:lnTo>
                  <a:lnTo>
                    <a:pt x="14" y="109"/>
                  </a:lnTo>
                  <a:lnTo>
                    <a:pt x="36" y="6"/>
                  </a:lnTo>
                  <a:lnTo>
                    <a:pt x="36" y="6"/>
                  </a:lnTo>
                  <a:lnTo>
                    <a:pt x="34" y="2"/>
                  </a:lnTo>
                  <a:lnTo>
                    <a:pt x="30" y="0"/>
                  </a:lnTo>
                  <a:lnTo>
                    <a:pt x="30" y="0"/>
                  </a:lnTo>
                  <a:lnTo>
                    <a:pt x="26" y="0"/>
                  </a:lnTo>
                  <a:lnTo>
                    <a:pt x="24" y="4"/>
                  </a:lnTo>
                  <a:lnTo>
                    <a:pt x="0" y="121"/>
                  </a:lnTo>
                  <a:lnTo>
                    <a:pt x="0" y="121"/>
                  </a:lnTo>
                  <a:lnTo>
                    <a:pt x="0" y="125"/>
                  </a:lnTo>
                  <a:lnTo>
                    <a:pt x="6" y="127"/>
                  </a:lnTo>
                  <a:lnTo>
                    <a:pt x="46" y="127"/>
                  </a:lnTo>
                  <a:lnTo>
                    <a:pt x="46" y="177"/>
                  </a:lnTo>
                  <a:lnTo>
                    <a:pt x="46" y="177"/>
                  </a:lnTo>
                  <a:lnTo>
                    <a:pt x="48" y="181"/>
                  </a:lnTo>
                  <a:lnTo>
                    <a:pt x="52" y="181"/>
                  </a:lnTo>
                  <a:lnTo>
                    <a:pt x="52" y="181"/>
                  </a:lnTo>
                  <a:lnTo>
                    <a:pt x="56" y="181"/>
                  </a:lnTo>
                  <a:lnTo>
                    <a:pt x="58" y="177"/>
                  </a:lnTo>
                  <a:lnTo>
                    <a:pt x="58" y="127"/>
                  </a:lnTo>
                  <a:lnTo>
                    <a:pt x="102" y="127"/>
                  </a:lnTo>
                  <a:lnTo>
                    <a:pt x="102" y="127"/>
                  </a:lnTo>
                  <a:lnTo>
                    <a:pt x="106" y="125"/>
                  </a:lnTo>
                  <a:lnTo>
                    <a:pt x="108" y="121"/>
                  </a:lnTo>
                  <a:lnTo>
                    <a:pt x="82" y="4"/>
                  </a:lnTo>
                  <a:lnTo>
                    <a:pt x="82" y="4"/>
                  </a:lnTo>
                  <a:lnTo>
                    <a:pt x="80" y="0"/>
                  </a:lnTo>
                  <a:lnTo>
                    <a:pt x="76"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166">
              <a:extLst>
                <a:ext uri="{FF2B5EF4-FFF2-40B4-BE49-F238E27FC236}">
                  <a16:creationId xmlns:a16="http://schemas.microsoft.com/office/drawing/2014/main" id="{820AC538-A6D1-4FC0-A109-5494E1662F3A}"/>
                </a:ext>
              </a:extLst>
            </p:cNvPr>
            <p:cNvSpPr>
              <a:spLocks noEditPoints="1"/>
            </p:cNvSpPr>
            <p:nvPr userDrawn="1"/>
          </p:nvSpPr>
          <p:spPr bwMode="auto">
            <a:xfrm>
              <a:off x="4972051" y="1755775"/>
              <a:ext cx="107950" cy="107950"/>
            </a:xfrm>
            <a:custGeom>
              <a:avLst/>
              <a:gdLst>
                <a:gd name="T0" fmla="*/ 34 w 68"/>
                <a:gd name="T1" fmla="*/ 68 h 68"/>
                <a:gd name="T2" fmla="*/ 34 w 68"/>
                <a:gd name="T3" fmla="*/ 68 h 68"/>
                <a:gd name="T4" fmla="*/ 42 w 68"/>
                <a:gd name="T5" fmla="*/ 66 h 68"/>
                <a:gd name="T6" fmla="*/ 48 w 68"/>
                <a:gd name="T7" fmla="*/ 64 h 68"/>
                <a:gd name="T8" fmla="*/ 54 w 68"/>
                <a:gd name="T9" fmla="*/ 62 h 68"/>
                <a:gd name="T10" fmla="*/ 58 w 68"/>
                <a:gd name="T11" fmla="*/ 58 h 68"/>
                <a:gd name="T12" fmla="*/ 62 w 68"/>
                <a:gd name="T13" fmla="*/ 52 h 68"/>
                <a:gd name="T14" fmla="*/ 66 w 68"/>
                <a:gd name="T15" fmla="*/ 46 h 68"/>
                <a:gd name="T16" fmla="*/ 68 w 68"/>
                <a:gd name="T17" fmla="*/ 40 h 68"/>
                <a:gd name="T18" fmla="*/ 68 w 68"/>
                <a:gd name="T19" fmla="*/ 34 h 68"/>
                <a:gd name="T20" fmla="*/ 68 w 68"/>
                <a:gd name="T21" fmla="*/ 34 h 68"/>
                <a:gd name="T22" fmla="*/ 68 w 68"/>
                <a:gd name="T23" fmla="*/ 28 h 68"/>
                <a:gd name="T24" fmla="*/ 66 w 68"/>
                <a:gd name="T25" fmla="*/ 20 h 68"/>
                <a:gd name="T26" fmla="*/ 62 w 68"/>
                <a:gd name="T27" fmla="*/ 16 h 68"/>
                <a:gd name="T28" fmla="*/ 58 w 68"/>
                <a:gd name="T29" fmla="*/ 10 h 68"/>
                <a:gd name="T30" fmla="*/ 54 w 68"/>
                <a:gd name="T31" fmla="*/ 6 h 68"/>
                <a:gd name="T32" fmla="*/ 48 w 68"/>
                <a:gd name="T33" fmla="*/ 4 h 68"/>
                <a:gd name="T34" fmla="*/ 42 w 68"/>
                <a:gd name="T35" fmla="*/ 2 h 68"/>
                <a:gd name="T36" fmla="*/ 34 w 68"/>
                <a:gd name="T37" fmla="*/ 0 h 68"/>
                <a:gd name="T38" fmla="*/ 34 w 68"/>
                <a:gd name="T39" fmla="*/ 0 h 68"/>
                <a:gd name="T40" fmla="*/ 28 w 68"/>
                <a:gd name="T41" fmla="*/ 2 h 68"/>
                <a:gd name="T42" fmla="*/ 20 w 68"/>
                <a:gd name="T43" fmla="*/ 4 h 68"/>
                <a:gd name="T44" fmla="*/ 16 w 68"/>
                <a:gd name="T45" fmla="*/ 6 h 68"/>
                <a:gd name="T46" fmla="*/ 10 w 68"/>
                <a:gd name="T47" fmla="*/ 10 h 68"/>
                <a:gd name="T48" fmla="*/ 6 w 68"/>
                <a:gd name="T49" fmla="*/ 16 h 68"/>
                <a:gd name="T50" fmla="*/ 2 w 68"/>
                <a:gd name="T51" fmla="*/ 20 h 68"/>
                <a:gd name="T52" fmla="*/ 0 w 68"/>
                <a:gd name="T53" fmla="*/ 28 h 68"/>
                <a:gd name="T54" fmla="*/ 0 w 68"/>
                <a:gd name="T55" fmla="*/ 34 h 68"/>
                <a:gd name="T56" fmla="*/ 0 w 68"/>
                <a:gd name="T57" fmla="*/ 34 h 68"/>
                <a:gd name="T58" fmla="*/ 0 w 68"/>
                <a:gd name="T59" fmla="*/ 40 h 68"/>
                <a:gd name="T60" fmla="*/ 2 w 68"/>
                <a:gd name="T61" fmla="*/ 46 h 68"/>
                <a:gd name="T62" fmla="*/ 6 w 68"/>
                <a:gd name="T63" fmla="*/ 52 h 68"/>
                <a:gd name="T64" fmla="*/ 10 w 68"/>
                <a:gd name="T65" fmla="*/ 58 h 68"/>
                <a:gd name="T66" fmla="*/ 16 w 68"/>
                <a:gd name="T67" fmla="*/ 62 h 68"/>
                <a:gd name="T68" fmla="*/ 20 w 68"/>
                <a:gd name="T69" fmla="*/ 64 h 68"/>
                <a:gd name="T70" fmla="*/ 28 w 68"/>
                <a:gd name="T71" fmla="*/ 66 h 68"/>
                <a:gd name="T72" fmla="*/ 34 w 68"/>
                <a:gd name="T73" fmla="*/ 68 h 68"/>
                <a:gd name="T74" fmla="*/ 34 w 68"/>
                <a:gd name="T75" fmla="*/ 68 h 68"/>
                <a:gd name="T76" fmla="*/ 34 w 68"/>
                <a:gd name="T77" fmla="*/ 12 h 68"/>
                <a:gd name="T78" fmla="*/ 34 w 68"/>
                <a:gd name="T79" fmla="*/ 12 h 68"/>
                <a:gd name="T80" fmla="*/ 42 w 68"/>
                <a:gd name="T81" fmla="*/ 14 h 68"/>
                <a:gd name="T82" fmla="*/ 50 w 68"/>
                <a:gd name="T83" fmla="*/ 18 h 68"/>
                <a:gd name="T84" fmla="*/ 54 w 68"/>
                <a:gd name="T85" fmla="*/ 26 h 68"/>
                <a:gd name="T86" fmla="*/ 56 w 68"/>
                <a:gd name="T87" fmla="*/ 34 h 68"/>
                <a:gd name="T88" fmla="*/ 56 w 68"/>
                <a:gd name="T89" fmla="*/ 34 h 68"/>
                <a:gd name="T90" fmla="*/ 54 w 68"/>
                <a:gd name="T91" fmla="*/ 42 h 68"/>
                <a:gd name="T92" fmla="*/ 50 w 68"/>
                <a:gd name="T93" fmla="*/ 50 h 68"/>
                <a:gd name="T94" fmla="*/ 42 w 68"/>
                <a:gd name="T95" fmla="*/ 54 h 68"/>
                <a:gd name="T96" fmla="*/ 34 w 68"/>
                <a:gd name="T97" fmla="*/ 56 h 68"/>
                <a:gd name="T98" fmla="*/ 34 w 68"/>
                <a:gd name="T99" fmla="*/ 56 h 68"/>
                <a:gd name="T100" fmla="*/ 26 w 68"/>
                <a:gd name="T101" fmla="*/ 54 h 68"/>
                <a:gd name="T102" fmla="*/ 18 w 68"/>
                <a:gd name="T103" fmla="*/ 50 h 68"/>
                <a:gd name="T104" fmla="*/ 14 w 68"/>
                <a:gd name="T105" fmla="*/ 42 h 68"/>
                <a:gd name="T106" fmla="*/ 12 w 68"/>
                <a:gd name="T107" fmla="*/ 34 h 68"/>
                <a:gd name="T108" fmla="*/ 12 w 68"/>
                <a:gd name="T109" fmla="*/ 34 h 68"/>
                <a:gd name="T110" fmla="*/ 14 w 68"/>
                <a:gd name="T111" fmla="*/ 26 h 68"/>
                <a:gd name="T112" fmla="*/ 18 w 68"/>
                <a:gd name="T113" fmla="*/ 18 h 68"/>
                <a:gd name="T114" fmla="*/ 26 w 68"/>
                <a:gd name="T115" fmla="*/ 14 h 68"/>
                <a:gd name="T116" fmla="*/ 34 w 68"/>
                <a:gd name="T117" fmla="*/ 12 h 68"/>
                <a:gd name="T118" fmla="*/ 34 w 68"/>
                <a:gd name="T119" fmla="*/ 12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 h="68">
                  <a:moveTo>
                    <a:pt x="34" y="68"/>
                  </a:moveTo>
                  <a:lnTo>
                    <a:pt x="34" y="68"/>
                  </a:lnTo>
                  <a:lnTo>
                    <a:pt x="42" y="66"/>
                  </a:lnTo>
                  <a:lnTo>
                    <a:pt x="48" y="64"/>
                  </a:lnTo>
                  <a:lnTo>
                    <a:pt x="54" y="62"/>
                  </a:lnTo>
                  <a:lnTo>
                    <a:pt x="58" y="58"/>
                  </a:lnTo>
                  <a:lnTo>
                    <a:pt x="62" y="52"/>
                  </a:lnTo>
                  <a:lnTo>
                    <a:pt x="66" y="46"/>
                  </a:lnTo>
                  <a:lnTo>
                    <a:pt x="68" y="40"/>
                  </a:lnTo>
                  <a:lnTo>
                    <a:pt x="68" y="34"/>
                  </a:lnTo>
                  <a:lnTo>
                    <a:pt x="68" y="34"/>
                  </a:lnTo>
                  <a:lnTo>
                    <a:pt x="68" y="28"/>
                  </a:lnTo>
                  <a:lnTo>
                    <a:pt x="66" y="20"/>
                  </a:lnTo>
                  <a:lnTo>
                    <a:pt x="62" y="16"/>
                  </a:lnTo>
                  <a:lnTo>
                    <a:pt x="58" y="10"/>
                  </a:lnTo>
                  <a:lnTo>
                    <a:pt x="54" y="6"/>
                  </a:lnTo>
                  <a:lnTo>
                    <a:pt x="48" y="4"/>
                  </a:lnTo>
                  <a:lnTo>
                    <a:pt x="42" y="2"/>
                  </a:lnTo>
                  <a:lnTo>
                    <a:pt x="34" y="0"/>
                  </a:lnTo>
                  <a:lnTo>
                    <a:pt x="34" y="0"/>
                  </a:lnTo>
                  <a:lnTo>
                    <a:pt x="28" y="2"/>
                  </a:lnTo>
                  <a:lnTo>
                    <a:pt x="20" y="4"/>
                  </a:lnTo>
                  <a:lnTo>
                    <a:pt x="16" y="6"/>
                  </a:lnTo>
                  <a:lnTo>
                    <a:pt x="10" y="10"/>
                  </a:lnTo>
                  <a:lnTo>
                    <a:pt x="6" y="16"/>
                  </a:lnTo>
                  <a:lnTo>
                    <a:pt x="2" y="20"/>
                  </a:lnTo>
                  <a:lnTo>
                    <a:pt x="0" y="28"/>
                  </a:lnTo>
                  <a:lnTo>
                    <a:pt x="0" y="34"/>
                  </a:lnTo>
                  <a:lnTo>
                    <a:pt x="0" y="34"/>
                  </a:lnTo>
                  <a:lnTo>
                    <a:pt x="0" y="40"/>
                  </a:lnTo>
                  <a:lnTo>
                    <a:pt x="2" y="46"/>
                  </a:lnTo>
                  <a:lnTo>
                    <a:pt x="6" y="52"/>
                  </a:lnTo>
                  <a:lnTo>
                    <a:pt x="10" y="58"/>
                  </a:lnTo>
                  <a:lnTo>
                    <a:pt x="16" y="62"/>
                  </a:lnTo>
                  <a:lnTo>
                    <a:pt x="20" y="64"/>
                  </a:lnTo>
                  <a:lnTo>
                    <a:pt x="28" y="66"/>
                  </a:lnTo>
                  <a:lnTo>
                    <a:pt x="34" y="68"/>
                  </a:lnTo>
                  <a:lnTo>
                    <a:pt x="34" y="68"/>
                  </a:lnTo>
                  <a:close/>
                  <a:moveTo>
                    <a:pt x="34" y="12"/>
                  </a:moveTo>
                  <a:lnTo>
                    <a:pt x="34" y="12"/>
                  </a:lnTo>
                  <a:lnTo>
                    <a:pt x="42" y="14"/>
                  </a:lnTo>
                  <a:lnTo>
                    <a:pt x="50" y="18"/>
                  </a:lnTo>
                  <a:lnTo>
                    <a:pt x="54" y="26"/>
                  </a:lnTo>
                  <a:lnTo>
                    <a:pt x="56" y="34"/>
                  </a:lnTo>
                  <a:lnTo>
                    <a:pt x="56" y="34"/>
                  </a:lnTo>
                  <a:lnTo>
                    <a:pt x="54" y="42"/>
                  </a:lnTo>
                  <a:lnTo>
                    <a:pt x="50" y="50"/>
                  </a:lnTo>
                  <a:lnTo>
                    <a:pt x="42" y="54"/>
                  </a:lnTo>
                  <a:lnTo>
                    <a:pt x="34" y="56"/>
                  </a:lnTo>
                  <a:lnTo>
                    <a:pt x="34" y="56"/>
                  </a:lnTo>
                  <a:lnTo>
                    <a:pt x="26" y="54"/>
                  </a:lnTo>
                  <a:lnTo>
                    <a:pt x="18" y="50"/>
                  </a:lnTo>
                  <a:lnTo>
                    <a:pt x="14" y="42"/>
                  </a:lnTo>
                  <a:lnTo>
                    <a:pt x="12" y="34"/>
                  </a:lnTo>
                  <a:lnTo>
                    <a:pt x="12" y="34"/>
                  </a:lnTo>
                  <a:lnTo>
                    <a:pt x="14" y="26"/>
                  </a:lnTo>
                  <a:lnTo>
                    <a:pt x="18" y="18"/>
                  </a:lnTo>
                  <a:lnTo>
                    <a:pt x="26" y="14"/>
                  </a:lnTo>
                  <a:lnTo>
                    <a:pt x="34" y="12"/>
                  </a:lnTo>
                  <a:lnTo>
                    <a:pt x="3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167">
              <a:extLst>
                <a:ext uri="{FF2B5EF4-FFF2-40B4-BE49-F238E27FC236}">
                  <a16:creationId xmlns:a16="http://schemas.microsoft.com/office/drawing/2014/main" id="{BA1B2BF2-0DEC-4108-858F-42CDBD52A75F}"/>
                </a:ext>
              </a:extLst>
            </p:cNvPr>
            <p:cNvSpPr>
              <a:spLocks noEditPoints="1"/>
            </p:cNvSpPr>
            <p:nvPr userDrawn="1"/>
          </p:nvSpPr>
          <p:spPr bwMode="auto">
            <a:xfrm>
              <a:off x="4673601" y="1774825"/>
              <a:ext cx="107950" cy="104775"/>
            </a:xfrm>
            <a:custGeom>
              <a:avLst/>
              <a:gdLst>
                <a:gd name="T0" fmla="*/ 34 w 68"/>
                <a:gd name="T1" fmla="*/ 66 h 66"/>
                <a:gd name="T2" fmla="*/ 34 w 68"/>
                <a:gd name="T3" fmla="*/ 66 h 66"/>
                <a:gd name="T4" fmla="*/ 40 w 68"/>
                <a:gd name="T5" fmla="*/ 66 h 66"/>
                <a:gd name="T6" fmla="*/ 46 w 68"/>
                <a:gd name="T7" fmla="*/ 64 h 66"/>
                <a:gd name="T8" fmla="*/ 52 w 68"/>
                <a:gd name="T9" fmla="*/ 60 h 66"/>
                <a:gd name="T10" fmla="*/ 58 w 68"/>
                <a:gd name="T11" fmla="*/ 56 h 66"/>
                <a:gd name="T12" fmla="*/ 62 w 68"/>
                <a:gd name="T13" fmla="*/ 52 h 66"/>
                <a:gd name="T14" fmla="*/ 64 w 68"/>
                <a:gd name="T15" fmla="*/ 46 h 66"/>
                <a:gd name="T16" fmla="*/ 66 w 68"/>
                <a:gd name="T17" fmla="*/ 40 h 66"/>
                <a:gd name="T18" fmla="*/ 68 w 68"/>
                <a:gd name="T19" fmla="*/ 34 h 66"/>
                <a:gd name="T20" fmla="*/ 68 w 68"/>
                <a:gd name="T21" fmla="*/ 34 h 66"/>
                <a:gd name="T22" fmla="*/ 66 w 68"/>
                <a:gd name="T23" fmla="*/ 26 h 66"/>
                <a:gd name="T24" fmla="*/ 64 w 68"/>
                <a:gd name="T25" fmla="*/ 20 h 66"/>
                <a:gd name="T26" fmla="*/ 62 w 68"/>
                <a:gd name="T27" fmla="*/ 14 h 66"/>
                <a:gd name="T28" fmla="*/ 58 w 68"/>
                <a:gd name="T29" fmla="*/ 10 h 66"/>
                <a:gd name="T30" fmla="*/ 52 w 68"/>
                <a:gd name="T31" fmla="*/ 6 h 66"/>
                <a:gd name="T32" fmla="*/ 46 w 68"/>
                <a:gd name="T33" fmla="*/ 2 h 66"/>
                <a:gd name="T34" fmla="*/ 40 w 68"/>
                <a:gd name="T35" fmla="*/ 0 h 66"/>
                <a:gd name="T36" fmla="*/ 34 w 68"/>
                <a:gd name="T37" fmla="*/ 0 h 66"/>
                <a:gd name="T38" fmla="*/ 34 w 68"/>
                <a:gd name="T39" fmla="*/ 0 h 66"/>
                <a:gd name="T40" fmla="*/ 26 w 68"/>
                <a:gd name="T41" fmla="*/ 0 h 66"/>
                <a:gd name="T42" fmla="*/ 20 w 68"/>
                <a:gd name="T43" fmla="*/ 2 h 66"/>
                <a:gd name="T44" fmla="*/ 14 w 68"/>
                <a:gd name="T45" fmla="*/ 6 h 66"/>
                <a:gd name="T46" fmla="*/ 10 w 68"/>
                <a:gd name="T47" fmla="*/ 10 h 66"/>
                <a:gd name="T48" fmla="*/ 6 w 68"/>
                <a:gd name="T49" fmla="*/ 14 h 66"/>
                <a:gd name="T50" fmla="*/ 2 w 68"/>
                <a:gd name="T51" fmla="*/ 20 h 66"/>
                <a:gd name="T52" fmla="*/ 0 w 68"/>
                <a:gd name="T53" fmla="*/ 26 h 66"/>
                <a:gd name="T54" fmla="*/ 0 w 68"/>
                <a:gd name="T55" fmla="*/ 34 h 66"/>
                <a:gd name="T56" fmla="*/ 0 w 68"/>
                <a:gd name="T57" fmla="*/ 34 h 66"/>
                <a:gd name="T58" fmla="*/ 0 w 68"/>
                <a:gd name="T59" fmla="*/ 40 h 66"/>
                <a:gd name="T60" fmla="*/ 2 w 68"/>
                <a:gd name="T61" fmla="*/ 46 h 66"/>
                <a:gd name="T62" fmla="*/ 6 w 68"/>
                <a:gd name="T63" fmla="*/ 52 h 66"/>
                <a:gd name="T64" fmla="*/ 10 w 68"/>
                <a:gd name="T65" fmla="*/ 56 h 66"/>
                <a:gd name="T66" fmla="*/ 14 w 68"/>
                <a:gd name="T67" fmla="*/ 60 h 66"/>
                <a:gd name="T68" fmla="*/ 20 w 68"/>
                <a:gd name="T69" fmla="*/ 64 h 66"/>
                <a:gd name="T70" fmla="*/ 26 w 68"/>
                <a:gd name="T71" fmla="*/ 66 h 66"/>
                <a:gd name="T72" fmla="*/ 34 w 68"/>
                <a:gd name="T73" fmla="*/ 66 h 66"/>
                <a:gd name="T74" fmla="*/ 34 w 68"/>
                <a:gd name="T75" fmla="*/ 66 h 66"/>
                <a:gd name="T76" fmla="*/ 34 w 68"/>
                <a:gd name="T77" fmla="*/ 12 h 66"/>
                <a:gd name="T78" fmla="*/ 34 w 68"/>
                <a:gd name="T79" fmla="*/ 12 h 66"/>
                <a:gd name="T80" fmla="*/ 42 w 68"/>
                <a:gd name="T81" fmla="*/ 12 h 66"/>
                <a:gd name="T82" fmla="*/ 50 w 68"/>
                <a:gd name="T83" fmla="*/ 18 h 66"/>
                <a:gd name="T84" fmla="*/ 54 w 68"/>
                <a:gd name="T85" fmla="*/ 24 h 66"/>
                <a:gd name="T86" fmla="*/ 56 w 68"/>
                <a:gd name="T87" fmla="*/ 34 h 66"/>
                <a:gd name="T88" fmla="*/ 56 w 68"/>
                <a:gd name="T89" fmla="*/ 34 h 66"/>
                <a:gd name="T90" fmla="*/ 54 w 68"/>
                <a:gd name="T91" fmla="*/ 42 h 66"/>
                <a:gd name="T92" fmla="*/ 50 w 68"/>
                <a:gd name="T93" fmla="*/ 48 h 66"/>
                <a:gd name="T94" fmla="*/ 42 w 68"/>
                <a:gd name="T95" fmla="*/ 54 h 66"/>
                <a:gd name="T96" fmla="*/ 34 w 68"/>
                <a:gd name="T97" fmla="*/ 56 h 66"/>
                <a:gd name="T98" fmla="*/ 34 w 68"/>
                <a:gd name="T99" fmla="*/ 56 h 66"/>
                <a:gd name="T100" fmla="*/ 24 w 68"/>
                <a:gd name="T101" fmla="*/ 54 h 66"/>
                <a:gd name="T102" fmla="*/ 18 w 68"/>
                <a:gd name="T103" fmla="*/ 48 h 66"/>
                <a:gd name="T104" fmla="*/ 12 w 68"/>
                <a:gd name="T105" fmla="*/ 42 h 66"/>
                <a:gd name="T106" fmla="*/ 10 w 68"/>
                <a:gd name="T107" fmla="*/ 34 h 66"/>
                <a:gd name="T108" fmla="*/ 10 w 68"/>
                <a:gd name="T109" fmla="*/ 34 h 66"/>
                <a:gd name="T110" fmla="*/ 12 w 68"/>
                <a:gd name="T111" fmla="*/ 24 h 66"/>
                <a:gd name="T112" fmla="*/ 18 w 68"/>
                <a:gd name="T113" fmla="*/ 18 h 66"/>
                <a:gd name="T114" fmla="*/ 24 w 68"/>
                <a:gd name="T115" fmla="*/ 12 h 66"/>
                <a:gd name="T116" fmla="*/ 34 w 68"/>
                <a:gd name="T117" fmla="*/ 12 h 66"/>
                <a:gd name="T118" fmla="*/ 34 w 68"/>
                <a:gd name="T119" fmla="*/ 1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 h="66">
                  <a:moveTo>
                    <a:pt x="34" y="66"/>
                  </a:moveTo>
                  <a:lnTo>
                    <a:pt x="34" y="66"/>
                  </a:lnTo>
                  <a:lnTo>
                    <a:pt x="40" y="66"/>
                  </a:lnTo>
                  <a:lnTo>
                    <a:pt x="46" y="64"/>
                  </a:lnTo>
                  <a:lnTo>
                    <a:pt x="52" y="60"/>
                  </a:lnTo>
                  <a:lnTo>
                    <a:pt x="58" y="56"/>
                  </a:lnTo>
                  <a:lnTo>
                    <a:pt x="62" y="52"/>
                  </a:lnTo>
                  <a:lnTo>
                    <a:pt x="64" y="46"/>
                  </a:lnTo>
                  <a:lnTo>
                    <a:pt x="66" y="40"/>
                  </a:lnTo>
                  <a:lnTo>
                    <a:pt x="68" y="34"/>
                  </a:lnTo>
                  <a:lnTo>
                    <a:pt x="68" y="34"/>
                  </a:lnTo>
                  <a:lnTo>
                    <a:pt x="66" y="26"/>
                  </a:lnTo>
                  <a:lnTo>
                    <a:pt x="64" y="20"/>
                  </a:lnTo>
                  <a:lnTo>
                    <a:pt x="62" y="14"/>
                  </a:lnTo>
                  <a:lnTo>
                    <a:pt x="58" y="10"/>
                  </a:lnTo>
                  <a:lnTo>
                    <a:pt x="52" y="6"/>
                  </a:lnTo>
                  <a:lnTo>
                    <a:pt x="46" y="2"/>
                  </a:lnTo>
                  <a:lnTo>
                    <a:pt x="40" y="0"/>
                  </a:lnTo>
                  <a:lnTo>
                    <a:pt x="34" y="0"/>
                  </a:lnTo>
                  <a:lnTo>
                    <a:pt x="34" y="0"/>
                  </a:lnTo>
                  <a:lnTo>
                    <a:pt x="26" y="0"/>
                  </a:lnTo>
                  <a:lnTo>
                    <a:pt x="20" y="2"/>
                  </a:lnTo>
                  <a:lnTo>
                    <a:pt x="14" y="6"/>
                  </a:lnTo>
                  <a:lnTo>
                    <a:pt x="10" y="10"/>
                  </a:lnTo>
                  <a:lnTo>
                    <a:pt x="6" y="14"/>
                  </a:lnTo>
                  <a:lnTo>
                    <a:pt x="2" y="20"/>
                  </a:lnTo>
                  <a:lnTo>
                    <a:pt x="0" y="26"/>
                  </a:lnTo>
                  <a:lnTo>
                    <a:pt x="0" y="34"/>
                  </a:lnTo>
                  <a:lnTo>
                    <a:pt x="0" y="34"/>
                  </a:lnTo>
                  <a:lnTo>
                    <a:pt x="0" y="40"/>
                  </a:lnTo>
                  <a:lnTo>
                    <a:pt x="2" y="46"/>
                  </a:lnTo>
                  <a:lnTo>
                    <a:pt x="6" y="52"/>
                  </a:lnTo>
                  <a:lnTo>
                    <a:pt x="10" y="56"/>
                  </a:lnTo>
                  <a:lnTo>
                    <a:pt x="14" y="60"/>
                  </a:lnTo>
                  <a:lnTo>
                    <a:pt x="20" y="64"/>
                  </a:lnTo>
                  <a:lnTo>
                    <a:pt x="26" y="66"/>
                  </a:lnTo>
                  <a:lnTo>
                    <a:pt x="34" y="66"/>
                  </a:lnTo>
                  <a:lnTo>
                    <a:pt x="34" y="66"/>
                  </a:lnTo>
                  <a:close/>
                  <a:moveTo>
                    <a:pt x="34" y="12"/>
                  </a:moveTo>
                  <a:lnTo>
                    <a:pt x="34" y="12"/>
                  </a:lnTo>
                  <a:lnTo>
                    <a:pt x="42" y="12"/>
                  </a:lnTo>
                  <a:lnTo>
                    <a:pt x="50" y="18"/>
                  </a:lnTo>
                  <a:lnTo>
                    <a:pt x="54" y="24"/>
                  </a:lnTo>
                  <a:lnTo>
                    <a:pt x="56" y="34"/>
                  </a:lnTo>
                  <a:lnTo>
                    <a:pt x="56" y="34"/>
                  </a:lnTo>
                  <a:lnTo>
                    <a:pt x="54" y="42"/>
                  </a:lnTo>
                  <a:lnTo>
                    <a:pt x="50" y="48"/>
                  </a:lnTo>
                  <a:lnTo>
                    <a:pt x="42" y="54"/>
                  </a:lnTo>
                  <a:lnTo>
                    <a:pt x="34" y="56"/>
                  </a:lnTo>
                  <a:lnTo>
                    <a:pt x="34" y="56"/>
                  </a:lnTo>
                  <a:lnTo>
                    <a:pt x="24" y="54"/>
                  </a:lnTo>
                  <a:lnTo>
                    <a:pt x="18" y="48"/>
                  </a:lnTo>
                  <a:lnTo>
                    <a:pt x="12" y="42"/>
                  </a:lnTo>
                  <a:lnTo>
                    <a:pt x="10" y="34"/>
                  </a:lnTo>
                  <a:lnTo>
                    <a:pt x="10" y="34"/>
                  </a:lnTo>
                  <a:lnTo>
                    <a:pt x="12" y="24"/>
                  </a:lnTo>
                  <a:lnTo>
                    <a:pt x="18" y="18"/>
                  </a:lnTo>
                  <a:lnTo>
                    <a:pt x="24" y="12"/>
                  </a:lnTo>
                  <a:lnTo>
                    <a:pt x="34" y="12"/>
                  </a:lnTo>
                  <a:lnTo>
                    <a:pt x="3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1" name="Group 190">
            <a:extLst>
              <a:ext uri="{FF2B5EF4-FFF2-40B4-BE49-F238E27FC236}">
                <a16:creationId xmlns:a16="http://schemas.microsoft.com/office/drawing/2014/main" id="{C1EFB502-B2E6-4DDC-8428-B1E35155F372}"/>
              </a:ext>
            </a:extLst>
          </p:cNvPr>
          <p:cNvGrpSpPr/>
          <p:nvPr userDrawn="1"/>
        </p:nvGrpSpPr>
        <p:grpSpPr>
          <a:xfrm>
            <a:off x="4721226" y="2468563"/>
            <a:ext cx="406400" cy="400050"/>
            <a:chOff x="4721226" y="2468563"/>
            <a:chExt cx="406400" cy="400050"/>
          </a:xfrm>
        </p:grpSpPr>
        <p:sp>
          <p:nvSpPr>
            <p:cNvPr id="192" name="Freeform 168">
              <a:extLst>
                <a:ext uri="{FF2B5EF4-FFF2-40B4-BE49-F238E27FC236}">
                  <a16:creationId xmlns:a16="http://schemas.microsoft.com/office/drawing/2014/main" id="{B4F468BB-0E65-4AD6-9116-35B8CBA0ABCF}"/>
                </a:ext>
              </a:extLst>
            </p:cNvPr>
            <p:cNvSpPr>
              <a:spLocks/>
            </p:cNvSpPr>
            <p:nvPr userDrawn="1"/>
          </p:nvSpPr>
          <p:spPr bwMode="auto">
            <a:xfrm>
              <a:off x="4886326" y="2674938"/>
              <a:ext cx="76200" cy="88900"/>
            </a:xfrm>
            <a:custGeom>
              <a:avLst/>
              <a:gdLst>
                <a:gd name="T0" fmla="*/ 48 w 48"/>
                <a:gd name="T1" fmla="*/ 22 h 56"/>
                <a:gd name="T2" fmla="*/ 30 w 48"/>
                <a:gd name="T3" fmla="*/ 22 h 56"/>
                <a:gd name="T4" fmla="*/ 30 w 48"/>
                <a:gd name="T5" fmla="*/ 0 h 56"/>
                <a:gd name="T6" fmla="*/ 20 w 48"/>
                <a:gd name="T7" fmla="*/ 0 h 56"/>
                <a:gd name="T8" fmla="*/ 20 w 48"/>
                <a:gd name="T9" fmla="*/ 22 h 56"/>
                <a:gd name="T10" fmla="*/ 0 w 48"/>
                <a:gd name="T11" fmla="*/ 22 h 56"/>
                <a:gd name="T12" fmla="*/ 0 w 48"/>
                <a:gd name="T13" fmla="*/ 34 h 56"/>
                <a:gd name="T14" fmla="*/ 20 w 48"/>
                <a:gd name="T15" fmla="*/ 34 h 56"/>
                <a:gd name="T16" fmla="*/ 20 w 48"/>
                <a:gd name="T17" fmla="*/ 56 h 56"/>
                <a:gd name="T18" fmla="*/ 30 w 48"/>
                <a:gd name="T19" fmla="*/ 56 h 56"/>
                <a:gd name="T20" fmla="*/ 30 w 48"/>
                <a:gd name="T21" fmla="*/ 34 h 56"/>
                <a:gd name="T22" fmla="*/ 48 w 48"/>
                <a:gd name="T23" fmla="*/ 34 h 56"/>
                <a:gd name="T24" fmla="*/ 48 w 48"/>
                <a:gd name="T25" fmla="*/ 2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56">
                  <a:moveTo>
                    <a:pt x="48" y="22"/>
                  </a:moveTo>
                  <a:lnTo>
                    <a:pt x="30" y="22"/>
                  </a:lnTo>
                  <a:lnTo>
                    <a:pt x="30" y="0"/>
                  </a:lnTo>
                  <a:lnTo>
                    <a:pt x="20" y="0"/>
                  </a:lnTo>
                  <a:lnTo>
                    <a:pt x="20" y="22"/>
                  </a:lnTo>
                  <a:lnTo>
                    <a:pt x="0" y="22"/>
                  </a:lnTo>
                  <a:lnTo>
                    <a:pt x="0" y="34"/>
                  </a:lnTo>
                  <a:lnTo>
                    <a:pt x="20" y="34"/>
                  </a:lnTo>
                  <a:lnTo>
                    <a:pt x="20" y="56"/>
                  </a:lnTo>
                  <a:lnTo>
                    <a:pt x="30" y="56"/>
                  </a:lnTo>
                  <a:lnTo>
                    <a:pt x="30" y="34"/>
                  </a:lnTo>
                  <a:lnTo>
                    <a:pt x="48" y="34"/>
                  </a:lnTo>
                  <a:lnTo>
                    <a:pt x="48" y="2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169">
              <a:extLst>
                <a:ext uri="{FF2B5EF4-FFF2-40B4-BE49-F238E27FC236}">
                  <a16:creationId xmlns:a16="http://schemas.microsoft.com/office/drawing/2014/main" id="{78A991D5-BD2A-4404-B4C4-D8216CA29015}"/>
                </a:ext>
              </a:extLst>
            </p:cNvPr>
            <p:cNvSpPr>
              <a:spLocks noEditPoints="1"/>
            </p:cNvSpPr>
            <p:nvPr userDrawn="1"/>
          </p:nvSpPr>
          <p:spPr bwMode="auto">
            <a:xfrm>
              <a:off x="4721226" y="2468563"/>
              <a:ext cx="406400" cy="400050"/>
            </a:xfrm>
            <a:custGeom>
              <a:avLst/>
              <a:gdLst>
                <a:gd name="T0" fmla="*/ 188 w 256"/>
                <a:gd name="T1" fmla="*/ 28 h 252"/>
                <a:gd name="T2" fmla="*/ 188 w 256"/>
                <a:gd name="T3" fmla="*/ 20 h 252"/>
                <a:gd name="T4" fmla="*/ 182 w 256"/>
                <a:gd name="T5" fmla="*/ 6 h 252"/>
                <a:gd name="T6" fmla="*/ 170 w 256"/>
                <a:gd name="T7" fmla="*/ 0 h 252"/>
                <a:gd name="T8" fmla="*/ 86 w 256"/>
                <a:gd name="T9" fmla="*/ 0 h 252"/>
                <a:gd name="T10" fmla="*/ 74 w 256"/>
                <a:gd name="T11" fmla="*/ 6 h 252"/>
                <a:gd name="T12" fmla="*/ 70 w 256"/>
                <a:gd name="T13" fmla="*/ 20 h 252"/>
                <a:gd name="T14" fmla="*/ 16 w 256"/>
                <a:gd name="T15" fmla="*/ 28 h 252"/>
                <a:gd name="T16" fmla="*/ 10 w 256"/>
                <a:gd name="T17" fmla="*/ 30 h 252"/>
                <a:gd name="T18" fmla="*/ 2 w 256"/>
                <a:gd name="T19" fmla="*/ 40 h 252"/>
                <a:gd name="T20" fmla="*/ 0 w 256"/>
                <a:gd name="T21" fmla="*/ 86 h 252"/>
                <a:gd name="T22" fmla="*/ 2 w 256"/>
                <a:gd name="T23" fmla="*/ 94 h 252"/>
                <a:gd name="T24" fmla="*/ 8 w 256"/>
                <a:gd name="T25" fmla="*/ 234 h 252"/>
                <a:gd name="T26" fmla="*/ 10 w 256"/>
                <a:gd name="T27" fmla="*/ 242 h 252"/>
                <a:gd name="T28" fmla="*/ 18 w 256"/>
                <a:gd name="T29" fmla="*/ 252 h 252"/>
                <a:gd name="T30" fmla="*/ 232 w 256"/>
                <a:gd name="T31" fmla="*/ 252 h 252"/>
                <a:gd name="T32" fmla="*/ 240 w 256"/>
                <a:gd name="T33" fmla="*/ 252 h 252"/>
                <a:gd name="T34" fmla="*/ 248 w 256"/>
                <a:gd name="T35" fmla="*/ 242 h 252"/>
                <a:gd name="T36" fmla="*/ 248 w 256"/>
                <a:gd name="T37" fmla="*/ 98 h 252"/>
                <a:gd name="T38" fmla="*/ 254 w 256"/>
                <a:gd name="T39" fmla="*/ 94 h 252"/>
                <a:gd name="T40" fmla="*/ 256 w 256"/>
                <a:gd name="T41" fmla="*/ 46 h 252"/>
                <a:gd name="T42" fmla="*/ 256 w 256"/>
                <a:gd name="T43" fmla="*/ 40 h 252"/>
                <a:gd name="T44" fmla="*/ 246 w 256"/>
                <a:gd name="T45" fmla="*/ 30 h 252"/>
                <a:gd name="T46" fmla="*/ 240 w 256"/>
                <a:gd name="T47" fmla="*/ 28 h 252"/>
                <a:gd name="T48" fmla="*/ 82 w 256"/>
                <a:gd name="T49" fmla="*/ 20 h 252"/>
                <a:gd name="T50" fmla="*/ 86 w 256"/>
                <a:gd name="T51" fmla="*/ 14 h 252"/>
                <a:gd name="T52" fmla="*/ 170 w 256"/>
                <a:gd name="T53" fmla="*/ 14 h 252"/>
                <a:gd name="T54" fmla="*/ 176 w 256"/>
                <a:gd name="T55" fmla="*/ 20 h 252"/>
                <a:gd name="T56" fmla="*/ 82 w 256"/>
                <a:gd name="T57" fmla="*/ 28 h 252"/>
                <a:gd name="T58" fmla="*/ 12 w 256"/>
                <a:gd name="T59" fmla="*/ 46 h 252"/>
                <a:gd name="T60" fmla="*/ 14 w 256"/>
                <a:gd name="T61" fmla="*/ 44 h 252"/>
                <a:gd name="T62" fmla="*/ 240 w 256"/>
                <a:gd name="T63" fmla="*/ 42 h 252"/>
                <a:gd name="T64" fmla="*/ 244 w 256"/>
                <a:gd name="T65" fmla="*/ 44 h 252"/>
                <a:gd name="T66" fmla="*/ 244 w 256"/>
                <a:gd name="T67" fmla="*/ 84 h 252"/>
                <a:gd name="T68" fmla="*/ 216 w 256"/>
                <a:gd name="T69" fmla="*/ 88 h 252"/>
                <a:gd name="T70" fmla="*/ 142 w 256"/>
                <a:gd name="T71" fmla="*/ 94 h 252"/>
                <a:gd name="T72" fmla="*/ 114 w 256"/>
                <a:gd name="T73" fmla="*/ 94 h 252"/>
                <a:gd name="T74" fmla="*/ 58 w 256"/>
                <a:gd name="T75" fmla="*/ 90 h 252"/>
                <a:gd name="T76" fmla="*/ 12 w 256"/>
                <a:gd name="T77" fmla="*/ 84 h 252"/>
                <a:gd name="T78" fmla="*/ 232 w 256"/>
                <a:gd name="T79" fmla="*/ 238 h 252"/>
                <a:gd name="T80" fmla="*/ 24 w 256"/>
                <a:gd name="T81" fmla="*/ 238 h 252"/>
                <a:gd name="T82" fmla="*/ 20 w 256"/>
                <a:gd name="T83" fmla="*/ 234 h 252"/>
                <a:gd name="T84" fmla="*/ 20 w 256"/>
                <a:gd name="T85" fmla="*/ 100 h 252"/>
                <a:gd name="T86" fmla="*/ 114 w 256"/>
                <a:gd name="T87" fmla="*/ 108 h 252"/>
                <a:gd name="T88" fmla="*/ 128 w 256"/>
                <a:gd name="T89" fmla="*/ 108 h 252"/>
                <a:gd name="T90" fmla="*/ 142 w 256"/>
                <a:gd name="T91" fmla="*/ 108 h 252"/>
                <a:gd name="T92" fmla="*/ 186 w 256"/>
                <a:gd name="T93" fmla="*/ 106 h 252"/>
                <a:gd name="T94" fmla="*/ 236 w 256"/>
                <a:gd name="T95" fmla="*/ 100 h 252"/>
                <a:gd name="T96" fmla="*/ 236 w 256"/>
                <a:gd name="T97" fmla="*/ 234 h 252"/>
                <a:gd name="T98" fmla="*/ 232 w 256"/>
                <a:gd name="T99" fmla="*/ 238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6" h="252">
                  <a:moveTo>
                    <a:pt x="240" y="28"/>
                  </a:moveTo>
                  <a:lnTo>
                    <a:pt x="188" y="28"/>
                  </a:lnTo>
                  <a:lnTo>
                    <a:pt x="188" y="20"/>
                  </a:lnTo>
                  <a:lnTo>
                    <a:pt x="188" y="20"/>
                  </a:lnTo>
                  <a:lnTo>
                    <a:pt x="186" y="12"/>
                  </a:lnTo>
                  <a:lnTo>
                    <a:pt x="182" y="6"/>
                  </a:lnTo>
                  <a:lnTo>
                    <a:pt x="176" y="2"/>
                  </a:lnTo>
                  <a:lnTo>
                    <a:pt x="170" y="0"/>
                  </a:lnTo>
                  <a:lnTo>
                    <a:pt x="86" y="0"/>
                  </a:lnTo>
                  <a:lnTo>
                    <a:pt x="86" y="0"/>
                  </a:lnTo>
                  <a:lnTo>
                    <a:pt x="80" y="2"/>
                  </a:lnTo>
                  <a:lnTo>
                    <a:pt x="74" y="6"/>
                  </a:lnTo>
                  <a:lnTo>
                    <a:pt x="70" y="12"/>
                  </a:lnTo>
                  <a:lnTo>
                    <a:pt x="70" y="20"/>
                  </a:lnTo>
                  <a:lnTo>
                    <a:pt x="70" y="28"/>
                  </a:lnTo>
                  <a:lnTo>
                    <a:pt x="16" y="28"/>
                  </a:lnTo>
                  <a:lnTo>
                    <a:pt x="16" y="28"/>
                  </a:lnTo>
                  <a:lnTo>
                    <a:pt x="10" y="30"/>
                  </a:lnTo>
                  <a:lnTo>
                    <a:pt x="4" y="34"/>
                  </a:lnTo>
                  <a:lnTo>
                    <a:pt x="2" y="40"/>
                  </a:lnTo>
                  <a:lnTo>
                    <a:pt x="0" y="46"/>
                  </a:lnTo>
                  <a:lnTo>
                    <a:pt x="0" y="86"/>
                  </a:lnTo>
                  <a:lnTo>
                    <a:pt x="0" y="86"/>
                  </a:lnTo>
                  <a:lnTo>
                    <a:pt x="2" y="94"/>
                  </a:lnTo>
                  <a:lnTo>
                    <a:pt x="8" y="98"/>
                  </a:lnTo>
                  <a:lnTo>
                    <a:pt x="8" y="234"/>
                  </a:lnTo>
                  <a:lnTo>
                    <a:pt x="8" y="234"/>
                  </a:lnTo>
                  <a:lnTo>
                    <a:pt x="10" y="242"/>
                  </a:lnTo>
                  <a:lnTo>
                    <a:pt x="12" y="248"/>
                  </a:lnTo>
                  <a:lnTo>
                    <a:pt x="18" y="252"/>
                  </a:lnTo>
                  <a:lnTo>
                    <a:pt x="24" y="252"/>
                  </a:lnTo>
                  <a:lnTo>
                    <a:pt x="232" y="252"/>
                  </a:lnTo>
                  <a:lnTo>
                    <a:pt x="232" y="252"/>
                  </a:lnTo>
                  <a:lnTo>
                    <a:pt x="240" y="252"/>
                  </a:lnTo>
                  <a:lnTo>
                    <a:pt x="244" y="248"/>
                  </a:lnTo>
                  <a:lnTo>
                    <a:pt x="248" y="242"/>
                  </a:lnTo>
                  <a:lnTo>
                    <a:pt x="248" y="234"/>
                  </a:lnTo>
                  <a:lnTo>
                    <a:pt x="248" y="98"/>
                  </a:lnTo>
                  <a:lnTo>
                    <a:pt x="248" y="98"/>
                  </a:lnTo>
                  <a:lnTo>
                    <a:pt x="254" y="94"/>
                  </a:lnTo>
                  <a:lnTo>
                    <a:pt x="256" y="86"/>
                  </a:lnTo>
                  <a:lnTo>
                    <a:pt x="256" y="46"/>
                  </a:lnTo>
                  <a:lnTo>
                    <a:pt x="256" y="46"/>
                  </a:lnTo>
                  <a:lnTo>
                    <a:pt x="256" y="40"/>
                  </a:lnTo>
                  <a:lnTo>
                    <a:pt x="252" y="34"/>
                  </a:lnTo>
                  <a:lnTo>
                    <a:pt x="246" y="30"/>
                  </a:lnTo>
                  <a:lnTo>
                    <a:pt x="240" y="28"/>
                  </a:lnTo>
                  <a:lnTo>
                    <a:pt x="240" y="28"/>
                  </a:lnTo>
                  <a:close/>
                  <a:moveTo>
                    <a:pt x="82" y="20"/>
                  </a:moveTo>
                  <a:lnTo>
                    <a:pt x="82" y="20"/>
                  </a:lnTo>
                  <a:lnTo>
                    <a:pt x="82" y="16"/>
                  </a:lnTo>
                  <a:lnTo>
                    <a:pt x="86" y="14"/>
                  </a:lnTo>
                  <a:lnTo>
                    <a:pt x="170" y="14"/>
                  </a:lnTo>
                  <a:lnTo>
                    <a:pt x="170" y="14"/>
                  </a:lnTo>
                  <a:lnTo>
                    <a:pt x="174" y="16"/>
                  </a:lnTo>
                  <a:lnTo>
                    <a:pt x="176" y="20"/>
                  </a:lnTo>
                  <a:lnTo>
                    <a:pt x="176" y="28"/>
                  </a:lnTo>
                  <a:lnTo>
                    <a:pt x="82" y="28"/>
                  </a:lnTo>
                  <a:lnTo>
                    <a:pt x="82" y="20"/>
                  </a:lnTo>
                  <a:close/>
                  <a:moveTo>
                    <a:pt x="12" y="46"/>
                  </a:moveTo>
                  <a:lnTo>
                    <a:pt x="12" y="46"/>
                  </a:lnTo>
                  <a:lnTo>
                    <a:pt x="14" y="44"/>
                  </a:lnTo>
                  <a:lnTo>
                    <a:pt x="16" y="42"/>
                  </a:lnTo>
                  <a:lnTo>
                    <a:pt x="240" y="42"/>
                  </a:lnTo>
                  <a:lnTo>
                    <a:pt x="240" y="42"/>
                  </a:lnTo>
                  <a:lnTo>
                    <a:pt x="244" y="44"/>
                  </a:lnTo>
                  <a:lnTo>
                    <a:pt x="244" y="46"/>
                  </a:lnTo>
                  <a:lnTo>
                    <a:pt x="244" y="84"/>
                  </a:lnTo>
                  <a:lnTo>
                    <a:pt x="244" y="84"/>
                  </a:lnTo>
                  <a:lnTo>
                    <a:pt x="216" y="88"/>
                  </a:lnTo>
                  <a:lnTo>
                    <a:pt x="190" y="92"/>
                  </a:lnTo>
                  <a:lnTo>
                    <a:pt x="142" y="94"/>
                  </a:lnTo>
                  <a:lnTo>
                    <a:pt x="142" y="94"/>
                  </a:lnTo>
                  <a:lnTo>
                    <a:pt x="114" y="94"/>
                  </a:lnTo>
                  <a:lnTo>
                    <a:pt x="114" y="94"/>
                  </a:lnTo>
                  <a:lnTo>
                    <a:pt x="58" y="90"/>
                  </a:lnTo>
                  <a:lnTo>
                    <a:pt x="34" y="88"/>
                  </a:lnTo>
                  <a:lnTo>
                    <a:pt x="12" y="84"/>
                  </a:lnTo>
                  <a:lnTo>
                    <a:pt x="12" y="46"/>
                  </a:lnTo>
                  <a:close/>
                  <a:moveTo>
                    <a:pt x="232" y="238"/>
                  </a:moveTo>
                  <a:lnTo>
                    <a:pt x="24" y="238"/>
                  </a:lnTo>
                  <a:lnTo>
                    <a:pt x="24" y="238"/>
                  </a:lnTo>
                  <a:lnTo>
                    <a:pt x="22" y="238"/>
                  </a:lnTo>
                  <a:lnTo>
                    <a:pt x="20" y="234"/>
                  </a:lnTo>
                  <a:lnTo>
                    <a:pt x="20" y="100"/>
                  </a:lnTo>
                  <a:lnTo>
                    <a:pt x="20" y="100"/>
                  </a:lnTo>
                  <a:lnTo>
                    <a:pt x="64" y="106"/>
                  </a:lnTo>
                  <a:lnTo>
                    <a:pt x="114" y="108"/>
                  </a:lnTo>
                  <a:lnTo>
                    <a:pt x="114" y="108"/>
                  </a:lnTo>
                  <a:lnTo>
                    <a:pt x="128" y="108"/>
                  </a:lnTo>
                  <a:lnTo>
                    <a:pt x="128" y="108"/>
                  </a:lnTo>
                  <a:lnTo>
                    <a:pt x="142" y="108"/>
                  </a:lnTo>
                  <a:lnTo>
                    <a:pt x="142" y="108"/>
                  </a:lnTo>
                  <a:lnTo>
                    <a:pt x="186" y="106"/>
                  </a:lnTo>
                  <a:lnTo>
                    <a:pt x="212" y="104"/>
                  </a:lnTo>
                  <a:lnTo>
                    <a:pt x="236" y="100"/>
                  </a:lnTo>
                  <a:lnTo>
                    <a:pt x="236" y="234"/>
                  </a:lnTo>
                  <a:lnTo>
                    <a:pt x="236" y="234"/>
                  </a:lnTo>
                  <a:lnTo>
                    <a:pt x="236" y="238"/>
                  </a:lnTo>
                  <a:lnTo>
                    <a:pt x="232" y="238"/>
                  </a:lnTo>
                  <a:lnTo>
                    <a:pt x="232" y="2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170">
              <a:extLst>
                <a:ext uri="{FF2B5EF4-FFF2-40B4-BE49-F238E27FC236}">
                  <a16:creationId xmlns:a16="http://schemas.microsoft.com/office/drawing/2014/main" id="{D6121706-A1C7-4EA2-A436-3B79635CD039}"/>
                </a:ext>
              </a:extLst>
            </p:cNvPr>
            <p:cNvSpPr>
              <a:spLocks/>
            </p:cNvSpPr>
            <p:nvPr userDrawn="1"/>
          </p:nvSpPr>
          <p:spPr bwMode="auto">
            <a:xfrm>
              <a:off x="4759326" y="2795588"/>
              <a:ext cx="330200" cy="44450"/>
            </a:xfrm>
            <a:custGeom>
              <a:avLst/>
              <a:gdLst>
                <a:gd name="T0" fmla="*/ 0 w 208"/>
                <a:gd name="T1" fmla="*/ 0 h 28"/>
                <a:gd name="T2" fmla="*/ 0 w 208"/>
                <a:gd name="T3" fmla="*/ 28 h 28"/>
                <a:gd name="T4" fmla="*/ 208 w 208"/>
                <a:gd name="T5" fmla="*/ 28 h 28"/>
                <a:gd name="T6" fmla="*/ 208 w 208"/>
                <a:gd name="T7" fmla="*/ 0 h 28"/>
                <a:gd name="T8" fmla="*/ 208 w 208"/>
                <a:gd name="T9" fmla="*/ 0 h 28"/>
                <a:gd name="T10" fmla="*/ 156 w 208"/>
                <a:gd name="T11" fmla="*/ 2 h 28"/>
                <a:gd name="T12" fmla="*/ 104 w 208"/>
                <a:gd name="T13" fmla="*/ 4 h 28"/>
                <a:gd name="T14" fmla="*/ 52 w 208"/>
                <a:gd name="T15" fmla="*/ 2 h 28"/>
                <a:gd name="T16" fmla="*/ 0 w 208"/>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8" h="28">
                  <a:moveTo>
                    <a:pt x="0" y="0"/>
                  </a:moveTo>
                  <a:lnTo>
                    <a:pt x="0" y="28"/>
                  </a:lnTo>
                  <a:lnTo>
                    <a:pt x="208" y="28"/>
                  </a:lnTo>
                  <a:lnTo>
                    <a:pt x="208" y="0"/>
                  </a:lnTo>
                  <a:lnTo>
                    <a:pt x="208" y="0"/>
                  </a:lnTo>
                  <a:lnTo>
                    <a:pt x="156" y="2"/>
                  </a:lnTo>
                  <a:lnTo>
                    <a:pt x="104" y="4"/>
                  </a:lnTo>
                  <a:lnTo>
                    <a:pt x="52" y="2"/>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171">
              <a:extLst>
                <a:ext uri="{FF2B5EF4-FFF2-40B4-BE49-F238E27FC236}">
                  <a16:creationId xmlns:a16="http://schemas.microsoft.com/office/drawing/2014/main" id="{1AA00C63-F843-40EC-B0BA-7F845E9EE790}"/>
                </a:ext>
              </a:extLst>
            </p:cNvPr>
            <p:cNvSpPr>
              <a:spLocks/>
            </p:cNvSpPr>
            <p:nvPr userDrawn="1"/>
          </p:nvSpPr>
          <p:spPr bwMode="auto">
            <a:xfrm>
              <a:off x="4759326" y="2795588"/>
              <a:ext cx="330200" cy="44450"/>
            </a:xfrm>
            <a:custGeom>
              <a:avLst/>
              <a:gdLst>
                <a:gd name="T0" fmla="*/ 0 w 208"/>
                <a:gd name="T1" fmla="*/ 0 h 28"/>
                <a:gd name="T2" fmla="*/ 0 w 208"/>
                <a:gd name="T3" fmla="*/ 28 h 28"/>
                <a:gd name="T4" fmla="*/ 208 w 208"/>
                <a:gd name="T5" fmla="*/ 28 h 28"/>
                <a:gd name="T6" fmla="*/ 208 w 208"/>
                <a:gd name="T7" fmla="*/ 0 h 28"/>
                <a:gd name="T8" fmla="*/ 208 w 208"/>
                <a:gd name="T9" fmla="*/ 0 h 28"/>
                <a:gd name="T10" fmla="*/ 156 w 208"/>
                <a:gd name="T11" fmla="*/ 2 h 28"/>
                <a:gd name="T12" fmla="*/ 104 w 208"/>
                <a:gd name="T13" fmla="*/ 4 h 28"/>
                <a:gd name="T14" fmla="*/ 52 w 208"/>
                <a:gd name="T15" fmla="*/ 2 h 28"/>
                <a:gd name="T16" fmla="*/ 0 w 208"/>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8" h="28">
                  <a:moveTo>
                    <a:pt x="0" y="0"/>
                  </a:moveTo>
                  <a:lnTo>
                    <a:pt x="0" y="28"/>
                  </a:lnTo>
                  <a:lnTo>
                    <a:pt x="208" y="28"/>
                  </a:lnTo>
                  <a:lnTo>
                    <a:pt x="208" y="0"/>
                  </a:lnTo>
                  <a:lnTo>
                    <a:pt x="208" y="0"/>
                  </a:lnTo>
                  <a:lnTo>
                    <a:pt x="156" y="2"/>
                  </a:lnTo>
                  <a:lnTo>
                    <a:pt x="104" y="4"/>
                  </a:lnTo>
                  <a:lnTo>
                    <a:pt x="5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6" name="Group 195">
            <a:extLst>
              <a:ext uri="{FF2B5EF4-FFF2-40B4-BE49-F238E27FC236}">
                <a16:creationId xmlns:a16="http://schemas.microsoft.com/office/drawing/2014/main" id="{84C6FE7D-3352-47F3-B512-5FEF64D073A3}"/>
              </a:ext>
            </a:extLst>
          </p:cNvPr>
          <p:cNvGrpSpPr/>
          <p:nvPr userDrawn="1"/>
        </p:nvGrpSpPr>
        <p:grpSpPr>
          <a:xfrm>
            <a:off x="4683126" y="3125788"/>
            <a:ext cx="485775" cy="406400"/>
            <a:chOff x="4683126" y="3125788"/>
            <a:chExt cx="485775" cy="406400"/>
          </a:xfrm>
        </p:grpSpPr>
        <p:sp>
          <p:nvSpPr>
            <p:cNvPr id="197" name="Rectangle 172">
              <a:extLst>
                <a:ext uri="{FF2B5EF4-FFF2-40B4-BE49-F238E27FC236}">
                  <a16:creationId xmlns:a16="http://schemas.microsoft.com/office/drawing/2014/main" id="{76B33E52-F0C7-4829-8A1C-14A8AC7789A6}"/>
                </a:ext>
              </a:extLst>
            </p:cNvPr>
            <p:cNvSpPr>
              <a:spLocks noChangeArrowheads="1"/>
            </p:cNvSpPr>
            <p:nvPr userDrawn="1"/>
          </p:nvSpPr>
          <p:spPr bwMode="auto">
            <a:xfrm>
              <a:off x="4775201" y="3449638"/>
              <a:ext cx="384175" cy="3175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173">
              <a:extLst>
                <a:ext uri="{FF2B5EF4-FFF2-40B4-BE49-F238E27FC236}">
                  <a16:creationId xmlns:a16="http://schemas.microsoft.com/office/drawing/2014/main" id="{12E324D0-779A-410E-B5ED-5EE518462B66}"/>
                </a:ext>
              </a:extLst>
            </p:cNvPr>
            <p:cNvSpPr>
              <a:spLocks/>
            </p:cNvSpPr>
            <p:nvPr userDrawn="1"/>
          </p:nvSpPr>
          <p:spPr bwMode="auto">
            <a:xfrm>
              <a:off x="4737101" y="3176588"/>
              <a:ext cx="47625" cy="57150"/>
            </a:xfrm>
            <a:custGeom>
              <a:avLst/>
              <a:gdLst>
                <a:gd name="T0" fmla="*/ 30 w 30"/>
                <a:gd name="T1" fmla="*/ 18 h 36"/>
                <a:gd name="T2" fmla="*/ 30 w 30"/>
                <a:gd name="T3" fmla="*/ 18 h 36"/>
                <a:gd name="T4" fmla="*/ 30 w 30"/>
                <a:gd name="T5" fmla="*/ 24 h 36"/>
                <a:gd name="T6" fmla="*/ 26 w 30"/>
                <a:gd name="T7" fmla="*/ 30 h 36"/>
                <a:gd name="T8" fmla="*/ 22 w 30"/>
                <a:gd name="T9" fmla="*/ 34 h 36"/>
                <a:gd name="T10" fmla="*/ 16 w 30"/>
                <a:gd name="T11" fmla="*/ 36 h 36"/>
                <a:gd name="T12" fmla="*/ 16 w 30"/>
                <a:gd name="T13" fmla="*/ 36 h 36"/>
                <a:gd name="T14" fmla="*/ 10 w 30"/>
                <a:gd name="T15" fmla="*/ 34 h 36"/>
                <a:gd name="T16" fmla="*/ 4 w 30"/>
                <a:gd name="T17" fmla="*/ 30 h 36"/>
                <a:gd name="T18" fmla="*/ 2 w 30"/>
                <a:gd name="T19" fmla="*/ 24 h 36"/>
                <a:gd name="T20" fmla="*/ 0 w 30"/>
                <a:gd name="T21" fmla="*/ 18 h 36"/>
                <a:gd name="T22" fmla="*/ 0 w 30"/>
                <a:gd name="T23" fmla="*/ 18 h 36"/>
                <a:gd name="T24" fmla="*/ 2 w 30"/>
                <a:gd name="T25" fmla="*/ 10 h 36"/>
                <a:gd name="T26" fmla="*/ 4 w 30"/>
                <a:gd name="T27" fmla="*/ 4 h 36"/>
                <a:gd name="T28" fmla="*/ 10 w 30"/>
                <a:gd name="T29" fmla="*/ 0 h 36"/>
                <a:gd name="T30" fmla="*/ 16 w 30"/>
                <a:gd name="T31" fmla="*/ 0 h 36"/>
                <a:gd name="T32" fmla="*/ 16 w 30"/>
                <a:gd name="T33" fmla="*/ 0 h 36"/>
                <a:gd name="T34" fmla="*/ 22 w 30"/>
                <a:gd name="T35" fmla="*/ 0 h 36"/>
                <a:gd name="T36" fmla="*/ 26 w 30"/>
                <a:gd name="T37" fmla="*/ 4 h 36"/>
                <a:gd name="T38" fmla="*/ 30 w 30"/>
                <a:gd name="T39" fmla="*/ 10 h 36"/>
                <a:gd name="T40" fmla="*/ 30 w 30"/>
                <a:gd name="T41"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 h="36">
                  <a:moveTo>
                    <a:pt x="30" y="18"/>
                  </a:moveTo>
                  <a:lnTo>
                    <a:pt x="30" y="18"/>
                  </a:lnTo>
                  <a:lnTo>
                    <a:pt x="30" y="24"/>
                  </a:lnTo>
                  <a:lnTo>
                    <a:pt x="26" y="30"/>
                  </a:lnTo>
                  <a:lnTo>
                    <a:pt x="22" y="34"/>
                  </a:lnTo>
                  <a:lnTo>
                    <a:pt x="16" y="36"/>
                  </a:lnTo>
                  <a:lnTo>
                    <a:pt x="16" y="36"/>
                  </a:lnTo>
                  <a:lnTo>
                    <a:pt x="10" y="34"/>
                  </a:lnTo>
                  <a:lnTo>
                    <a:pt x="4" y="30"/>
                  </a:lnTo>
                  <a:lnTo>
                    <a:pt x="2" y="24"/>
                  </a:lnTo>
                  <a:lnTo>
                    <a:pt x="0" y="18"/>
                  </a:lnTo>
                  <a:lnTo>
                    <a:pt x="0" y="18"/>
                  </a:lnTo>
                  <a:lnTo>
                    <a:pt x="2" y="10"/>
                  </a:lnTo>
                  <a:lnTo>
                    <a:pt x="4" y="4"/>
                  </a:lnTo>
                  <a:lnTo>
                    <a:pt x="10" y="0"/>
                  </a:lnTo>
                  <a:lnTo>
                    <a:pt x="16" y="0"/>
                  </a:lnTo>
                  <a:lnTo>
                    <a:pt x="16" y="0"/>
                  </a:lnTo>
                  <a:lnTo>
                    <a:pt x="22" y="0"/>
                  </a:lnTo>
                  <a:lnTo>
                    <a:pt x="26" y="4"/>
                  </a:lnTo>
                  <a:lnTo>
                    <a:pt x="30" y="10"/>
                  </a:lnTo>
                  <a:lnTo>
                    <a:pt x="30" y="1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174">
              <a:extLst>
                <a:ext uri="{FF2B5EF4-FFF2-40B4-BE49-F238E27FC236}">
                  <a16:creationId xmlns:a16="http://schemas.microsoft.com/office/drawing/2014/main" id="{4816208A-DDF2-45BF-9CEA-240FF756E725}"/>
                </a:ext>
              </a:extLst>
            </p:cNvPr>
            <p:cNvSpPr>
              <a:spLocks/>
            </p:cNvSpPr>
            <p:nvPr userDrawn="1"/>
          </p:nvSpPr>
          <p:spPr bwMode="auto">
            <a:xfrm>
              <a:off x="4737101" y="3176588"/>
              <a:ext cx="47625" cy="57150"/>
            </a:xfrm>
            <a:custGeom>
              <a:avLst/>
              <a:gdLst>
                <a:gd name="T0" fmla="*/ 30 w 30"/>
                <a:gd name="T1" fmla="*/ 18 h 36"/>
                <a:gd name="T2" fmla="*/ 30 w 30"/>
                <a:gd name="T3" fmla="*/ 18 h 36"/>
                <a:gd name="T4" fmla="*/ 30 w 30"/>
                <a:gd name="T5" fmla="*/ 24 h 36"/>
                <a:gd name="T6" fmla="*/ 26 w 30"/>
                <a:gd name="T7" fmla="*/ 30 h 36"/>
                <a:gd name="T8" fmla="*/ 22 w 30"/>
                <a:gd name="T9" fmla="*/ 34 h 36"/>
                <a:gd name="T10" fmla="*/ 16 w 30"/>
                <a:gd name="T11" fmla="*/ 36 h 36"/>
                <a:gd name="T12" fmla="*/ 16 w 30"/>
                <a:gd name="T13" fmla="*/ 36 h 36"/>
                <a:gd name="T14" fmla="*/ 10 w 30"/>
                <a:gd name="T15" fmla="*/ 34 h 36"/>
                <a:gd name="T16" fmla="*/ 4 w 30"/>
                <a:gd name="T17" fmla="*/ 30 h 36"/>
                <a:gd name="T18" fmla="*/ 2 w 30"/>
                <a:gd name="T19" fmla="*/ 24 h 36"/>
                <a:gd name="T20" fmla="*/ 0 w 30"/>
                <a:gd name="T21" fmla="*/ 18 h 36"/>
                <a:gd name="T22" fmla="*/ 0 w 30"/>
                <a:gd name="T23" fmla="*/ 18 h 36"/>
                <a:gd name="T24" fmla="*/ 2 w 30"/>
                <a:gd name="T25" fmla="*/ 10 h 36"/>
                <a:gd name="T26" fmla="*/ 4 w 30"/>
                <a:gd name="T27" fmla="*/ 4 h 36"/>
                <a:gd name="T28" fmla="*/ 10 w 30"/>
                <a:gd name="T29" fmla="*/ 0 h 36"/>
                <a:gd name="T30" fmla="*/ 16 w 30"/>
                <a:gd name="T31" fmla="*/ 0 h 36"/>
                <a:gd name="T32" fmla="*/ 16 w 30"/>
                <a:gd name="T33" fmla="*/ 0 h 36"/>
                <a:gd name="T34" fmla="*/ 22 w 30"/>
                <a:gd name="T35" fmla="*/ 0 h 36"/>
                <a:gd name="T36" fmla="*/ 26 w 30"/>
                <a:gd name="T37" fmla="*/ 4 h 36"/>
                <a:gd name="T38" fmla="*/ 30 w 30"/>
                <a:gd name="T39" fmla="*/ 10 h 36"/>
                <a:gd name="T40" fmla="*/ 30 w 30"/>
                <a:gd name="T41"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 h="36">
                  <a:moveTo>
                    <a:pt x="30" y="18"/>
                  </a:moveTo>
                  <a:lnTo>
                    <a:pt x="30" y="18"/>
                  </a:lnTo>
                  <a:lnTo>
                    <a:pt x="30" y="24"/>
                  </a:lnTo>
                  <a:lnTo>
                    <a:pt x="26" y="30"/>
                  </a:lnTo>
                  <a:lnTo>
                    <a:pt x="22" y="34"/>
                  </a:lnTo>
                  <a:lnTo>
                    <a:pt x="16" y="36"/>
                  </a:lnTo>
                  <a:lnTo>
                    <a:pt x="16" y="36"/>
                  </a:lnTo>
                  <a:lnTo>
                    <a:pt x="10" y="34"/>
                  </a:lnTo>
                  <a:lnTo>
                    <a:pt x="4" y="30"/>
                  </a:lnTo>
                  <a:lnTo>
                    <a:pt x="2" y="24"/>
                  </a:lnTo>
                  <a:lnTo>
                    <a:pt x="0" y="18"/>
                  </a:lnTo>
                  <a:lnTo>
                    <a:pt x="0" y="18"/>
                  </a:lnTo>
                  <a:lnTo>
                    <a:pt x="2" y="10"/>
                  </a:lnTo>
                  <a:lnTo>
                    <a:pt x="4" y="4"/>
                  </a:lnTo>
                  <a:lnTo>
                    <a:pt x="10" y="0"/>
                  </a:lnTo>
                  <a:lnTo>
                    <a:pt x="16" y="0"/>
                  </a:lnTo>
                  <a:lnTo>
                    <a:pt x="16" y="0"/>
                  </a:lnTo>
                  <a:lnTo>
                    <a:pt x="22" y="0"/>
                  </a:lnTo>
                  <a:lnTo>
                    <a:pt x="26" y="4"/>
                  </a:lnTo>
                  <a:lnTo>
                    <a:pt x="30" y="10"/>
                  </a:lnTo>
                  <a:lnTo>
                    <a:pt x="30" y="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Freeform 175">
              <a:extLst>
                <a:ext uri="{FF2B5EF4-FFF2-40B4-BE49-F238E27FC236}">
                  <a16:creationId xmlns:a16="http://schemas.microsoft.com/office/drawing/2014/main" id="{467D76FD-1085-48B3-86EE-19B84B8A3679}"/>
                </a:ext>
              </a:extLst>
            </p:cNvPr>
            <p:cNvSpPr>
              <a:spLocks/>
            </p:cNvSpPr>
            <p:nvPr userDrawn="1"/>
          </p:nvSpPr>
          <p:spPr bwMode="auto">
            <a:xfrm>
              <a:off x="4787901" y="3176588"/>
              <a:ext cx="34925" cy="57150"/>
            </a:xfrm>
            <a:custGeom>
              <a:avLst/>
              <a:gdLst>
                <a:gd name="T0" fmla="*/ 8 w 22"/>
                <a:gd name="T1" fmla="*/ 0 h 36"/>
                <a:gd name="T2" fmla="*/ 8 w 22"/>
                <a:gd name="T3" fmla="*/ 0 h 36"/>
                <a:gd name="T4" fmla="*/ 0 w 22"/>
                <a:gd name="T5" fmla="*/ 0 h 36"/>
                <a:gd name="T6" fmla="*/ 0 w 22"/>
                <a:gd name="T7" fmla="*/ 0 h 36"/>
                <a:gd name="T8" fmla="*/ 4 w 22"/>
                <a:gd name="T9" fmla="*/ 8 h 36"/>
                <a:gd name="T10" fmla="*/ 6 w 22"/>
                <a:gd name="T11" fmla="*/ 18 h 36"/>
                <a:gd name="T12" fmla="*/ 6 w 22"/>
                <a:gd name="T13" fmla="*/ 18 h 36"/>
                <a:gd name="T14" fmla="*/ 4 w 22"/>
                <a:gd name="T15" fmla="*/ 26 h 36"/>
                <a:gd name="T16" fmla="*/ 0 w 22"/>
                <a:gd name="T17" fmla="*/ 34 h 36"/>
                <a:gd name="T18" fmla="*/ 0 w 22"/>
                <a:gd name="T19" fmla="*/ 34 h 36"/>
                <a:gd name="T20" fmla="*/ 8 w 22"/>
                <a:gd name="T21" fmla="*/ 36 h 36"/>
                <a:gd name="T22" fmla="*/ 8 w 22"/>
                <a:gd name="T23" fmla="*/ 36 h 36"/>
                <a:gd name="T24" fmla="*/ 14 w 22"/>
                <a:gd name="T25" fmla="*/ 34 h 36"/>
                <a:gd name="T26" fmla="*/ 18 w 22"/>
                <a:gd name="T27" fmla="*/ 30 h 36"/>
                <a:gd name="T28" fmla="*/ 22 w 22"/>
                <a:gd name="T29" fmla="*/ 24 h 36"/>
                <a:gd name="T30" fmla="*/ 22 w 22"/>
                <a:gd name="T31" fmla="*/ 18 h 36"/>
                <a:gd name="T32" fmla="*/ 22 w 22"/>
                <a:gd name="T33" fmla="*/ 18 h 36"/>
                <a:gd name="T34" fmla="*/ 22 w 22"/>
                <a:gd name="T35" fmla="*/ 10 h 36"/>
                <a:gd name="T36" fmla="*/ 18 w 22"/>
                <a:gd name="T37" fmla="*/ 4 h 36"/>
                <a:gd name="T38" fmla="*/ 14 w 22"/>
                <a:gd name="T39" fmla="*/ 0 h 36"/>
                <a:gd name="T40" fmla="*/ 8 w 22"/>
                <a:gd name="T4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 h="36">
                  <a:moveTo>
                    <a:pt x="8" y="0"/>
                  </a:moveTo>
                  <a:lnTo>
                    <a:pt x="8" y="0"/>
                  </a:lnTo>
                  <a:lnTo>
                    <a:pt x="0" y="0"/>
                  </a:lnTo>
                  <a:lnTo>
                    <a:pt x="0" y="0"/>
                  </a:lnTo>
                  <a:lnTo>
                    <a:pt x="4" y="8"/>
                  </a:lnTo>
                  <a:lnTo>
                    <a:pt x="6" y="18"/>
                  </a:lnTo>
                  <a:lnTo>
                    <a:pt x="6" y="18"/>
                  </a:lnTo>
                  <a:lnTo>
                    <a:pt x="4" y="26"/>
                  </a:lnTo>
                  <a:lnTo>
                    <a:pt x="0" y="34"/>
                  </a:lnTo>
                  <a:lnTo>
                    <a:pt x="0" y="34"/>
                  </a:lnTo>
                  <a:lnTo>
                    <a:pt x="8" y="36"/>
                  </a:lnTo>
                  <a:lnTo>
                    <a:pt x="8" y="36"/>
                  </a:lnTo>
                  <a:lnTo>
                    <a:pt x="14" y="34"/>
                  </a:lnTo>
                  <a:lnTo>
                    <a:pt x="18" y="30"/>
                  </a:lnTo>
                  <a:lnTo>
                    <a:pt x="22" y="24"/>
                  </a:lnTo>
                  <a:lnTo>
                    <a:pt x="22" y="18"/>
                  </a:lnTo>
                  <a:lnTo>
                    <a:pt x="22" y="18"/>
                  </a:lnTo>
                  <a:lnTo>
                    <a:pt x="22" y="10"/>
                  </a:lnTo>
                  <a:lnTo>
                    <a:pt x="18" y="4"/>
                  </a:lnTo>
                  <a:lnTo>
                    <a:pt x="14" y="0"/>
                  </a:lnTo>
                  <a:lnTo>
                    <a:pt x="8" y="0"/>
                  </a:lnTo>
                  <a:close/>
                </a:path>
              </a:pathLst>
            </a:custGeom>
            <a:solidFill>
              <a:srgbClr val="FBB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176">
              <a:extLst>
                <a:ext uri="{FF2B5EF4-FFF2-40B4-BE49-F238E27FC236}">
                  <a16:creationId xmlns:a16="http://schemas.microsoft.com/office/drawing/2014/main" id="{065AC2D1-0A1D-4139-89FD-B58F59B0D4DE}"/>
                </a:ext>
              </a:extLst>
            </p:cNvPr>
            <p:cNvSpPr>
              <a:spLocks/>
            </p:cNvSpPr>
            <p:nvPr userDrawn="1"/>
          </p:nvSpPr>
          <p:spPr bwMode="auto">
            <a:xfrm>
              <a:off x="4787901" y="3176588"/>
              <a:ext cx="34925" cy="57150"/>
            </a:xfrm>
            <a:custGeom>
              <a:avLst/>
              <a:gdLst>
                <a:gd name="T0" fmla="*/ 8 w 22"/>
                <a:gd name="T1" fmla="*/ 0 h 36"/>
                <a:gd name="T2" fmla="*/ 8 w 22"/>
                <a:gd name="T3" fmla="*/ 0 h 36"/>
                <a:gd name="T4" fmla="*/ 0 w 22"/>
                <a:gd name="T5" fmla="*/ 0 h 36"/>
                <a:gd name="T6" fmla="*/ 0 w 22"/>
                <a:gd name="T7" fmla="*/ 0 h 36"/>
                <a:gd name="T8" fmla="*/ 4 w 22"/>
                <a:gd name="T9" fmla="*/ 8 h 36"/>
                <a:gd name="T10" fmla="*/ 6 w 22"/>
                <a:gd name="T11" fmla="*/ 18 h 36"/>
                <a:gd name="T12" fmla="*/ 6 w 22"/>
                <a:gd name="T13" fmla="*/ 18 h 36"/>
                <a:gd name="T14" fmla="*/ 4 w 22"/>
                <a:gd name="T15" fmla="*/ 26 h 36"/>
                <a:gd name="T16" fmla="*/ 0 w 22"/>
                <a:gd name="T17" fmla="*/ 34 h 36"/>
                <a:gd name="T18" fmla="*/ 0 w 22"/>
                <a:gd name="T19" fmla="*/ 34 h 36"/>
                <a:gd name="T20" fmla="*/ 8 w 22"/>
                <a:gd name="T21" fmla="*/ 36 h 36"/>
                <a:gd name="T22" fmla="*/ 8 w 22"/>
                <a:gd name="T23" fmla="*/ 36 h 36"/>
                <a:gd name="T24" fmla="*/ 14 w 22"/>
                <a:gd name="T25" fmla="*/ 34 h 36"/>
                <a:gd name="T26" fmla="*/ 18 w 22"/>
                <a:gd name="T27" fmla="*/ 30 h 36"/>
                <a:gd name="T28" fmla="*/ 22 w 22"/>
                <a:gd name="T29" fmla="*/ 24 h 36"/>
                <a:gd name="T30" fmla="*/ 22 w 22"/>
                <a:gd name="T31" fmla="*/ 18 h 36"/>
                <a:gd name="T32" fmla="*/ 22 w 22"/>
                <a:gd name="T33" fmla="*/ 18 h 36"/>
                <a:gd name="T34" fmla="*/ 22 w 22"/>
                <a:gd name="T35" fmla="*/ 10 h 36"/>
                <a:gd name="T36" fmla="*/ 18 w 22"/>
                <a:gd name="T37" fmla="*/ 4 h 36"/>
                <a:gd name="T38" fmla="*/ 14 w 22"/>
                <a:gd name="T39" fmla="*/ 0 h 36"/>
                <a:gd name="T40" fmla="*/ 8 w 22"/>
                <a:gd name="T4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 h="36">
                  <a:moveTo>
                    <a:pt x="8" y="0"/>
                  </a:moveTo>
                  <a:lnTo>
                    <a:pt x="8" y="0"/>
                  </a:lnTo>
                  <a:lnTo>
                    <a:pt x="0" y="0"/>
                  </a:lnTo>
                  <a:lnTo>
                    <a:pt x="0" y="0"/>
                  </a:lnTo>
                  <a:lnTo>
                    <a:pt x="4" y="8"/>
                  </a:lnTo>
                  <a:lnTo>
                    <a:pt x="6" y="18"/>
                  </a:lnTo>
                  <a:lnTo>
                    <a:pt x="6" y="18"/>
                  </a:lnTo>
                  <a:lnTo>
                    <a:pt x="4" y="26"/>
                  </a:lnTo>
                  <a:lnTo>
                    <a:pt x="0" y="34"/>
                  </a:lnTo>
                  <a:lnTo>
                    <a:pt x="0" y="34"/>
                  </a:lnTo>
                  <a:lnTo>
                    <a:pt x="8" y="36"/>
                  </a:lnTo>
                  <a:lnTo>
                    <a:pt x="8" y="36"/>
                  </a:lnTo>
                  <a:lnTo>
                    <a:pt x="14" y="34"/>
                  </a:lnTo>
                  <a:lnTo>
                    <a:pt x="18" y="30"/>
                  </a:lnTo>
                  <a:lnTo>
                    <a:pt x="22" y="24"/>
                  </a:lnTo>
                  <a:lnTo>
                    <a:pt x="22" y="18"/>
                  </a:lnTo>
                  <a:lnTo>
                    <a:pt x="22" y="18"/>
                  </a:lnTo>
                  <a:lnTo>
                    <a:pt x="22" y="10"/>
                  </a:lnTo>
                  <a:lnTo>
                    <a:pt x="18" y="4"/>
                  </a:lnTo>
                  <a:lnTo>
                    <a:pt x="14" y="0"/>
                  </a:lnTo>
                  <a:lnTo>
                    <a:pt x="8" y="0"/>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177">
              <a:extLst>
                <a:ext uri="{FF2B5EF4-FFF2-40B4-BE49-F238E27FC236}">
                  <a16:creationId xmlns:a16="http://schemas.microsoft.com/office/drawing/2014/main" id="{1BAD7CDD-CEE7-4CE0-ABB7-658C50068B53}"/>
                </a:ext>
              </a:extLst>
            </p:cNvPr>
            <p:cNvSpPr>
              <a:spLocks/>
            </p:cNvSpPr>
            <p:nvPr userDrawn="1"/>
          </p:nvSpPr>
          <p:spPr bwMode="auto">
            <a:xfrm>
              <a:off x="4727576" y="3341688"/>
              <a:ext cx="69850" cy="28575"/>
            </a:xfrm>
            <a:custGeom>
              <a:avLst/>
              <a:gdLst>
                <a:gd name="T0" fmla="*/ 36 w 44"/>
                <a:gd name="T1" fmla="*/ 0 h 18"/>
                <a:gd name="T2" fmla="*/ 8 w 44"/>
                <a:gd name="T3" fmla="*/ 0 h 18"/>
                <a:gd name="T4" fmla="*/ 8 w 44"/>
                <a:gd name="T5" fmla="*/ 0 h 18"/>
                <a:gd name="T6" fmla="*/ 4 w 44"/>
                <a:gd name="T7" fmla="*/ 2 h 18"/>
                <a:gd name="T8" fmla="*/ 2 w 44"/>
                <a:gd name="T9" fmla="*/ 2 h 18"/>
                <a:gd name="T10" fmla="*/ 0 w 44"/>
                <a:gd name="T11" fmla="*/ 6 h 18"/>
                <a:gd name="T12" fmla="*/ 0 w 44"/>
                <a:gd name="T13" fmla="*/ 10 h 18"/>
                <a:gd name="T14" fmla="*/ 0 w 44"/>
                <a:gd name="T15" fmla="*/ 10 h 18"/>
                <a:gd name="T16" fmla="*/ 0 w 44"/>
                <a:gd name="T17" fmla="*/ 12 h 18"/>
                <a:gd name="T18" fmla="*/ 2 w 44"/>
                <a:gd name="T19" fmla="*/ 16 h 18"/>
                <a:gd name="T20" fmla="*/ 4 w 44"/>
                <a:gd name="T21" fmla="*/ 18 h 18"/>
                <a:gd name="T22" fmla="*/ 8 w 44"/>
                <a:gd name="T23" fmla="*/ 18 h 18"/>
                <a:gd name="T24" fmla="*/ 36 w 44"/>
                <a:gd name="T25" fmla="*/ 18 h 18"/>
                <a:gd name="T26" fmla="*/ 36 w 44"/>
                <a:gd name="T27" fmla="*/ 18 h 18"/>
                <a:gd name="T28" fmla="*/ 38 w 44"/>
                <a:gd name="T29" fmla="*/ 18 h 18"/>
                <a:gd name="T30" fmla="*/ 42 w 44"/>
                <a:gd name="T31" fmla="*/ 16 h 18"/>
                <a:gd name="T32" fmla="*/ 44 w 44"/>
                <a:gd name="T33" fmla="*/ 12 h 18"/>
                <a:gd name="T34" fmla="*/ 44 w 44"/>
                <a:gd name="T35" fmla="*/ 10 h 18"/>
                <a:gd name="T36" fmla="*/ 44 w 44"/>
                <a:gd name="T37" fmla="*/ 10 h 18"/>
                <a:gd name="T38" fmla="*/ 44 w 44"/>
                <a:gd name="T39" fmla="*/ 6 h 18"/>
                <a:gd name="T40" fmla="*/ 42 w 44"/>
                <a:gd name="T41" fmla="*/ 2 h 18"/>
                <a:gd name="T42" fmla="*/ 38 w 44"/>
                <a:gd name="T43" fmla="*/ 2 h 18"/>
                <a:gd name="T44" fmla="*/ 36 w 44"/>
                <a:gd name="T45" fmla="*/ 0 h 18"/>
                <a:gd name="T46" fmla="*/ 36 w 44"/>
                <a:gd name="T4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 h="18">
                  <a:moveTo>
                    <a:pt x="36" y="0"/>
                  </a:moveTo>
                  <a:lnTo>
                    <a:pt x="8" y="0"/>
                  </a:lnTo>
                  <a:lnTo>
                    <a:pt x="8" y="0"/>
                  </a:lnTo>
                  <a:lnTo>
                    <a:pt x="4" y="2"/>
                  </a:lnTo>
                  <a:lnTo>
                    <a:pt x="2" y="2"/>
                  </a:lnTo>
                  <a:lnTo>
                    <a:pt x="0" y="6"/>
                  </a:lnTo>
                  <a:lnTo>
                    <a:pt x="0" y="10"/>
                  </a:lnTo>
                  <a:lnTo>
                    <a:pt x="0" y="10"/>
                  </a:lnTo>
                  <a:lnTo>
                    <a:pt x="0" y="12"/>
                  </a:lnTo>
                  <a:lnTo>
                    <a:pt x="2" y="16"/>
                  </a:lnTo>
                  <a:lnTo>
                    <a:pt x="4" y="18"/>
                  </a:lnTo>
                  <a:lnTo>
                    <a:pt x="8" y="18"/>
                  </a:lnTo>
                  <a:lnTo>
                    <a:pt x="36" y="18"/>
                  </a:lnTo>
                  <a:lnTo>
                    <a:pt x="36" y="18"/>
                  </a:lnTo>
                  <a:lnTo>
                    <a:pt x="38" y="18"/>
                  </a:lnTo>
                  <a:lnTo>
                    <a:pt x="42" y="16"/>
                  </a:lnTo>
                  <a:lnTo>
                    <a:pt x="44" y="12"/>
                  </a:lnTo>
                  <a:lnTo>
                    <a:pt x="44" y="10"/>
                  </a:lnTo>
                  <a:lnTo>
                    <a:pt x="44" y="10"/>
                  </a:lnTo>
                  <a:lnTo>
                    <a:pt x="44" y="6"/>
                  </a:lnTo>
                  <a:lnTo>
                    <a:pt x="42" y="2"/>
                  </a:lnTo>
                  <a:lnTo>
                    <a:pt x="38" y="2"/>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178">
              <a:extLst>
                <a:ext uri="{FF2B5EF4-FFF2-40B4-BE49-F238E27FC236}">
                  <a16:creationId xmlns:a16="http://schemas.microsoft.com/office/drawing/2014/main" id="{5DB242CC-B067-44BC-85E5-3C90646C1A13}"/>
                </a:ext>
              </a:extLst>
            </p:cNvPr>
            <p:cNvSpPr>
              <a:spLocks noEditPoints="1"/>
            </p:cNvSpPr>
            <p:nvPr userDrawn="1"/>
          </p:nvSpPr>
          <p:spPr bwMode="auto">
            <a:xfrm>
              <a:off x="4683126" y="3125788"/>
              <a:ext cx="485775" cy="406400"/>
            </a:xfrm>
            <a:custGeom>
              <a:avLst/>
              <a:gdLst>
                <a:gd name="T0" fmla="*/ 254 w 306"/>
                <a:gd name="T1" fmla="*/ 62 h 256"/>
                <a:gd name="T2" fmla="*/ 254 w 306"/>
                <a:gd name="T3" fmla="*/ 50 h 256"/>
                <a:gd name="T4" fmla="*/ 252 w 306"/>
                <a:gd name="T5" fmla="*/ 30 h 256"/>
                <a:gd name="T6" fmla="*/ 242 w 306"/>
                <a:gd name="T7" fmla="*/ 16 h 256"/>
                <a:gd name="T8" fmla="*/ 228 w 306"/>
                <a:gd name="T9" fmla="*/ 4 h 256"/>
                <a:gd name="T10" fmla="*/ 212 w 306"/>
                <a:gd name="T11" fmla="*/ 0 h 256"/>
                <a:gd name="T12" fmla="*/ 42 w 306"/>
                <a:gd name="T13" fmla="*/ 0 h 256"/>
                <a:gd name="T14" fmla="*/ 26 w 306"/>
                <a:gd name="T15" fmla="*/ 4 h 256"/>
                <a:gd name="T16" fmla="*/ 12 w 306"/>
                <a:gd name="T17" fmla="*/ 16 h 256"/>
                <a:gd name="T18" fmla="*/ 2 w 306"/>
                <a:gd name="T19" fmla="*/ 30 h 256"/>
                <a:gd name="T20" fmla="*/ 0 w 306"/>
                <a:gd name="T21" fmla="*/ 50 h 256"/>
                <a:gd name="T22" fmla="*/ 0 w 306"/>
                <a:gd name="T23" fmla="*/ 146 h 256"/>
                <a:gd name="T24" fmla="*/ 2 w 306"/>
                <a:gd name="T25" fmla="*/ 166 h 256"/>
                <a:gd name="T26" fmla="*/ 12 w 306"/>
                <a:gd name="T27" fmla="*/ 182 h 256"/>
                <a:gd name="T28" fmla="*/ 26 w 306"/>
                <a:gd name="T29" fmla="*/ 192 h 256"/>
                <a:gd name="T30" fmla="*/ 42 w 306"/>
                <a:gd name="T31" fmla="*/ 196 h 256"/>
                <a:gd name="T32" fmla="*/ 50 w 306"/>
                <a:gd name="T33" fmla="*/ 228 h 256"/>
                <a:gd name="T34" fmla="*/ 52 w 306"/>
                <a:gd name="T35" fmla="*/ 240 h 256"/>
                <a:gd name="T36" fmla="*/ 66 w 306"/>
                <a:gd name="T37" fmla="*/ 254 h 256"/>
                <a:gd name="T38" fmla="*/ 280 w 306"/>
                <a:gd name="T39" fmla="*/ 256 h 256"/>
                <a:gd name="T40" fmla="*/ 290 w 306"/>
                <a:gd name="T41" fmla="*/ 254 h 256"/>
                <a:gd name="T42" fmla="*/ 304 w 306"/>
                <a:gd name="T43" fmla="*/ 240 h 256"/>
                <a:gd name="T44" fmla="*/ 306 w 306"/>
                <a:gd name="T45" fmla="*/ 90 h 256"/>
                <a:gd name="T46" fmla="*/ 304 w 306"/>
                <a:gd name="T47" fmla="*/ 78 h 256"/>
                <a:gd name="T48" fmla="*/ 290 w 306"/>
                <a:gd name="T49" fmla="*/ 64 h 256"/>
                <a:gd name="T50" fmla="*/ 280 w 306"/>
                <a:gd name="T51" fmla="*/ 62 h 256"/>
                <a:gd name="T52" fmla="*/ 42 w 306"/>
                <a:gd name="T53" fmla="*/ 178 h 256"/>
                <a:gd name="T54" fmla="*/ 32 w 306"/>
                <a:gd name="T55" fmla="*/ 176 h 256"/>
                <a:gd name="T56" fmla="*/ 18 w 306"/>
                <a:gd name="T57" fmla="*/ 158 h 256"/>
                <a:gd name="T58" fmla="*/ 16 w 306"/>
                <a:gd name="T59" fmla="*/ 50 h 256"/>
                <a:gd name="T60" fmla="*/ 18 w 306"/>
                <a:gd name="T61" fmla="*/ 38 h 256"/>
                <a:gd name="T62" fmla="*/ 32 w 306"/>
                <a:gd name="T63" fmla="*/ 20 h 256"/>
                <a:gd name="T64" fmla="*/ 42 w 306"/>
                <a:gd name="T65" fmla="*/ 18 h 256"/>
                <a:gd name="T66" fmla="*/ 212 w 306"/>
                <a:gd name="T67" fmla="*/ 18 h 256"/>
                <a:gd name="T68" fmla="*/ 222 w 306"/>
                <a:gd name="T69" fmla="*/ 20 h 256"/>
                <a:gd name="T70" fmla="*/ 236 w 306"/>
                <a:gd name="T71" fmla="*/ 38 h 256"/>
                <a:gd name="T72" fmla="*/ 238 w 306"/>
                <a:gd name="T73" fmla="*/ 146 h 256"/>
                <a:gd name="T74" fmla="*/ 236 w 306"/>
                <a:gd name="T75" fmla="*/ 158 h 256"/>
                <a:gd name="T76" fmla="*/ 222 w 306"/>
                <a:gd name="T77" fmla="*/ 176 h 256"/>
                <a:gd name="T78" fmla="*/ 212 w 306"/>
                <a:gd name="T79" fmla="*/ 178 h 256"/>
                <a:gd name="T80" fmla="*/ 288 w 306"/>
                <a:gd name="T81" fmla="*/ 228 h 256"/>
                <a:gd name="T82" fmla="*/ 288 w 306"/>
                <a:gd name="T83" fmla="*/ 232 h 256"/>
                <a:gd name="T84" fmla="*/ 284 w 306"/>
                <a:gd name="T85" fmla="*/ 238 h 256"/>
                <a:gd name="T86" fmla="*/ 74 w 306"/>
                <a:gd name="T87" fmla="*/ 240 h 256"/>
                <a:gd name="T88" fmla="*/ 72 w 306"/>
                <a:gd name="T89" fmla="*/ 238 h 256"/>
                <a:gd name="T90" fmla="*/ 68 w 306"/>
                <a:gd name="T91" fmla="*/ 232 h 256"/>
                <a:gd name="T92" fmla="*/ 68 w 306"/>
                <a:gd name="T93" fmla="*/ 196 h 256"/>
                <a:gd name="T94" fmla="*/ 212 w 306"/>
                <a:gd name="T95" fmla="*/ 196 h 256"/>
                <a:gd name="T96" fmla="*/ 228 w 306"/>
                <a:gd name="T97" fmla="*/ 192 h 256"/>
                <a:gd name="T98" fmla="*/ 242 w 306"/>
                <a:gd name="T99" fmla="*/ 182 h 256"/>
                <a:gd name="T100" fmla="*/ 252 w 306"/>
                <a:gd name="T101" fmla="*/ 166 h 256"/>
                <a:gd name="T102" fmla="*/ 254 w 306"/>
                <a:gd name="T103" fmla="*/ 146 h 256"/>
                <a:gd name="T104" fmla="*/ 280 w 306"/>
                <a:gd name="T105" fmla="*/ 78 h 256"/>
                <a:gd name="T106" fmla="*/ 284 w 306"/>
                <a:gd name="T107" fmla="*/ 80 h 256"/>
                <a:gd name="T108" fmla="*/ 288 w 306"/>
                <a:gd name="T109" fmla="*/ 86 h 256"/>
                <a:gd name="T110" fmla="*/ 288 w 306"/>
                <a:gd name="T111" fmla="*/ 22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6" h="256">
                  <a:moveTo>
                    <a:pt x="280" y="62"/>
                  </a:moveTo>
                  <a:lnTo>
                    <a:pt x="254" y="62"/>
                  </a:lnTo>
                  <a:lnTo>
                    <a:pt x="254" y="50"/>
                  </a:lnTo>
                  <a:lnTo>
                    <a:pt x="254" y="50"/>
                  </a:lnTo>
                  <a:lnTo>
                    <a:pt x="254" y="40"/>
                  </a:lnTo>
                  <a:lnTo>
                    <a:pt x="252" y="30"/>
                  </a:lnTo>
                  <a:lnTo>
                    <a:pt x="248" y="22"/>
                  </a:lnTo>
                  <a:lnTo>
                    <a:pt x="242" y="16"/>
                  </a:lnTo>
                  <a:lnTo>
                    <a:pt x="236" y="10"/>
                  </a:lnTo>
                  <a:lnTo>
                    <a:pt x="228" y="4"/>
                  </a:lnTo>
                  <a:lnTo>
                    <a:pt x="220" y="2"/>
                  </a:lnTo>
                  <a:lnTo>
                    <a:pt x="212" y="0"/>
                  </a:lnTo>
                  <a:lnTo>
                    <a:pt x="42" y="0"/>
                  </a:lnTo>
                  <a:lnTo>
                    <a:pt x="42" y="0"/>
                  </a:lnTo>
                  <a:lnTo>
                    <a:pt x="34" y="2"/>
                  </a:lnTo>
                  <a:lnTo>
                    <a:pt x="26" y="4"/>
                  </a:lnTo>
                  <a:lnTo>
                    <a:pt x="18" y="10"/>
                  </a:lnTo>
                  <a:lnTo>
                    <a:pt x="12" y="16"/>
                  </a:lnTo>
                  <a:lnTo>
                    <a:pt x="6" y="22"/>
                  </a:lnTo>
                  <a:lnTo>
                    <a:pt x="2" y="30"/>
                  </a:lnTo>
                  <a:lnTo>
                    <a:pt x="0" y="40"/>
                  </a:lnTo>
                  <a:lnTo>
                    <a:pt x="0" y="50"/>
                  </a:lnTo>
                  <a:lnTo>
                    <a:pt x="0" y="146"/>
                  </a:lnTo>
                  <a:lnTo>
                    <a:pt x="0" y="146"/>
                  </a:lnTo>
                  <a:lnTo>
                    <a:pt x="0" y="156"/>
                  </a:lnTo>
                  <a:lnTo>
                    <a:pt x="2" y="166"/>
                  </a:lnTo>
                  <a:lnTo>
                    <a:pt x="6" y="174"/>
                  </a:lnTo>
                  <a:lnTo>
                    <a:pt x="12" y="182"/>
                  </a:lnTo>
                  <a:lnTo>
                    <a:pt x="18" y="188"/>
                  </a:lnTo>
                  <a:lnTo>
                    <a:pt x="26" y="192"/>
                  </a:lnTo>
                  <a:lnTo>
                    <a:pt x="34" y="194"/>
                  </a:lnTo>
                  <a:lnTo>
                    <a:pt x="42" y="196"/>
                  </a:lnTo>
                  <a:lnTo>
                    <a:pt x="50" y="196"/>
                  </a:lnTo>
                  <a:lnTo>
                    <a:pt x="50" y="228"/>
                  </a:lnTo>
                  <a:lnTo>
                    <a:pt x="50" y="228"/>
                  </a:lnTo>
                  <a:lnTo>
                    <a:pt x="52" y="240"/>
                  </a:lnTo>
                  <a:lnTo>
                    <a:pt x="58" y="248"/>
                  </a:lnTo>
                  <a:lnTo>
                    <a:pt x="66" y="254"/>
                  </a:lnTo>
                  <a:lnTo>
                    <a:pt x="74" y="256"/>
                  </a:lnTo>
                  <a:lnTo>
                    <a:pt x="280" y="256"/>
                  </a:lnTo>
                  <a:lnTo>
                    <a:pt x="280" y="256"/>
                  </a:lnTo>
                  <a:lnTo>
                    <a:pt x="290" y="254"/>
                  </a:lnTo>
                  <a:lnTo>
                    <a:pt x="298" y="248"/>
                  </a:lnTo>
                  <a:lnTo>
                    <a:pt x="304" y="240"/>
                  </a:lnTo>
                  <a:lnTo>
                    <a:pt x="306" y="228"/>
                  </a:lnTo>
                  <a:lnTo>
                    <a:pt x="306" y="90"/>
                  </a:lnTo>
                  <a:lnTo>
                    <a:pt x="306" y="90"/>
                  </a:lnTo>
                  <a:lnTo>
                    <a:pt x="304" y="78"/>
                  </a:lnTo>
                  <a:lnTo>
                    <a:pt x="298" y="70"/>
                  </a:lnTo>
                  <a:lnTo>
                    <a:pt x="290" y="64"/>
                  </a:lnTo>
                  <a:lnTo>
                    <a:pt x="280" y="62"/>
                  </a:lnTo>
                  <a:lnTo>
                    <a:pt x="280" y="62"/>
                  </a:lnTo>
                  <a:close/>
                  <a:moveTo>
                    <a:pt x="42" y="178"/>
                  </a:moveTo>
                  <a:lnTo>
                    <a:pt x="42" y="178"/>
                  </a:lnTo>
                  <a:lnTo>
                    <a:pt x="38" y="178"/>
                  </a:lnTo>
                  <a:lnTo>
                    <a:pt x="32" y="176"/>
                  </a:lnTo>
                  <a:lnTo>
                    <a:pt x="24" y="170"/>
                  </a:lnTo>
                  <a:lnTo>
                    <a:pt x="18" y="158"/>
                  </a:lnTo>
                  <a:lnTo>
                    <a:pt x="16" y="146"/>
                  </a:lnTo>
                  <a:lnTo>
                    <a:pt x="16" y="50"/>
                  </a:lnTo>
                  <a:lnTo>
                    <a:pt x="16" y="50"/>
                  </a:lnTo>
                  <a:lnTo>
                    <a:pt x="18" y="38"/>
                  </a:lnTo>
                  <a:lnTo>
                    <a:pt x="24" y="28"/>
                  </a:lnTo>
                  <a:lnTo>
                    <a:pt x="32" y="20"/>
                  </a:lnTo>
                  <a:lnTo>
                    <a:pt x="38" y="18"/>
                  </a:lnTo>
                  <a:lnTo>
                    <a:pt x="42" y="18"/>
                  </a:lnTo>
                  <a:lnTo>
                    <a:pt x="212" y="18"/>
                  </a:lnTo>
                  <a:lnTo>
                    <a:pt x="212" y="18"/>
                  </a:lnTo>
                  <a:lnTo>
                    <a:pt x="216" y="18"/>
                  </a:lnTo>
                  <a:lnTo>
                    <a:pt x="222" y="20"/>
                  </a:lnTo>
                  <a:lnTo>
                    <a:pt x="230" y="28"/>
                  </a:lnTo>
                  <a:lnTo>
                    <a:pt x="236" y="38"/>
                  </a:lnTo>
                  <a:lnTo>
                    <a:pt x="238" y="50"/>
                  </a:lnTo>
                  <a:lnTo>
                    <a:pt x="238" y="146"/>
                  </a:lnTo>
                  <a:lnTo>
                    <a:pt x="238" y="146"/>
                  </a:lnTo>
                  <a:lnTo>
                    <a:pt x="236" y="158"/>
                  </a:lnTo>
                  <a:lnTo>
                    <a:pt x="230" y="170"/>
                  </a:lnTo>
                  <a:lnTo>
                    <a:pt x="222" y="176"/>
                  </a:lnTo>
                  <a:lnTo>
                    <a:pt x="216" y="178"/>
                  </a:lnTo>
                  <a:lnTo>
                    <a:pt x="212" y="178"/>
                  </a:lnTo>
                  <a:lnTo>
                    <a:pt x="42" y="178"/>
                  </a:lnTo>
                  <a:close/>
                  <a:moveTo>
                    <a:pt x="288" y="228"/>
                  </a:moveTo>
                  <a:lnTo>
                    <a:pt x="288" y="228"/>
                  </a:lnTo>
                  <a:lnTo>
                    <a:pt x="288" y="232"/>
                  </a:lnTo>
                  <a:lnTo>
                    <a:pt x="286" y="236"/>
                  </a:lnTo>
                  <a:lnTo>
                    <a:pt x="284" y="238"/>
                  </a:lnTo>
                  <a:lnTo>
                    <a:pt x="280" y="240"/>
                  </a:lnTo>
                  <a:lnTo>
                    <a:pt x="74" y="240"/>
                  </a:lnTo>
                  <a:lnTo>
                    <a:pt x="74" y="240"/>
                  </a:lnTo>
                  <a:lnTo>
                    <a:pt x="72" y="238"/>
                  </a:lnTo>
                  <a:lnTo>
                    <a:pt x="70" y="236"/>
                  </a:lnTo>
                  <a:lnTo>
                    <a:pt x="68" y="232"/>
                  </a:lnTo>
                  <a:lnTo>
                    <a:pt x="68" y="228"/>
                  </a:lnTo>
                  <a:lnTo>
                    <a:pt x="68" y="196"/>
                  </a:lnTo>
                  <a:lnTo>
                    <a:pt x="212" y="196"/>
                  </a:lnTo>
                  <a:lnTo>
                    <a:pt x="212" y="196"/>
                  </a:lnTo>
                  <a:lnTo>
                    <a:pt x="220" y="194"/>
                  </a:lnTo>
                  <a:lnTo>
                    <a:pt x="228" y="192"/>
                  </a:lnTo>
                  <a:lnTo>
                    <a:pt x="236" y="188"/>
                  </a:lnTo>
                  <a:lnTo>
                    <a:pt x="242" y="182"/>
                  </a:lnTo>
                  <a:lnTo>
                    <a:pt x="248" y="174"/>
                  </a:lnTo>
                  <a:lnTo>
                    <a:pt x="252" y="166"/>
                  </a:lnTo>
                  <a:lnTo>
                    <a:pt x="254" y="156"/>
                  </a:lnTo>
                  <a:lnTo>
                    <a:pt x="254" y="146"/>
                  </a:lnTo>
                  <a:lnTo>
                    <a:pt x="254" y="78"/>
                  </a:lnTo>
                  <a:lnTo>
                    <a:pt x="280" y="78"/>
                  </a:lnTo>
                  <a:lnTo>
                    <a:pt x="280" y="78"/>
                  </a:lnTo>
                  <a:lnTo>
                    <a:pt x="284" y="80"/>
                  </a:lnTo>
                  <a:lnTo>
                    <a:pt x="286" y="82"/>
                  </a:lnTo>
                  <a:lnTo>
                    <a:pt x="288" y="86"/>
                  </a:lnTo>
                  <a:lnTo>
                    <a:pt x="288" y="90"/>
                  </a:lnTo>
                  <a:lnTo>
                    <a:pt x="288" y="2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Freeform 179">
              <a:extLst>
                <a:ext uri="{FF2B5EF4-FFF2-40B4-BE49-F238E27FC236}">
                  <a16:creationId xmlns:a16="http://schemas.microsoft.com/office/drawing/2014/main" id="{A94C4779-AC06-4558-A09E-B922B82D82C8}"/>
                </a:ext>
              </a:extLst>
            </p:cNvPr>
            <p:cNvSpPr>
              <a:spLocks/>
            </p:cNvSpPr>
            <p:nvPr userDrawn="1"/>
          </p:nvSpPr>
          <p:spPr bwMode="auto">
            <a:xfrm>
              <a:off x="4806951" y="3341688"/>
              <a:ext cx="73025" cy="28575"/>
            </a:xfrm>
            <a:custGeom>
              <a:avLst/>
              <a:gdLst>
                <a:gd name="T0" fmla="*/ 36 w 46"/>
                <a:gd name="T1" fmla="*/ 0 h 18"/>
                <a:gd name="T2" fmla="*/ 10 w 46"/>
                <a:gd name="T3" fmla="*/ 0 h 18"/>
                <a:gd name="T4" fmla="*/ 10 w 46"/>
                <a:gd name="T5" fmla="*/ 0 h 18"/>
                <a:gd name="T6" fmla="*/ 6 w 46"/>
                <a:gd name="T7" fmla="*/ 2 h 18"/>
                <a:gd name="T8" fmla="*/ 4 w 46"/>
                <a:gd name="T9" fmla="*/ 2 h 18"/>
                <a:gd name="T10" fmla="*/ 2 w 46"/>
                <a:gd name="T11" fmla="*/ 6 h 18"/>
                <a:gd name="T12" fmla="*/ 0 w 46"/>
                <a:gd name="T13" fmla="*/ 10 h 18"/>
                <a:gd name="T14" fmla="*/ 0 w 46"/>
                <a:gd name="T15" fmla="*/ 10 h 18"/>
                <a:gd name="T16" fmla="*/ 2 w 46"/>
                <a:gd name="T17" fmla="*/ 12 h 18"/>
                <a:gd name="T18" fmla="*/ 4 w 46"/>
                <a:gd name="T19" fmla="*/ 16 h 18"/>
                <a:gd name="T20" fmla="*/ 6 w 46"/>
                <a:gd name="T21" fmla="*/ 18 h 18"/>
                <a:gd name="T22" fmla="*/ 10 w 46"/>
                <a:gd name="T23" fmla="*/ 18 h 18"/>
                <a:gd name="T24" fmla="*/ 36 w 46"/>
                <a:gd name="T25" fmla="*/ 18 h 18"/>
                <a:gd name="T26" fmla="*/ 36 w 46"/>
                <a:gd name="T27" fmla="*/ 18 h 18"/>
                <a:gd name="T28" fmla="*/ 40 w 46"/>
                <a:gd name="T29" fmla="*/ 18 h 18"/>
                <a:gd name="T30" fmla="*/ 42 w 46"/>
                <a:gd name="T31" fmla="*/ 16 h 18"/>
                <a:gd name="T32" fmla="*/ 44 w 46"/>
                <a:gd name="T33" fmla="*/ 12 h 18"/>
                <a:gd name="T34" fmla="*/ 46 w 46"/>
                <a:gd name="T35" fmla="*/ 10 h 18"/>
                <a:gd name="T36" fmla="*/ 46 w 46"/>
                <a:gd name="T37" fmla="*/ 10 h 18"/>
                <a:gd name="T38" fmla="*/ 44 w 46"/>
                <a:gd name="T39" fmla="*/ 6 h 18"/>
                <a:gd name="T40" fmla="*/ 42 w 46"/>
                <a:gd name="T41" fmla="*/ 2 h 18"/>
                <a:gd name="T42" fmla="*/ 40 w 46"/>
                <a:gd name="T43" fmla="*/ 2 h 18"/>
                <a:gd name="T44" fmla="*/ 36 w 46"/>
                <a:gd name="T45" fmla="*/ 0 h 18"/>
                <a:gd name="T46" fmla="*/ 36 w 46"/>
                <a:gd name="T4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18">
                  <a:moveTo>
                    <a:pt x="36" y="0"/>
                  </a:moveTo>
                  <a:lnTo>
                    <a:pt x="10" y="0"/>
                  </a:lnTo>
                  <a:lnTo>
                    <a:pt x="10" y="0"/>
                  </a:lnTo>
                  <a:lnTo>
                    <a:pt x="6" y="2"/>
                  </a:lnTo>
                  <a:lnTo>
                    <a:pt x="4" y="2"/>
                  </a:lnTo>
                  <a:lnTo>
                    <a:pt x="2" y="6"/>
                  </a:lnTo>
                  <a:lnTo>
                    <a:pt x="0" y="10"/>
                  </a:lnTo>
                  <a:lnTo>
                    <a:pt x="0" y="10"/>
                  </a:lnTo>
                  <a:lnTo>
                    <a:pt x="2" y="12"/>
                  </a:lnTo>
                  <a:lnTo>
                    <a:pt x="4" y="16"/>
                  </a:lnTo>
                  <a:lnTo>
                    <a:pt x="6" y="18"/>
                  </a:lnTo>
                  <a:lnTo>
                    <a:pt x="10" y="18"/>
                  </a:lnTo>
                  <a:lnTo>
                    <a:pt x="36" y="18"/>
                  </a:lnTo>
                  <a:lnTo>
                    <a:pt x="36" y="18"/>
                  </a:lnTo>
                  <a:lnTo>
                    <a:pt x="40" y="18"/>
                  </a:lnTo>
                  <a:lnTo>
                    <a:pt x="42" y="16"/>
                  </a:lnTo>
                  <a:lnTo>
                    <a:pt x="44" y="12"/>
                  </a:lnTo>
                  <a:lnTo>
                    <a:pt x="46" y="10"/>
                  </a:lnTo>
                  <a:lnTo>
                    <a:pt x="46" y="10"/>
                  </a:lnTo>
                  <a:lnTo>
                    <a:pt x="44" y="6"/>
                  </a:lnTo>
                  <a:lnTo>
                    <a:pt x="42" y="2"/>
                  </a:lnTo>
                  <a:lnTo>
                    <a:pt x="40" y="2"/>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180">
              <a:extLst>
                <a:ext uri="{FF2B5EF4-FFF2-40B4-BE49-F238E27FC236}">
                  <a16:creationId xmlns:a16="http://schemas.microsoft.com/office/drawing/2014/main" id="{54058A18-105E-4A04-AA54-002A4D62B6F3}"/>
                </a:ext>
              </a:extLst>
            </p:cNvPr>
            <p:cNvSpPr>
              <a:spLocks/>
            </p:cNvSpPr>
            <p:nvPr userDrawn="1"/>
          </p:nvSpPr>
          <p:spPr bwMode="auto">
            <a:xfrm>
              <a:off x="4972051" y="3341688"/>
              <a:ext cx="69850" cy="28575"/>
            </a:xfrm>
            <a:custGeom>
              <a:avLst/>
              <a:gdLst>
                <a:gd name="T0" fmla="*/ 44 w 44"/>
                <a:gd name="T1" fmla="*/ 10 h 18"/>
                <a:gd name="T2" fmla="*/ 44 w 44"/>
                <a:gd name="T3" fmla="*/ 10 h 18"/>
                <a:gd name="T4" fmla="*/ 44 w 44"/>
                <a:gd name="T5" fmla="*/ 6 h 18"/>
                <a:gd name="T6" fmla="*/ 42 w 44"/>
                <a:gd name="T7" fmla="*/ 2 h 18"/>
                <a:gd name="T8" fmla="*/ 40 w 44"/>
                <a:gd name="T9" fmla="*/ 2 h 18"/>
                <a:gd name="T10" fmla="*/ 36 w 44"/>
                <a:gd name="T11" fmla="*/ 0 h 18"/>
                <a:gd name="T12" fmla="*/ 8 w 44"/>
                <a:gd name="T13" fmla="*/ 0 h 18"/>
                <a:gd name="T14" fmla="*/ 8 w 44"/>
                <a:gd name="T15" fmla="*/ 0 h 18"/>
                <a:gd name="T16" fmla="*/ 6 w 44"/>
                <a:gd name="T17" fmla="*/ 2 h 18"/>
                <a:gd name="T18" fmla="*/ 2 w 44"/>
                <a:gd name="T19" fmla="*/ 2 h 18"/>
                <a:gd name="T20" fmla="*/ 0 w 44"/>
                <a:gd name="T21" fmla="*/ 6 h 18"/>
                <a:gd name="T22" fmla="*/ 0 w 44"/>
                <a:gd name="T23" fmla="*/ 10 h 18"/>
                <a:gd name="T24" fmla="*/ 0 w 44"/>
                <a:gd name="T25" fmla="*/ 10 h 18"/>
                <a:gd name="T26" fmla="*/ 0 w 44"/>
                <a:gd name="T27" fmla="*/ 12 h 18"/>
                <a:gd name="T28" fmla="*/ 2 w 44"/>
                <a:gd name="T29" fmla="*/ 16 h 18"/>
                <a:gd name="T30" fmla="*/ 6 w 44"/>
                <a:gd name="T31" fmla="*/ 18 h 18"/>
                <a:gd name="T32" fmla="*/ 8 w 44"/>
                <a:gd name="T33" fmla="*/ 18 h 18"/>
                <a:gd name="T34" fmla="*/ 36 w 44"/>
                <a:gd name="T35" fmla="*/ 18 h 18"/>
                <a:gd name="T36" fmla="*/ 36 w 44"/>
                <a:gd name="T37" fmla="*/ 18 h 18"/>
                <a:gd name="T38" fmla="*/ 40 w 44"/>
                <a:gd name="T39" fmla="*/ 18 h 18"/>
                <a:gd name="T40" fmla="*/ 42 w 44"/>
                <a:gd name="T41" fmla="*/ 16 h 18"/>
                <a:gd name="T42" fmla="*/ 44 w 44"/>
                <a:gd name="T43" fmla="*/ 12 h 18"/>
                <a:gd name="T44" fmla="*/ 44 w 44"/>
                <a:gd name="T45" fmla="*/ 10 h 18"/>
                <a:gd name="T46" fmla="*/ 44 w 44"/>
                <a:gd name="T47"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 h="18">
                  <a:moveTo>
                    <a:pt x="44" y="10"/>
                  </a:moveTo>
                  <a:lnTo>
                    <a:pt x="44" y="10"/>
                  </a:lnTo>
                  <a:lnTo>
                    <a:pt x="44" y="6"/>
                  </a:lnTo>
                  <a:lnTo>
                    <a:pt x="42" y="2"/>
                  </a:lnTo>
                  <a:lnTo>
                    <a:pt x="40" y="2"/>
                  </a:lnTo>
                  <a:lnTo>
                    <a:pt x="36" y="0"/>
                  </a:lnTo>
                  <a:lnTo>
                    <a:pt x="8" y="0"/>
                  </a:lnTo>
                  <a:lnTo>
                    <a:pt x="8" y="0"/>
                  </a:lnTo>
                  <a:lnTo>
                    <a:pt x="6" y="2"/>
                  </a:lnTo>
                  <a:lnTo>
                    <a:pt x="2" y="2"/>
                  </a:lnTo>
                  <a:lnTo>
                    <a:pt x="0" y="6"/>
                  </a:lnTo>
                  <a:lnTo>
                    <a:pt x="0" y="10"/>
                  </a:lnTo>
                  <a:lnTo>
                    <a:pt x="0" y="10"/>
                  </a:lnTo>
                  <a:lnTo>
                    <a:pt x="0" y="12"/>
                  </a:lnTo>
                  <a:lnTo>
                    <a:pt x="2" y="16"/>
                  </a:lnTo>
                  <a:lnTo>
                    <a:pt x="6" y="18"/>
                  </a:lnTo>
                  <a:lnTo>
                    <a:pt x="8" y="18"/>
                  </a:lnTo>
                  <a:lnTo>
                    <a:pt x="36" y="18"/>
                  </a:lnTo>
                  <a:lnTo>
                    <a:pt x="36" y="18"/>
                  </a:lnTo>
                  <a:lnTo>
                    <a:pt x="40" y="18"/>
                  </a:lnTo>
                  <a:lnTo>
                    <a:pt x="42" y="16"/>
                  </a:lnTo>
                  <a:lnTo>
                    <a:pt x="44" y="12"/>
                  </a:lnTo>
                  <a:lnTo>
                    <a:pt x="44" y="10"/>
                  </a:lnTo>
                  <a:lnTo>
                    <a:pt x="4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181">
              <a:extLst>
                <a:ext uri="{FF2B5EF4-FFF2-40B4-BE49-F238E27FC236}">
                  <a16:creationId xmlns:a16="http://schemas.microsoft.com/office/drawing/2014/main" id="{C9DF2492-ACAF-49BF-9F6A-C7BD867A8D68}"/>
                </a:ext>
              </a:extLst>
            </p:cNvPr>
            <p:cNvSpPr>
              <a:spLocks/>
            </p:cNvSpPr>
            <p:nvPr userDrawn="1"/>
          </p:nvSpPr>
          <p:spPr bwMode="auto">
            <a:xfrm>
              <a:off x="4889501" y="3341688"/>
              <a:ext cx="73025" cy="28575"/>
            </a:xfrm>
            <a:custGeom>
              <a:avLst/>
              <a:gdLst>
                <a:gd name="T0" fmla="*/ 36 w 46"/>
                <a:gd name="T1" fmla="*/ 0 h 18"/>
                <a:gd name="T2" fmla="*/ 10 w 46"/>
                <a:gd name="T3" fmla="*/ 0 h 18"/>
                <a:gd name="T4" fmla="*/ 10 w 46"/>
                <a:gd name="T5" fmla="*/ 0 h 18"/>
                <a:gd name="T6" fmla="*/ 6 w 46"/>
                <a:gd name="T7" fmla="*/ 2 h 18"/>
                <a:gd name="T8" fmla="*/ 4 w 46"/>
                <a:gd name="T9" fmla="*/ 2 h 18"/>
                <a:gd name="T10" fmla="*/ 2 w 46"/>
                <a:gd name="T11" fmla="*/ 6 h 18"/>
                <a:gd name="T12" fmla="*/ 0 w 46"/>
                <a:gd name="T13" fmla="*/ 10 h 18"/>
                <a:gd name="T14" fmla="*/ 0 w 46"/>
                <a:gd name="T15" fmla="*/ 10 h 18"/>
                <a:gd name="T16" fmla="*/ 2 w 46"/>
                <a:gd name="T17" fmla="*/ 12 h 18"/>
                <a:gd name="T18" fmla="*/ 4 w 46"/>
                <a:gd name="T19" fmla="*/ 16 h 18"/>
                <a:gd name="T20" fmla="*/ 6 w 46"/>
                <a:gd name="T21" fmla="*/ 18 h 18"/>
                <a:gd name="T22" fmla="*/ 10 w 46"/>
                <a:gd name="T23" fmla="*/ 18 h 18"/>
                <a:gd name="T24" fmla="*/ 36 w 46"/>
                <a:gd name="T25" fmla="*/ 18 h 18"/>
                <a:gd name="T26" fmla="*/ 36 w 46"/>
                <a:gd name="T27" fmla="*/ 18 h 18"/>
                <a:gd name="T28" fmla="*/ 40 w 46"/>
                <a:gd name="T29" fmla="*/ 18 h 18"/>
                <a:gd name="T30" fmla="*/ 42 w 46"/>
                <a:gd name="T31" fmla="*/ 16 h 18"/>
                <a:gd name="T32" fmla="*/ 44 w 46"/>
                <a:gd name="T33" fmla="*/ 12 h 18"/>
                <a:gd name="T34" fmla="*/ 46 w 46"/>
                <a:gd name="T35" fmla="*/ 10 h 18"/>
                <a:gd name="T36" fmla="*/ 46 w 46"/>
                <a:gd name="T37" fmla="*/ 10 h 18"/>
                <a:gd name="T38" fmla="*/ 44 w 46"/>
                <a:gd name="T39" fmla="*/ 6 h 18"/>
                <a:gd name="T40" fmla="*/ 42 w 46"/>
                <a:gd name="T41" fmla="*/ 2 h 18"/>
                <a:gd name="T42" fmla="*/ 40 w 46"/>
                <a:gd name="T43" fmla="*/ 2 h 18"/>
                <a:gd name="T44" fmla="*/ 36 w 46"/>
                <a:gd name="T45" fmla="*/ 0 h 18"/>
                <a:gd name="T46" fmla="*/ 36 w 46"/>
                <a:gd name="T4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18">
                  <a:moveTo>
                    <a:pt x="36" y="0"/>
                  </a:moveTo>
                  <a:lnTo>
                    <a:pt x="10" y="0"/>
                  </a:lnTo>
                  <a:lnTo>
                    <a:pt x="10" y="0"/>
                  </a:lnTo>
                  <a:lnTo>
                    <a:pt x="6" y="2"/>
                  </a:lnTo>
                  <a:lnTo>
                    <a:pt x="4" y="2"/>
                  </a:lnTo>
                  <a:lnTo>
                    <a:pt x="2" y="6"/>
                  </a:lnTo>
                  <a:lnTo>
                    <a:pt x="0" y="10"/>
                  </a:lnTo>
                  <a:lnTo>
                    <a:pt x="0" y="10"/>
                  </a:lnTo>
                  <a:lnTo>
                    <a:pt x="2" y="12"/>
                  </a:lnTo>
                  <a:lnTo>
                    <a:pt x="4" y="16"/>
                  </a:lnTo>
                  <a:lnTo>
                    <a:pt x="6" y="18"/>
                  </a:lnTo>
                  <a:lnTo>
                    <a:pt x="10" y="18"/>
                  </a:lnTo>
                  <a:lnTo>
                    <a:pt x="36" y="18"/>
                  </a:lnTo>
                  <a:lnTo>
                    <a:pt x="36" y="18"/>
                  </a:lnTo>
                  <a:lnTo>
                    <a:pt x="40" y="18"/>
                  </a:lnTo>
                  <a:lnTo>
                    <a:pt x="42" y="16"/>
                  </a:lnTo>
                  <a:lnTo>
                    <a:pt x="44" y="12"/>
                  </a:lnTo>
                  <a:lnTo>
                    <a:pt x="46" y="10"/>
                  </a:lnTo>
                  <a:lnTo>
                    <a:pt x="46" y="10"/>
                  </a:lnTo>
                  <a:lnTo>
                    <a:pt x="44" y="6"/>
                  </a:lnTo>
                  <a:lnTo>
                    <a:pt x="42" y="2"/>
                  </a:lnTo>
                  <a:lnTo>
                    <a:pt x="40" y="2"/>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182">
              <a:extLst>
                <a:ext uri="{FF2B5EF4-FFF2-40B4-BE49-F238E27FC236}">
                  <a16:creationId xmlns:a16="http://schemas.microsoft.com/office/drawing/2014/main" id="{8C694961-E3B3-41D9-AD4F-2C21D088DC32}"/>
                </a:ext>
              </a:extLst>
            </p:cNvPr>
            <p:cNvSpPr>
              <a:spLocks/>
            </p:cNvSpPr>
            <p:nvPr userDrawn="1"/>
          </p:nvSpPr>
          <p:spPr bwMode="auto">
            <a:xfrm>
              <a:off x="4965701" y="3176588"/>
              <a:ext cx="66675" cy="57150"/>
            </a:xfrm>
            <a:custGeom>
              <a:avLst/>
              <a:gdLst>
                <a:gd name="T0" fmla="*/ 28 w 42"/>
                <a:gd name="T1" fmla="*/ 36 h 36"/>
                <a:gd name="T2" fmla="*/ 14 w 42"/>
                <a:gd name="T3" fmla="*/ 36 h 36"/>
                <a:gd name="T4" fmla="*/ 14 w 42"/>
                <a:gd name="T5" fmla="*/ 36 h 36"/>
                <a:gd name="T6" fmla="*/ 8 w 42"/>
                <a:gd name="T7" fmla="*/ 34 h 36"/>
                <a:gd name="T8" fmla="*/ 4 w 42"/>
                <a:gd name="T9" fmla="*/ 32 h 36"/>
                <a:gd name="T10" fmla="*/ 2 w 42"/>
                <a:gd name="T11" fmla="*/ 26 h 36"/>
                <a:gd name="T12" fmla="*/ 0 w 42"/>
                <a:gd name="T13" fmla="*/ 20 h 36"/>
                <a:gd name="T14" fmla="*/ 0 w 42"/>
                <a:gd name="T15" fmla="*/ 14 h 36"/>
                <a:gd name="T16" fmla="*/ 0 w 42"/>
                <a:gd name="T17" fmla="*/ 14 h 36"/>
                <a:gd name="T18" fmla="*/ 2 w 42"/>
                <a:gd name="T19" fmla="*/ 8 h 36"/>
                <a:gd name="T20" fmla="*/ 4 w 42"/>
                <a:gd name="T21" fmla="*/ 4 h 36"/>
                <a:gd name="T22" fmla="*/ 8 w 42"/>
                <a:gd name="T23" fmla="*/ 0 h 36"/>
                <a:gd name="T24" fmla="*/ 14 w 42"/>
                <a:gd name="T25" fmla="*/ 0 h 36"/>
                <a:gd name="T26" fmla="*/ 28 w 42"/>
                <a:gd name="T27" fmla="*/ 0 h 36"/>
                <a:gd name="T28" fmla="*/ 28 w 42"/>
                <a:gd name="T29" fmla="*/ 0 h 36"/>
                <a:gd name="T30" fmla="*/ 34 w 42"/>
                <a:gd name="T31" fmla="*/ 0 h 36"/>
                <a:gd name="T32" fmla="*/ 38 w 42"/>
                <a:gd name="T33" fmla="*/ 4 h 36"/>
                <a:gd name="T34" fmla="*/ 40 w 42"/>
                <a:gd name="T35" fmla="*/ 8 h 36"/>
                <a:gd name="T36" fmla="*/ 42 w 42"/>
                <a:gd name="T37" fmla="*/ 14 h 36"/>
                <a:gd name="T38" fmla="*/ 42 w 42"/>
                <a:gd name="T39" fmla="*/ 20 h 36"/>
                <a:gd name="T40" fmla="*/ 42 w 42"/>
                <a:gd name="T41" fmla="*/ 20 h 36"/>
                <a:gd name="T42" fmla="*/ 40 w 42"/>
                <a:gd name="T43" fmla="*/ 26 h 36"/>
                <a:gd name="T44" fmla="*/ 38 w 42"/>
                <a:gd name="T45" fmla="*/ 32 h 36"/>
                <a:gd name="T46" fmla="*/ 34 w 42"/>
                <a:gd name="T47" fmla="*/ 34 h 36"/>
                <a:gd name="T48" fmla="*/ 28 w 42"/>
                <a:gd name="T4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36">
                  <a:moveTo>
                    <a:pt x="28" y="36"/>
                  </a:moveTo>
                  <a:lnTo>
                    <a:pt x="14" y="36"/>
                  </a:lnTo>
                  <a:lnTo>
                    <a:pt x="14" y="36"/>
                  </a:lnTo>
                  <a:lnTo>
                    <a:pt x="8" y="34"/>
                  </a:lnTo>
                  <a:lnTo>
                    <a:pt x="4" y="32"/>
                  </a:lnTo>
                  <a:lnTo>
                    <a:pt x="2" y="26"/>
                  </a:lnTo>
                  <a:lnTo>
                    <a:pt x="0" y="20"/>
                  </a:lnTo>
                  <a:lnTo>
                    <a:pt x="0" y="14"/>
                  </a:lnTo>
                  <a:lnTo>
                    <a:pt x="0" y="14"/>
                  </a:lnTo>
                  <a:lnTo>
                    <a:pt x="2" y="8"/>
                  </a:lnTo>
                  <a:lnTo>
                    <a:pt x="4" y="4"/>
                  </a:lnTo>
                  <a:lnTo>
                    <a:pt x="8" y="0"/>
                  </a:lnTo>
                  <a:lnTo>
                    <a:pt x="14" y="0"/>
                  </a:lnTo>
                  <a:lnTo>
                    <a:pt x="28" y="0"/>
                  </a:lnTo>
                  <a:lnTo>
                    <a:pt x="28" y="0"/>
                  </a:lnTo>
                  <a:lnTo>
                    <a:pt x="34" y="0"/>
                  </a:lnTo>
                  <a:lnTo>
                    <a:pt x="38" y="4"/>
                  </a:lnTo>
                  <a:lnTo>
                    <a:pt x="40" y="8"/>
                  </a:lnTo>
                  <a:lnTo>
                    <a:pt x="42" y="14"/>
                  </a:lnTo>
                  <a:lnTo>
                    <a:pt x="42" y="20"/>
                  </a:lnTo>
                  <a:lnTo>
                    <a:pt x="42" y="20"/>
                  </a:lnTo>
                  <a:lnTo>
                    <a:pt x="40" y="26"/>
                  </a:lnTo>
                  <a:lnTo>
                    <a:pt x="38" y="32"/>
                  </a:lnTo>
                  <a:lnTo>
                    <a:pt x="34" y="34"/>
                  </a:lnTo>
                  <a:lnTo>
                    <a:pt x="28" y="3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183">
              <a:extLst>
                <a:ext uri="{FF2B5EF4-FFF2-40B4-BE49-F238E27FC236}">
                  <a16:creationId xmlns:a16="http://schemas.microsoft.com/office/drawing/2014/main" id="{3FAC6FD8-737B-4053-91FA-1FF28AAD8004}"/>
                </a:ext>
              </a:extLst>
            </p:cNvPr>
            <p:cNvSpPr>
              <a:spLocks/>
            </p:cNvSpPr>
            <p:nvPr userDrawn="1"/>
          </p:nvSpPr>
          <p:spPr bwMode="auto">
            <a:xfrm>
              <a:off x="4965701" y="3176588"/>
              <a:ext cx="66675" cy="57150"/>
            </a:xfrm>
            <a:custGeom>
              <a:avLst/>
              <a:gdLst>
                <a:gd name="T0" fmla="*/ 28 w 42"/>
                <a:gd name="T1" fmla="*/ 36 h 36"/>
                <a:gd name="T2" fmla="*/ 14 w 42"/>
                <a:gd name="T3" fmla="*/ 36 h 36"/>
                <a:gd name="T4" fmla="*/ 14 w 42"/>
                <a:gd name="T5" fmla="*/ 36 h 36"/>
                <a:gd name="T6" fmla="*/ 8 w 42"/>
                <a:gd name="T7" fmla="*/ 34 h 36"/>
                <a:gd name="T8" fmla="*/ 4 w 42"/>
                <a:gd name="T9" fmla="*/ 32 h 36"/>
                <a:gd name="T10" fmla="*/ 2 w 42"/>
                <a:gd name="T11" fmla="*/ 26 h 36"/>
                <a:gd name="T12" fmla="*/ 0 w 42"/>
                <a:gd name="T13" fmla="*/ 20 h 36"/>
                <a:gd name="T14" fmla="*/ 0 w 42"/>
                <a:gd name="T15" fmla="*/ 14 h 36"/>
                <a:gd name="T16" fmla="*/ 0 w 42"/>
                <a:gd name="T17" fmla="*/ 14 h 36"/>
                <a:gd name="T18" fmla="*/ 2 w 42"/>
                <a:gd name="T19" fmla="*/ 8 h 36"/>
                <a:gd name="T20" fmla="*/ 4 w 42"/>
                <a:gd name="T21" fmla="*/ 4 h 36"/>
                <a:gd name="T22" fmla="*/ 8 w 42"/>
                <a:gd name="T23" fmla="*/ 0 h 36"/>
                <a:gd name="T24" fmla="*/ 14 w 42"/>
                <a:gd name="T25" fmla="*/ 0 h 36"/>
                <a:gd name="T26" fmla="*/ 28 w 42"/>
                <a:gd name="T27" fmla="*/ 0 h 36"/>
                <a:gd name="T28" fmla="*/ 28 w 42"/>
                <a:gd name="T29" fmla="*/ 0 h 36"/>
                <a:gd name="T30" fmla="*/ 34 w 42"/>
                <a:gd name="T31" fmla="*/ 0 h 36"/>
                <a:gd name="T32" fmla="*/ 38 w 42"/>
                <a:gd name="T33" fmla="*/ 4 h 36"/>
                <a:gd name="T34" fmla="*/ 40 w 42"/>
                <a:gd name="T35" fmla="*/ 8 h 36"/>
                <a:gd name="T36" fmla="*/ 42 w 42"/>
                <a:gd name="T37" fmla="*/ 14 h 36"/>
                <a:gd name="T38" fmla="*/ 42 w 42"/>
                <a:gd name="T39" fmla="*/ 20 h 36"/>
                <a:gd name="T40" fmla="*/ 42 w 42"/>
                <a:gd name="T41" fmla="*/ 20 h 36"/>
                <a:gd name="T42" fmla="*/ 40 w 42"/>
                <a:gd name="T43" fmla="*/ 26 h 36"/>
                <a:gd name="T44" fmla="*/ 38 w 42"/>
                <a:gd name="T45" fmla="*/ 32 h 36"/>
                <a:gd name="T46" fmla="*/ 34 w 42"/>
                <a:gd name="T47" fmla="*/ 34 h 36"/>
                <a:gd name="T48" fmla="*/ 28 w 42"/>
                <a:gd name="T4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36">
                  <a:moveTo>
                    <a:pt x="28" y="36"/>
                  </a:moveTo>
                  <a:lnTo>
                    <a:pt x="14" y="36"/>
                  </a:lnTo>
                  <a:lnTo>
                    <a:pt x="14" y="36"/>
                  </a:lnTo>
                  <a:lnTo>
                    <a:pt x="8" y="34"/>
                  </a:lnTo>
                  <a:lnTo>
                    <a:pt x="4" y="32"/>
                  </a:lnTo>
                  <a:lnTo>
                    <a:pt x="2" y="26"/>
                  </a:lnTo>
                  <a:lnTo>
                    <a:pt x="0" y="20"/>
                  </a:lnTo>
                  <a:lnTo>
                    <a:pt x="0" y="14"/>
                  </a:lnTo>
                  <a:lnTo>
                    <a:pt x="0" y="14"/>
                  </a:lnTo>
                  <a:lnTo>
                    <a:pt x="2" y="8"/>
                  </a:lnTo>
                  <a:lnTo>
                    <a:pt x="4" y="4"/>
                  </a:lnTo>
                  <a:lnTo>
                    <a:pt x="8" y="0"/>
                  </a:lnTo>
                  <a:lnTo>
                    <a:pt x="14" y="0"/>
                  </a:lnTo>
                  <a:lnTo>
                    <a:pt x="28" y="0"/>
                  </a:lnTo>
                  <a:lnTo>
                    <a:pt x="28" y="0"/>
                  </a:lnTo>
                  <a:lnTo>
                    <a:pt x="34" y="0"/>
                  </a:lnTo>
                  <a:lnTo>
                    <a:pt x="38" y="4"/>
                  </a:lnTo>
                  <a:lnTo>
                    <a:pt x="40" y="8"/>
                  </a:lnTo>
                  <a:lnTo>
                    <a:pt x="42" y="14"/>
                  </a:lnTo>
                  <a:lnTo>
                    <a:pt x="42" y="20"/>
                  </a:lnTo>
                  <a:lnTo>
                    <a:pt x="42" y="20"/>
                  </a:lnTo>
                  <a:lnTo>
                    <a:pt x="40" y="26"/>
                  </a:lnTo>
                  <a:lnTo>
                    <a:pt x="38" y="32"/>
                  </a:lnTo>
                  <a:lnTo>
                    <a:pt x="34" y="34"/>
                  </a:lnTo>
                  <a:lnTo>
                    <a:pt x="28" y="3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09" name="Group 208">
            <a:extLst>
              <a:ext uri="{FF2B5EF4-FFF2-40B4-BE49-F238E27FC236}">
                <a16:creationId xmlns:a16="http://schemas.microsoft.com/office/drawing/2014/main" id="{42E71B5B-EA27-4413-9876-8EB43BE37183}"/>
              </a:ext>
            </a:extLst>
          </p:cNvPr>
          <p:cNvGrpSpPr/>
          <p:nvPr userDrawn="1"/>
        </p:nvGrpSpPr>
        <p:grpSpPr>
          <a:xfrm>
            <a:off x="4657726" y="3608388"/>
            <a:ext cx="536575" cy="612775"/>
            <a:chOff x="4657726" y="3608388"/>
            <a:chExt cx="536575" cy="612775"/>
          </a:xfrm>
        </p:grpSpPr>
        <p:sp>
          <p:nvSpPr>
            <p:cNvPr id="210" name="Freeform 184">
              <a:extLst>
                <a:ext uri="{FF2B5EF4-FFF2-40B4-BE49-F238E27FC236}">
                  <a16:creationId xmlns:a16="http://schemas.microsoft.com/office/drawing/2014/main" id="{CC94B977-ACEB-4680-A12B-3FEDA9F4BEFF}"/>
                </a:ext>
              </a:extLst>
            </p:cNvPr>
            <p:cNvSpPr>
              <a:spLocks/>
            </p:cNvSpPr>
            <p:nvPr userDrawn="1"/>
          </p:nvSpPr>
          <p:spPr bwMode="auto">
            <a:xfrm>
              <a:off x="4857751" y="3744913"/>
              <a:ext cx="301625" cy="288925"/>
            </a:xfrm>
            <a:custGeom>
              <a:avLst/>
              <a:gdLst>
                <a:gd name="T0" fmla="*/ 96 w 190"/>
                <a:gd name="T1" fmla="*/ 182 h 182"/>
                <a:gd name="T2" fmla="*/ 96 w 190"/>
                <a:gd name="T3" fmla="*/ 182 h 182"/>
                <a:gd name="T4" fmla="*/ 74 w 190"/>
                <a:gd name="T5" fmla="*/ 182 h 182"/>
                <a:gd name="T6" fmla="*/ 54 w 190"/>
                <a:gd name="T7" fmla="*/ 178 h 182"/>
                <a:gd name="T8" fmla="*/ 38 w 190"/>
                <a:gd name="T9" fmla="*/ 172 h 182"/>
                <a:gd name="T10" fmla="*/ 24 w 190"/>
                <a:gd name="T11" fmla="*/ 166 h 182"/>
                <a:gd name="T12" fmla="*/ 14 w 190"/>
                <a:gd name="T13" fmla="*/ 156 h 182"/>
                <a:gd name="T14" fmla="*/ 6 w 190"/>
                <a:gd name="T15" fmla="*/ 144 h 182"/>
                <a:gd name="T16" fmla="*/ 2 w 190"/>
                <a:gd name="T17" fmla="*/ 130 h 182"/>
                <a:gd name="T18" fmla="*/ 0 w 190"/>
                <a:gd name="T19" fmla="*/ 114 h 182"/>
                <a:gd name="T20" fmla="*/ 0 w 190"/>
                <a:gd name="T21" fmla="*/ 114 h 182"/>
                <a:gd name="T22" fmla="*/ 2 w 190"/>
                <a:gd name="T23" fmla="*/ 100 h 182"/>
                <a:gd name="T24" fmla="*/ 6 w 190"/>
                <a:gd name="T25" fmla="*/ 84 h 182"/>
                <a:gd name="T26" fmla="*/ 12 w 190"/>
                <a:gd name="T27" fmla="*/ 70 h 182"/>
                <a:gd name="T28" fmla="*/ 20 w 190"/>
                <a:gd name="T29" fmla="*/ 56 h 182"/>
                <a:gd name="T30" fmla="*/ 60 w 190"/>
                <a:gd name="T31" fmla="*/ 0 h 182"/>
                <a:gd name="T32" fmla="*/ 132 w 190"/>
                <a:gd name="T33" fmla="*/ 0 h 182"/>
                <a:gd name="T34" fmla="*/ 172 w 190"/>
                <a:gd name="T35" fmla="*/ 56 h 182"/>
                <a:gd name="T36" fmla="*/ 172 w 190"/>
                <a:gd name="T37" fmla="*/ 56 h 182"/>
                <a:gd name="T38" fmla="*/ 180 w 190"/>
                <a:gd name="T39" fmla="*/ 70 h 182"/>
                <a:gd name="T40" fmla="*/ 186 w 190"/>
                <a:gd name="T41" fmla="*/ 84 h 182"/>
                <a:gd name="T42" fmla="*/ 190 w 190"/>
                <a:gd name="T43" fmla="*/ 100 h 182"/>
                <a:gd name="T44" fmla="*/ 190 w 190"/>
                <a:gd name="T45" fmla="*/ 114 h 182"/>
                <a:gd name="T46" fmla="*/ 190 w 190"/>
                <a:gd name="T47" fmla="*/ 114 h 182"/>
                <a:gd name="T48" fmla="*/ 190 w 190"/>
                <a:gd name="T49" fmla="*/ 130 h 182"/>
                <a:gd name="T50" fmla="*/ 184 w 190"/>
                <a:gd name="T51" fmla="*/ 144 h 182"/>
                <a:gd name="T52" fmla="*/ 178 w 190"/>
                <a:gd name="T53" fmla="*/ 156 h 182"/>
                <a:gd name="T54" fmla="*/ 166 w 190"/>
                <a:gd name="T55" fmla="*/ 166 h 182"/>
                <a:gd name="T56" fmla="*/ 154 w 190"/>
                <a:gd name="T57" fmla="*/ 172 h 182"/>
                <a:gd name="T58" fmla="*/ 136 w 190"/>
                <a:gd name="T59" fmla="*/ 178 h 182"/>
                <a:gd name="T60" fmla="*/ 118 w 190"/>
                <a:gd name="T61" fmla="*/ 182 h 182"/>
                <a:gd name="T62" fmla="*/ 96 w 190"/>
                <a:gd name="T63"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0" h="182">
                  <a:moveTo>
                    <a:pt x="96" y="182"/>
                  </a:moveTo>
                  <a:lnTo>
                    <a:pt x="96" y="182"/>
                  </a:lnTo>
                  <a:lnTo>
                    <a:pt x="74" y="182"/>
                  </a:lnTo>
                  <a:lnTo>
                    <a:pt x="54" y="178"/>
                  </a:lnTo>
                  <a:lnTo>
                    <a:pt x="38" y="172"/>
                  </a:lnTo>
                  <a:lnTo>
                    <a:pt x="24" y="166"/>
                  </a:lnTo>
                  <a:lnTo>
                    <a:pt x="14" y="156"/>
                  </a:lnTo>
                  <a:lnTo>
                    <a:pt x="6" y="144"/>
                  </a:lnTo>
                  <a:lnTo>
                    <a:pt x="2" y="130"/>
                  </a:lnTo>
                  <a:lnTo>
                    <a:pt x="0" y="114"/>
                  </a:lnTo>
                  <a:lnTo>
                    <a:pt x="0" y="114"/>
                  </a:lnTo>
                  <a:lnTo>
                    <a:pt x="2" y="100"/>
                  </a:lnTo>
                  <a:lnTo>
                    <a:pt x="6" y="84"/>
                  </a:lnTo>
                  <a:lnTo>
                    <a:pt x="12" y="70"/>
                  </a:lnTo>
                  <a:lnTo>
                    <a:pt x="20" y="56"/>
                  </a:lnTo>
                  <a:lnTo>
                    <a:pt x="60" y="0"/>
                  </a:lnTo>
                  <a:lnTo>
                    <a:pt x="132" y="0"/>
                  </a:lnTo>
                  <a:lnTo>
                    <a:pt x="172" y="56"/>
                  </a:lnTo>
                  <a:lnTo>
                    <a:pt x="172" y="56"/>
                  </a:lnTo>
                  <a:lnTo>
                    <a:pt x="180" y="70"/>
                  </a:lnTo>
                  <a:lnTo>
                    <a:pt x="186" y="84"/>
                  </a:lnTo>
                  <a:lnTo>
                    <a:pt x="190" y="100"/>
                  </a:lnTo>
                  <a:lnTo>
                    <a:pt x="190" y="114"/>
                  </a:lnTo>
                  <a:lnTo>
                    <a:pt x="190" y="114"/>
                  </a:lnTo>
                  <a:lnTo>
                    <a:pt x="190" y="130"/>
                  </a:lnTo>
                  <a:lnTo>
                    <a:pt x="184" y="144"/>
                  </a:lnTo>
                  <a:lnTo>
                    <a:pt x="178" y="156"/>
                  </a:lnTo>
                  <a:lnTo>
                    <a:pt x="166" y="166"/>
                  </a:lnTo>
                  <a:lnTo>
                    <a:pt x="154" y="172"/>
                  </a:lnTo>
                  <a:lnTo>
                    <a:pt x="136" y="178"/>
                  </a:lnTo>
                  <a:lnTo>
                    <a:pt x="118" y="182"/>
                  </a:lnTo>
                  <a:lnTo>
                    <a:pt x="96" y="18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85">
              <a:extLst>
                <a:ext uri="{FF2B5EF4-FFF2-40B4-BE49-F238E27FC236}">
                  <a16:creationId xmlns:a16="http://schemas.microsoft.com/office/drawing/2014/main" id="{3044888E-3BBB-4645-91A9-43577A4C338B}"/>
                </a:ext>
              </a:extLst>
            </p:cNvPr>
            <p:cNvSpPr>
              <a:spLocks/>
            </p:cNvSpPr>
            <p:nvPr userDrawn="1"/>
          </p:nvSpPr>
          <p:spPr bwMode="auto">
            <a:xfrm>
              <a:off x="4857751" y="3744913"/>
              <a:ext cx="301625" cy="288925"/>
            </a:xfrm>
            <a:custGeom>
              <a:avLst/>
              <a:gdLst>
                <a:gd name="T0" fmla="*/ 96 w 190"/>
                <a:gd name="T1" fmla="*/ 182 h 182"/>
                <a:gd name="T2" fmla="*/ 96 w 190"/>
                <a:gd name="T3" fmla="*/ 182 h 182"/>
                <a:gd name="T4" fmla="*/ 74 w 190"/>
                <a:gd name="T5" fmla="*/ 182 h 182"/>
                <a:gd name="T6" fmla="*/ 54 w 190"/>
                <a:gd name="T7" fmla="*/ 178 h 182"/>
                <a:gd name="T8" fmla="*/ 38 w 190"/>
                <a:gd name="T9" fmla="*/ 172 h 182"/>
                <a:gd name="T10" fmla="*/ 24 w 190"/>
                <a:gd name="T11" fmla="*/ 166 h 182"/>
                <a:gd name="T12" fmla="*/ 14 w 190"/>
                <a:gd name="T13" fmla="*/ 156 h 182"/>
                <a:gd name="T14" fmla="*/ 6 w 190"/>
                <a:gd name="T15" fmla="*/ 144 h 182"/>
                <a:gd name="T16" fmla="*/ 2 w 190"/>
                <a:gd name="T17" fmla="*/ 130 h 182"/>
                <a:gd name="T18" fmla="*/ 0 w 190"/>
                <a:gd name="T19" fmla="*/ 114 h 182"/>
                <a:gd name="T20" fmla="*/ 0 w 190"/>
                <a:gd name="T21" fmla="*/ 114 h 182"/>
                <a:gd name="T22" fmla="*/ 2 w 190"/>
                <a:gd name="T23" fmla="*/ 100 h 182"/>
                <a:gd name="T24" fmla="*/ 6 w 190"/>
                <a:gd name="T25" fmla="*/ 84 h 182"/>
                <a:gd name="T26" fmla="*/ 12 w 190"/>
                <a:gd name="T27" fmla="*/ 70 h 182"/>
                <a:gd name="T28" fmla="*/ 20 w 190"/>
                <a:gd name="T29" fmla="*/ 56 h 182"/>
                <a:gd name="T30" fmla="*/ 60 w 190"/>
                <a:gd name="T31" fmla="*/ 0 h 182"/>
                <a:gd name="T32" fmla="*/ 132 w 190"/>
                <a:gd name="T33" fmla="*/ 0 h 182"/>
                <a:gd name="T34" fmla="*/ 172 w 190"/>
                <a:gd name="T35" fmla="*/ 56 h 182"/>
                <a:gd name="T36" fmla="*/ 172 w 190"/>
                <a:gd name="T37" fmla="*/ 56 h 182"/>
                <a:gd name="T38" fmla="*/ 180 w 190"/>
                <a:gd name="T39" fmla="*/ 70 h 182"/>
                <a:gd name="T40" fmla="*/ 186 w 190"/>
                <a:gd name="T41" fmla="*/ 84 h 182"/>
                <a:gd name="T42" fmla="*/ 190 w 190"/>
                <a:gd name="T43" fmla="*/ 100 h 182"/>
                <a:gd name="T44" fmla="*/ 190 w 190"/>
                <a:gd name="T45" fmla="*/ 114 h 182"/>
                <a:gd name="T46" fmla="*/ 190 w 190"/>
                <a:gd name="T47" fmla="*/ 114 h 182"/>
                <a:gd name="T48" fmla="*/ 190 w 190"/>
                <a:gd name="T49" fmla="*/ 130 h 182"/>
                <a:gd name="T50" fmla="*/ 184 w 190"/>
                <a:gd name="T51" fmla="*/ 144 h 182"/>
                <a:gd name="T52" fmla="*/ 178 w 190"/>
                <a:gd name="T53" fmla="*/ 156 h 182"/>
                <a:gd name="T54" fmla="*/ 166 w 190"/>
                <a:gd name="T55" fmla="*/ 166 h 182"/>
                <a:gd name="T56" fmla="*/ 154 w 190"/>
                <a:gd name="T57" fmla="*/ 172 h 182"/>
                <a:gd name="T58" fmla="*/ 136 w 190"/>
                <a:gd name="T59" fmla="*/ 178 h 182"/>
                <a:gd name="T60" fmla="*/ 118 w 190"/>
                <a:gd name="T61" fmla="*/ 182 h 182"/>
                <a:gd name="T62" fmla="*/ 96 w 190"/>
                <a:gd name="T63"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0" h="182">
                  <a:moveTo>
                    <a:pt x="96" y="182"/>
                  </a:moveTo>
                  <a:lnTo>
                    <a:pt x="96" y="182"/>
                  </a:lnTo>
                  <a:lnTo>
                    <a:pt x="74" y="182"/>
                  </a:lnTo>
                  <a:lnTo>
                    <a:pt x="54" y="178"/>
                  </a:lnTo>
                  <a:lnTo>
                    <a:pt x="38" y="172"/>
                  </a:lnTo>
                  <a:lnTo>
                    <a:pt x="24" y="166"/>
                  </a:lnTo>
                  <a:lnTo>
                    <a:pt x="14" y="156"/>
                  </a:lnTo>
                  <a:lnTo>
                    <a:pt x="6" y="144"/>
                  </a:lnTo>
                  <a:lnTo>
                    <a:pt x="2" y="130"/>
                  </a:lnTo>
                  <a:lnTo>
                    <a:pt x="0" y="114"/>
                  </a:lnTo>
                  <a:lnTo>
                    <a:pt x="0" y="114"/>
                  </a:lnTo>
                  <a:lnTo>
                    <a:pt x="2" y="100"/>
                  </a:lnTo>
                  <a:lnTo>
                    <a:pt x="6" y="84"/>
                  </a:lnTo>
                  <a:lnTo>
                    <a:pt x="12" y="70"/>
                  </a:lnTo>
                  <a:lnTo>
                    <a:pt x="20" y="56"/>
                  </a:lnTo>
                  <a:lnTo>
                    <a:pt x="60" y="0"/>
                  </a:lnTo>
                  <a:lnTo>
                    <a:pt x="132" y="0"/>
                  </a:lnTo>
                  <a:lnTo>
                    <a:pt x="172" y="56"/>
                  </a:lnTo>
                  <a:lnTo>
                    <a:pt x="172" y="56"/>
                  </a:lnTo>
                  <a:lnTo>
                    <a:pt x="180" y="70"/>
                  </a:lnTo>
                  <a:lnTo>
                    <a:pt x="186" y="84"/>
                  </a:lnTo>
                  <a:lnTo>
                    <a:pt x="190" y="100"/>
                  </a:lnTo>
                  <a:lnTo>
                    <a:pt x="190" y="114"/>
                  </a:lnTo>
                  <a:lnTo>
                    <a:pt x="190" y="114"/>
                  </a:lnTo>
                  <a:lnTo>
                    <a:pt x="190" y="130"/>
                  </a:lnTo>
                  <a:lnTo>
                    <a:pt x="184" y="144"/>
                  </a:lnTo>
                  <a:lnTo>
                    <a:pt x="178" y="156"/>
                  </a:lnTo>
                  <a:lnTo>
                    <a:pt x="166" y="166"/>
                  </a:lnTo>
                  <a:lnTo>
                    <a:pt x="154" y="172"/>
                  </a:lnTo>
                  <a:lnTo>
                    <a:pt x="136" y="178"/>
                  </a:lnTo>
                  <a:lnTo>
                    <a:pt x="118" y="182"/>
                  </a:lnTo>
                  <a:lnTo>
                    <a:pt x="96" y="18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Freeform 186">
              <a:extLst>
                <a:ext uri="{FF2B5EF4-FFF2-40B4-BE49-F238E27FC236}">
                  <a16:creationId xmlns:a16="http://schemas.microsoft.com/office/drawing/2014/main" id="{5990FC05-C319-46C9-B4EA-4BC4959B57EE}"/>
                </a:ext>
              </a:extLst>
            </p:cNvPr>
            <p:cNvSpPr>
              <a:spLocks/>
            </p:cNvSpPr>
            <p:nvPr userDrawn="1"/>
          </p:nvSpPr>
          <p:spPr bwMode="auto">
            <a:xfrm>
              <a:off x="4968876" y="3798888"/>
              <a:ext cx="79375" cy="184150"/>
            </a:xfrm>
            <a:custGeom>
              <a:avLst/>
              <a:gdLst>
                <a:gd name="T0" fmla="*/ 26 w 50"/>
                <a:gd name="T1" fmla="*/ 50 h 116"/>
                <a:gd name="T2" fmla="*/ 18 w 50"/>
                <a:gd name="T3" fmla="*/ 44 h 116"/>
                <a:gd name="T4" fmla="*/ 14 w 50"/>
                <a:gd name="T5" fmla="*/ 40 h 116"/>
                <a:gd name="T6" fmla="*/ 12 w 50"/>
                <a:gd name="T7" fmla="*/ 34 h 116"/>
                <a:gd name="T8" fmla="*/ 14 w 50"/>
                <a:gd name="T9" fmla="*/ 28 h 116"/>
                <a:gd name="T10" fmla="*/ 16 w 50"/>
                <a:gd name="T11" fmla="*/ 24 h 116"/>
                <a:gd name="T12" fmla="*/ 26 w 50"/>
                <a:gd name="T13" fmla="*/ 20 h 116"/>
                <a:gd name="T14" fmla="*/ 36 w 50"/>
                <a:gd name="T15" fmla="*/ 22 h 116"/>
                <a:gd name="T16" fmla="*/ 42 w 50"/>
                <a:gd name="T17" fmla="*/ 26 h 116"/>
                <a:gd name="T18" fmla="*/ 42 w 50"/>
                <a:gd name="T19" fmla="*/ 14 h 116"/>
                <a:gd name="T20" fmla="*/ 30 w 50"/>
                <a:gd name="T21" fmla="*/ 10 h 116"/>
                <a:gd name="T22" fmla="*/ 18 w 50"/>
                <a:gd name="T23" fmla="*/ 0 h 116"/>
                <a:gd name="T24" fmla="*/ 18 w 50"/>
                <a:gd name="T25" fmla="*/ 10 h 116"/>
                <a:gd name="T26" fmla="*/ 6 w 50"/>
                <a:gd name="T27" fmla="*/ 18 h 116"/>
                <a:gd name="T28" fmla="*/ 2 w 50"/>
                <a:gd name="T29" fmla="*/ 26 h 116"/>
                <a:gd name="T30" fmla="*/ 0 w 50"/>
                <a:gd name="T31" fmla="*/ 34 h 116"/>
                <a:gd name="T32" fmla="*/ 4 w 50"/>
                <a:gd name="T33" fmla="*/ 48 h 116"/>
                <a:gd name="T34" fmla="*/ 8 w 50"/>
                <a:gd name="T35" fmla="*/ 54 h 116"/>
                <a:gd name="T36" fmla="*/ 24 w 50"/>
                <a:gd name="T37" fmla="*/ 62 h 116"/>
                <a:gd name="T38" fmla="*/ 34 w 50"/>
                <a:gd name="T39" fmla="*/ 68 h 116"/>
                <a:gd name="T40" fmla="*/ 38 w 50"/>
                <a:gd name="T41" fmla="*/ 74 h 116"/>
                <a:gd name="T42" fmla="*/ 38 w 50"/>
                <a:gd name="T43" fmla="*/ 80 h 116"/>
                <a:gd name="T44" fmla="*/ 38 w 50"/>
                <a:gd name="T45" fmla="*/ 86 h 116"/>
                <a:gd name="T46" fmla="*/ 34 w 50"/>
                <a:gd name="T47" fmla="*/ 90 h 116"/>
                <a:gd name="T48" fmla="*/ 22 w 50"/>
                <a:gd name="T49" fmla="*/ 94 h 116"/>
                <a:gd name="T50" fmla="*/ 14 w 50"/>
                <a:gd name="T51" fmla="*/ 94 h 116"/>
                <a:gd name="T52" fmla="*/ 4 w 50"/>
                <a:gd name="T53" fmla="*/ 90 h 116"/>
                <a:gd name="T54" fmla="*/ 4 w 50"/>
                <a:gd name="T55" fmla="*/ 102 h 116"/>
                <a:gd name="T56" fmla="*/ 10 w 50"/>
                <a:gd name="T57" fmla="*/ 104 h 116"/>
                <a:gd name="T58" fmla="*/ 18 w 50"/>
                <a:gd name="T59" fmla="*/ 116 h 116"/>
                <a:gd name="T60" fmla="*/ 30 w 50"/>
                <a:gd name="T61" fmla="*/ 106 h 116"/>
                <a:gd name="T62" fmla="*/ 38 w 50"/>
                <a:gd name="T63" fmla="*/ 102 h 116"/>
                <a:gd name="T64" fmla="*/ 46 w 50"/>
                <a:gd name="T65" fmla="*/ 98 h 116"/>
                <a:gd name="T66" fmla="*/ 50 w 50"/>
                <a:gd name="T67" fmla="*/ 82 h 116"/>
                <a:gd name="T68" fmla="*/ 50 w 50"/>
                <a:gd name="T69" fmla="*/ 72 h 116"/>
                <a:gd name="T70" fmla="*/ 46 w 50"/>
                <a:gd name="T71" fmla="*/ 64 h 116"/>
                <a:gd name="T72" fmla="*/ 32 w 50"/>
                <a:gd name="T73" fmla="*/ 5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0" h="116">
                  <a:moveTo>
                    <a:pt x="32" y="54"/>
                  </a:moveTo>
                  <a:lnTo>
                    <a:pt x="26" y="50"/>
                  </a:lnTo>
                  <a:lnTo>
                    <a:pt x="26" y="50"/>
                  </a:lnTo>
                  <a:lnTo>
                    <a:pt x="18" y="44"/>
                  </a:lnTo>
                  <a:lnTo>
                    <a:pt x="18" y="44"/>
                  </a:lnTo>
                  <a:lnTo>
                    <a:pt x="14" y="40"/>
                  </a:lnTo>
                  <a:lnTo>
                    <a:pt x="14" y="40"/>
                  </a:lnTo>
                  <a:lnTo>
                    <a:pt x="12" y="34"/>
                  </a:lnTo>
                  <a:lnTo>
                    <a:pt x="12" y="34"/>
                  </a:lnTo>
                  <a:lnTo>
                    <a:pt x="14" y="28"/>
                  </a:lnTo>
                  <a:lnTo>
                    <a:pt x="16" y="24"/>
                  </a:lnTo>
                  <a:lnTo>
                    <a:pt x="16" y="24"/>
                  </a:lnTo>
                  <a:lnTo>
                    <a:pt x="20" y="20"/>
                  </a:lnTo>
                  <a:lnTo>
                    <a:pt x="26" y="20"/>
                  </a:lnTo>
                  <a:lnTo>
                    <a:pt x="26" y="20"/>
                  </a:lnTo>
                  <a:lnTo>
                    <a:pt x="36" y="22"/>
                  </a:lnTo>
                  <a:lnTo>
                    <a:pt x="36" y="22"/>
                  </a:lnTo>
                  <a:lnTo>
                    <a:pt x="42" y="26"/>
                  </a:lnTo>
                  <a:lnTo>
                    <a:pt x="42" y="14"/>
                  </a:lnTo>
                  <a:lnTo>
                    <a:pt x="42" y="14"/>
                  </a:lnTo>
                  <a:lnTo>
                    <a:pt x="38" y="10"/>
                  </a:lnTo>
                  <a:lnTo>
                    <a:pt x="30" y="10"/>
                  </a:lnTo>
                  <a:lnTo>
                    <a:pt x="30" y="0"/>
                  </a:lnTo>
                  <a:lnTo>
                    <a:pt x="18" y="0"/>
                  </a:lnTo>
                  <a:lnTo>
                    <a:pt x="18" y="10"/>
                  </a:lnTo>
                  <a:lnTo>
                    <a:pt x="18" y="10"/>
                  </a:lnTo>
                  <a:lnTo>
                    <a:pt x="12" y="12"/>
                  </a:lnTo>
                  <a:lnTo>
                    <a:pt x="6" y="18"/>
                  </a:lnTo>
                  <a:lnTo>
                    <a:pt x="6" y="18"/>
                  </a:lnTo>
                  <a:lnTo>
                    <a:pt x="2" y="26"/>
                  </a:lnTo>
                  <a:lnTo>
                    <a:pt x="0" y="34"/>
                  </a:lnTo>
                  <a:lnTo>
                    <a:pt x="0" y="34"/>
                  </a:lnTo>
                  <a:lnTo>
                    <a:pt x="2" y="42"/>
                  </a:lnTo>
                  <a:lnTo>
                    <a:pt x="4" y="48"/>
                  </a:lnTo>
                  <a:lnTo>
                    <a:pt x="4" y="48"/>
                  </a:lnTo>
                  <a:lnTo>
                    <a:pt x="8" y="54"/>
                  </a:lnTo>
                  <a:lnTo>
                    <a:pt x="16" y="58"/>
                  </a:lnTo>
                  <a:lnTo>
                    <a:pt x="24" y="62"/>
                  </a:lnTo>
                  <a:lnTo>
                    <a:pt x="24" y="62"/>
                  </a:lnTo>
                  <a:lnTo>
                    <a:pt x="34" y="68"/>
                  </a:lnTo>
                  <a:lnTo>
                    <a:pt x="34" y="68"/>
                  </a:lnTo>
                  <a:lnTo>
                    <a:pt x="38" y="74"/>
                  </a:lnTo>
                  <a:lnTo>
                    <a:pt x="38" y="74"/>
                  </a:lnTo>
                  <a:lnTo>
                    <a:pt x="38" y="80"/>
                  </a:lnTo>
                  <a:lnTo>
                    <a:pt x="38" y="80"/>
                  </a:lnTo>
                  <a:lnTo>
                    <a:pt x="38" y="86"/>
                  </a:lnTo>
                  <a:lnTo>
                    <a:pt x="34" y="90"/>
                  </a:lnTo>
                  <a:lnTo>
                    <a:pt x="34" y="90"/>
                  </a:lnTo>
                  <a:lnTo>
                    <a:pt x="30" y="94"/>
                  </a:lnTo>
                  <a:lnTo>
                    <a:pt x="22" y="94"/>
                  </a:lnTo>
                  <a:lnTo>
                    <a:pt x="22" y="94"/>
                  </a:lnTo>
                  <a:lnTo>
                    <a:pt x="14" y="94"/>
                  </a:lnTo>
                  <a:lnTo>
                    <a:pt x="14" y="94"/>
                  </a:lnTo>
                  <a:lnTo>
                    <a:pt x="4" y="90"/>
                  </a:lnTo>
                  <a:lnTo>
                    <a:pt x="4" y="102"/>
                  </a:lnTo>
                  <a:lnTo>
                    <a:pt x="4" y="102"/>
                  </a:lnTo>
                  <a:lnTo>
                    <a:pt x="10" y="104"/>
                  </a:lnTo>
                  <a:lnTo>
                    <a:pt x="10" y="104"/>
                  </a:lnTo>
                  <a:lnTo>
                    <a:pt x="18" y="106"/>
                  </a:lnTo>
                  <a:lnTo>
                    <a:pt x="18" y="116"/>
                  </a:lnTo>
                  <a:lnTo>
                    <a:pt x="30" y="116"/>
                  </a:lnTo>
                  <a:lnTo>
                    <a:pt x="30" y="106"/>
                  </a:lnTo>
                  <a:lnTo>
                    <a:pt x="30" y="106"/>
                  </a:lnTo>
                  <a:lnTo>
                    <a:pt x="38" y="102"/>
                  </a:lnTo>
                  <a:lnTo>
                    <a:pt x="46" y="98"/>
                  </a:lnTo>
                  <a:lnTo>
                    <a:pt x="46" y="98"/>
                  </a:lnTo>
                  <a:lnTo>
                    <a:pt x="50" y="90"/>
                  </a:lnTo>
                  <a:lnTo>
                    <a:pt x="50" y="82"/>
                  </a:lnTo>
                  <a:lnTo>
                    <a:pt x="50" y="82"/>
                  </a:lnTo>
                  <a:lnTo>
                    <a:pt x="50" y="72"/>
                  </a:lnTo>
                  <a:lnTo>
                    <a:pt x="46" y="64"/>
                  </a:lnTo>
                  <a:lnTo>
                    <a:pt x="46" y="64"/>
                  </a:lnTo>
                  <a:lnTo>
                    <a:pt x="40" y="58"/>
                  </a:lnTo>
                  <a:lnTo>
                    <a:pt x="32" y="54"/>
                  </a:lnTo>
                  <a:lnTo>
                    <a:pt x="32"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Freeform 187">
              <a:extLst>
                <a:ext uri="{FF2B5EF4-FFF2-40B4-BE49-F238E27FC236}">
                  <a16:creationId xmlns:a16="http://schemas.microsoft.com/office/drawing/2014/main" id="{6F6BCD8A-60CA-457C-95C4-15BCE3D247C8}"/>
                </a:ext>
              </a:extLst>
            </p:cNvPr>
            <p:cNvSpPr>
              <a:spLocks noEditPoints="1"/>
            </p:cNvSpPr>
            <p:nvPr userDrawn="1"/>
          </p:nvSpPr>
          <p:spPr bwMode="auto">
            <a:xfrm>
              <a:off x="4740276" y="3608388"/>
              <a:ext cx="454025" cy="584200"/>
            </a:xfrm>
            <a:custGeom>
              <a:avLst/>
              <a:gdLst>
                <a:gd name="T0" fmla="*/ 284 w 286"/>
                <a:gd name="T1" fmla="*/ 216 h 368"/>
                <a:gd name="T2" fmla="*/ 272 w 286"/>
                <a:gd name="T3" fmla="*/ 146 h 368"/>
                <a:gd name="T4" fmla="*/ 230 w 286"/>
                <a:gd name="T5" fmla="*/ 64 h 368"/>
                <a:gd name="T6" fmla="*/ 244 w 286"/>
                <a:gd name="T7" fmla="*/ 32 h 368"/>
                <a:gd name="T8" fmla="*/ 244 w 286"/>
                <a:gd name="T9" fmla="*/ 20 h 368"/>
                <a:gd name="T10" fmla="*/ 214 w 286"/>
                <a:gd name="T11" fmla="*/ 0 h 368"/>
                <a:gd name="T12" fmla="*/ 190 w 286"/>
                <a:gd name="T13" fmla="*/ 12 h 368"/>
                <a:gd name="T14" fmla="*/ 158 w 286"/>
                <a:gd name="T15" fmla="*/ 6 h 368"/>
                <a:gd name="T16" fmla="*/ 126 w 286"/>
                <a:gd name="T17" fmla="*/ 0 h 368"/>
                <a:gd name="T18" fmla="*/ 96 w 286"/>
                <a:gd name="T19" fmla="*/ 20 h 368"/>
                <a:gd name="T20" fmla="*/ 114 w 286"/>
                <a:gd name="T21" fmla="*/ 50 h 368"/>
                <a:gd name="T22" fmla="*/ 108 w 286"/>
                <a:gd name="T23" fmla="*/ 64 h 368"/>
                <a:gd name="T24" fmla="*/ 66 w 286"/>
                <a:gd name="T25" fmla="*/ 146 h 368"/>
                <a:gd name="T26" fmla="*/ 54 w 286"/>
                <a:gd name="T27" fmla="*/ 218 h 368"/>
                <a:gd name="T28" fmla="*/ 62 w 286"/>
                <a:gd name="T29" fmla="*/ 262 h 368"/>
                <a:gd name="T30" fmla="*/ 8 w 286"/>
                <a:gd name="T31" fmla="*/ 260 h 368"/>
                <a:gd name="T32" fmla="*/ 0 w 286"/>
                <a:gd name="T33" fmla="*/ 268 h 368"/>
                <a:gd name="T34" fmla="*/ 8 w 286"/>
                <a:gd name="T35" fmla="*/ 278 h 368"/>
                <a:gd name="T36" fmla="*/ 4 w 286"/>
                <a:gd name="T37" fmla="*/ 352 h 368"/>
                <a:gd name="T38" fmla="*/ 0 w 286"/>
                <a:gd name="T39" fmla="*/ 362 h 368"/>
                <a:gd name="T40" fmla="*/ 42 w 286"/>
                <a:gd name="T41" fmla="*/ 368 h 368"/>
                <a:gd name="T42" fmla="*/ 50 w 286"/>
                <a:gd name="T43" fmla="*/ 344 h 368"/>
                <a:gd name="T44" fmla="*/ 136 w 286"/>
                <a:gd name="T45" fmla="*/ 342 h 368"/>
                <a:gd name="T46" fmla="*/ 276 w 286"/>
                <a:gd name="T47" fmla="*/ 280 h 368"/>
                <a:gd name="T48" fmla="*/ 282 w 286"/>
                <a:gd name="T49" fmla="*/ 266 h 368"/>
                <a:gd name="T50" fmla="*/ 270 w 286"/>
                <a:gd name="T51" fmla="*/ 254 h 368"/>
                <a:gd name="T52" fmla="*/ 126 w 286"/>
                <a:gd name="T53" fmla="*/ 18 h 368"/>
                <a:gd name="T54" fmla="*/ 134 w 286"/>
                <a:gd name="T55" fmla="*/ 22 h 368"/>
                <a:gd name="T56" fmla="*/ 148 w 286"/>
                <a:gd name="T57" fmla="*/ 32 h 368"/>
                <a:gd name="T58" fmla="*/ 158 w 286"/>
                <a:gd name="T59" fmla="*/ 26 h 368"/>
                <a:gd name="T60" fmla="*/ 176 w 286"/>
                <a:gd name="T61" fmla="*/ 22 h 368"/>
                <a:gd name="T62" fmla="*/ 190 w 286"/>
                <a:gd name="T63" fmla="*/ 32 h 368"/>
                <a:gd name="T64" fmla="*/ 196 w 286"/>
                <a:gd name="T65" fmla="*/ 30 h 368"/>
                <a:gd name="T66" fmla="*/ 208 w 286"/>
                <a:gd name="T67" fmla="*/ 18 h 368"/>
                <a:gd name="T68" fmla="*/ 218 w 286"/>
                <a:gd name="T69" fmla="*/ 18 h 368"/>
                <a:gd name="T70" fmla="*/ 114 w 286"/>
                <a:gd name="T71" fmla="*/ 26 h 368"/>
                <a:gd name="T72" fmla="*/ 126 w 286"/>
                <a:gd name="T73" fmla="*/ 64 h 368"/>
                <a:gd name="T74" fmla="*/ 130 w 286"/>
                <a:gd name="T75" fmla="*/ 64 h 368"/>
                <a:gd name="T76" fmla="*/ 182 w 286"/>
                <a:gd name="T77" fmla="*/ 292 h 368"/>
                <a:gd name="T78" fmla="*/ 132 w 286"/>
                <a:gd name="T79" fmla="*/ 304 h 368"/>
                <a:gd name="T80" fmla="*/ 124 w 286"/>
                <a:gd name="T81" fmla="*/ 312 h 368"/>
                <a:gd name="T82" fmla="*/ 132 w 286"/>
                <a:gd name="T83" fmla="*/ 322 h 368"/>
                <a:gd name="T84" fmla="*/ 174 w 286"/>
                <a:gd name="T85" fmla="*/ 316 h 368"/>
                <a:gd name="T86" fmla="*/ 136 w 286"/>
                <a:gd name="T87" fmla="*/ 324 h 368"/>
                <a:gd name="T88" fmla="*/ 50 w 286"/>
                <a:gd name="T89" fmla="*/ 286 h 368"/>
                <a:gd name="T90" fmla="*/ 92 w 286"/>
                <a:gd name="T91" fmla="*/ 274 h 368"/>
                <a:gd name="T92" fmla="*/ 114 w 286"/>
                <a:gd name="T93" fmla="*/ 280 h 368"/>
                <a:gd name="T94" fmla="*/ 138 w 286"/>
                <a:gd name="T95" fmla="*/ 292 h 368"/>
                <a:gd name="T96" fmla="*/ 180 w 286"/>
                <a:gd name="T97" fmla="*/ 288 h 368"/>
                <a:gd name="T98" fmla="*/ 182 w 286"/>
                <a:gd name="T99" fmla="*/ 292 h 368"/>
                <a:gd name="T100" fmla="*/ 208 w 286"/>
                <a:gd name="T101" fmla="*/ 288 h 368"/>
                <a:gd name="T102" fmla="*/ 252 w 286"/>
                <a:gd name="T103" fmla="*/ 270 h 368"/>
                <a:gd name="T104" fmla="*/ 248 w 286"/>
                <a:gd name="T105" fmla="*/ 252 h 368"/>
                <a:gd name="T106" fmla="*/ 198 w 286"/>
                <a:gd name="T107" fmla="*/ 274 h 368"/>
                <a:gd name="T108" fmla="*/ 186 w 286"/>
                <a:gd name="T109" fmla="*/ 270 h 368"/>
                <a:gd name="T110" fmla="*/ 152 w 286"/>
                <a:gd name="T111" fmla="*/ 276 h 368"/>
                <a:gd name="T112" fmla="*/ 122 w 286"/>
                <a:gd name="T113" fmla="*/ 264 h 368"/>
                <a:gd name="T114" fmla="*/ 78 w 286"/>
                <a:gd name="T115" fmla="*/ 234 h 368"/>
                <a:gd name="T116" fmla="*/ 76 w 286"/>
                <a:gd name="T117" fmla="*/ 168 h 368"/>
                <a:gd name="T118" fmla="*/ 248 w 286"/>
                <a:gd name="T119" fmla="*/ 138 h 368"/>
                <a:gd name="T120" fmla="*/ 268 w 286"/>
                <a:gd name="T121" fmla="*/ 200 h 368"/>
                <a:gd name="T122" fmla="*/ 248 w 286"/>
                <a:gd name="T123" fmla="*/ 252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6" h="368">
                  <a:moveTo>
                    <a:pt x="270" y="254"/>
                  </a:moveTo>
                  <a:lnTo>
                    <a:pt x="270" y="254"/>
                  </a:lnTo>
                  <a:lnTo>
                    <a:pt x="276" y="242"/>
                  </a:lnTo>
                  <a:lnTo>
                    <a:pt x="282" y="230"/>
                  </a:lnTo>
                  <a:lnTo>
                    <a:pt x="284" y="216"/>
                  </a:lnTo>
                  <a:lnTo>
                    <a:pt x="286" y="200"/>
                  </a:lnTo>
                  <a:lnTo>
                    <a:pt x="286" y="200"/>
                  </a:lnTo>
                  <a:lnTo>
                    <a:pt x="284" y="182"/>
                  </a:lnTo>
                  <a:lnTo>
                    <a:pt x="280" y="164"/>
                  </a:lnTo>
                  <a:lnTo>
                    <a:pt x="272" y="146"/>
                  </a:lnTo>
                  <a:lnTo>
                    <a:pt x="262" y="128"/>
                  </a:lnTo>
                  <a:lnTo>
                    <a:pt x="226" y="76"/>
                  </a:lnTo>
                  <a:lnTo>
                    <a:pt x="226" y="76"/>
                  </a:lnTo>
                  <a:lnTo>
                    <a:pt x="228" y="72"/>
                  </a:lnTo>
                  <a:lnTo>
                    <a:pt x="230" y="64"/>
                  </a:lnTo>
                  <a:lnTo>
                    <a:pt x="230" y="64"/>
                  </a:lnTo>
                  <a:lnTo>
                    <a:pt x="230" y="64"/>
                  </a:lnTo>
                  <a:lnTo>
                    <a:pt x="228" y="56"/>
                  </a:lnTo>
                  <a:lnTo>
                    <a:pt x="224" y="52"/>
                  </a:lnTo>
                  <a:lnTo>
                    <a:pt x="244" y="32"/>
                  </a:lnTo>
                  <a:lnTo>
                    <a:pt x="244" y="32"/>
                  </a:lnTo>
                  <a:lnTo>
                    <a:pt x="246" y="28"/>
                  </a:lnTo>
                  <a:lnTo>
                    <a:pt x="246" y="26"/>
                  </a:lnTo>
                  <a:lnTo>
                    <a:pt x="246" y="22"/>
                  </a:lnTo>
                  <a:lnTo>
                    <a:pt x="244" y="20"/>
                  </a:lnTo>
                  <a:lnTo>
                    <a:pt x="234" y="8"/>
                  </a:lnTo>
                  <a:lnTo>
                    <a:pt x="234" y="8"/>
                  </a:lnTo>
                  <a:lnTo>
                    <a:pt x="224" y="2"/>
                  </a:lnTo>
                  <a:lnTo>
                    <a:pt x="214" y="0"/>
                  </a:lnTo>
                  <a:lnTo>
                    <a:pt x="214" y="0"/>
                  </a:lnTo>
                  <a:lnTo>
                    <a:pt x="214" y="0"/>
                  </a:lnTo>
                  <a:lnTo>
                    <a:pt x="214" y="0"/>
                  </a:lnTo>
                  <a:lnTo>
                    <a:pt x="202" y="2"/>
                  </a:lnTo>
                  <a:lnTo>
                    <a:pt x="192" y="8"/>
                  </a:lnTo>
                  <a:lnTo>
                    <a:pt x="190" y="12"/>
                  </a:lnTo>
                  <a:lnTo>
                    <a:pt x="190" y="12"/>
                  </a:lnTo>
                  <a:lnTo>
                    <a:pt x="180" y="6"/>
                  </a:lnTo>
                  <a:lnTo>
                    <a:pt x="170" y="4"/>
                  </a:lnTo>
                  <a:lnTo>
                    <a:pt x="170" y="4"/>
                  </a:lnTo>
                  <a:lnTo>
                    <a:pt x="158" y="6"/>
                  </a:lnTo>
                  <a:lnTo>
                    <a:pt x="148" y="12"/>
                  </a:lnTo>
                  <a:lnTo>
                    <a:pt x="146" y="10"/>
                  </a:lnTo>
                  <a:lnTo>
                    <a:pt x="146" y="10"/>
                  </a:lnTo>
                  <a:lnTo>
                    <a:pt x="138" y="2"/>
                  </a:lnTo>
                  <a:lnTo>
                    <a:pt x="126" y="0"/>
                  </a:lnTo>
                  <a:lnTo>
                    <a:pt x="126" y="0"/>
                  </a:lnTo>
                  <a:lnTo>
                    <a:pt x="116" y="2"/>
                  </a:lnTo>
                  <a:lnTo>
                    <a:pt x="106" y="10"/>
                  </a:lnTo>
                  <a:lnTo>
                    <a:pt x="96" y="20"/>
                  </a:lnTo>
                  <a:lnTo>
                    <a:pt x="96" y="20"/>
                  </a:lnTo>
                  <a:lnTo>
                    <a:pt x="94" y="22"/>
                  </a:lnTo>
                  <a:lnTo>
                    <a:pt x="94" y="26"/>
                  </a:lnTo>
                  <a:lnTo>
                    <a:pt x="94" y="30"/>
                  </a:lnTo>
                  <a:lnTo>
                    <a:pt x="96" y="32"/>
                  </a:lnTo>
                  <a:lnTo>
                    <a:pt x="114" y="50"/>
                  </a:lnTo>
                  <a:lnTo>
                    <a:pt x="114" y="50"/>
                  </a:lnTo>
                  <a:lnTo>
                    <a:pt x="110" y="56"/>
                  </a:lnTo>
                  <a:lnTo>
                    <a:pt x="108" y="64"/>
                  </a:lnTo>
                  <a:lnTo>
                    <a:pt x="108" y="64"/>
                  </a:lnTo>
                  <a:lnTo>
                    <a:pt x="108" y="64"/>
                  </a:lnTo>
                  <a:lnTo>
                    <a:pt x="110" y="72"/>
                  </a:lnTo>
                  <a:lnTo>
                    <a:pt x="114" y="76"/>
                  </a:lnTo>
                  <a:lnTo>
                    <a:pt x="76" y="128"/>
                  </a:lnTo>
                  <a:lnTo>
                    <a:pt x="76" y="128"/>
                  </a:lnTo>
                  <a:lnTo>
                    <a:pt x="66" y="146"/>
                  </a:lnTo>
                  <a:lnTo>
                    <a:pt x="58" y="164"/>
                  </a:lnTo>
                  <a:lnTo>
                    <a:pt x="54" y="182"/>
                  </a:lnTo>
                  <a:lnTo>
                    <a:pt x="52" y="200"/>
                  </a:lnTo>
                  <a:lnTo>
                    <a:pt x="52" y="200"/>
                  </a:lnTo>
                  <a:lnTo>
                    <a:pt x="54" y="218"/>
                  </a:lnTo>
                  <a:lnTo>
                    <a:pt x="58" y="232"/>
                  </a:lnTo>
                  <a:lnTo>
                    <a:pt x="64" y="246"/>
                  </a:lnTo>
                  <a:lnTo>
                    <a:pt x="74" y="258"/>
                  </a:lnTo>
                  <a:lnTo>
                    <a:pt x="74" y="258"/>
                  </a:lnTo>
                  <a:lnTo>
                    <a:pt x="62" y="262"/>
                  </a:lnTo>
                  <a:lnTo>
                    <a:pt x="50" y="266"/>
                  </a:lnTo>
                  <a:lnTo>
                    <a:pt x="50" y="266"/>
                  </a:lnTo>
                  <a:lnTo>
                    <a:pt x="46" y="262"/>
                  </a:lnTo>
                  <a:lnTo>
                    <a:pt x="42" y="260"/>
                  </a:lnTo>
                  <a:lnTo>
                    <a:pt x="8" y="260"/>
                  </a:lnTo>
                  <a:lnTo>
                    <a:pt x="8" y="260"/>
                  </a:lnTo>
                  <a:lnTo>
                    <a:pt x="4" y="262"/>
                  </a:lnTo>
                  <a:lnTo>
                    <a:pt x="2" y="262"/>
                  </a:lnTo>
                  <a:lnTo>
                    <a:pt x="0" y="266"/>
                  </a:lnTo>
                  <a:lnTo>
                    <a:pt x="0" y="268"/>
                  </a:lnTo>
                  <a:lnTo>
                    <a:pt x="0" y="268"/>
                  </a:lnTo>
                  <a:lnTo>
                    <a:pt x="0" y="272"/>
                  </a:lnTo>
                  <a:lnTo>
                    <a:pt x="2" y="276"/>
                  </a:lnTo>
                  <a:lnTo>
                    <a:pt x="4" y="276"/>
                  </a:lnTo>
                  <a:lnTo>
                    <a:pt x="8" y="278"/>
                  </a:lnTo>
                  <a:lnTo>
                    <a:pt x="32" y="278"/>
                  </a:lnTo>
                  <a:lnTo>
                    <a:pt x="32" y="350"/>
                  </a:lnTo>
                  <a:lnTo>
                    <a:pt x="8" y="350"/>
                  </a:lnTo>
                  <a:lnTo>
                    <a:pt x="8" y="350"/>
                  </a:lnTo>
                  <a:lnTo>
                    <a:pt x="4" y="352"/>
                  </a:lnTo>
                  <a:lnTo>
                    <a:pt x="2" y="354"/>
                  </a:lnTo>
                  <a:lnTo>
                    <a:pt x="0" y="356"/>
                  </a:lnTo>
                  <a:lnTo>
                    <a:pt x="0" y="360"/>
                  </a:lnTo>
                  <a:lnTo>
                    <a:pt x="0" y="360"/>
                  </a:lnTo>
                  <a:lnTo>
                    <a:pt x="0" y="362"/>
                  </a:lnTo>
                  <a:lnTo>
                    <a:pt x="2" y="366"/>
                  </a:lnTo>
                  <a:lnTo>
                    <a:pt x="4" y="368"/>
                  </a:lnTo>
                  <a:lnTo>
                    <a:pt x="8" y="368"/>
                  </a:lnTo>
                  <a:lnTo>
                    <a:pt x="42" y="368"/>
                  </a:lnTo>
                  <a:lnTo>
                    <a:pt x="42" y="368"/>
                  </a:lnTo>
                  <a:lnTo>
                    <a:pt x="44" y="368"/>
                  </a:lnTo>
                  <a:lnTo>
                    <a:pt x="48" y="366"/>
                  </a:lnTo>
                  <a:lnTo>
                    <a:pt x="50" y="362"/>
                  </a:lnTo>
                  <a:lnTo>
                    <a:pt x="50" y="360"/>
                  </a:lnTo>
                  <a:lnTo>
                    <a:pt x="50" y="344"/>
                  </a:lnTo>
                  <a:lnTo>
                    <a:pt x="50" y="344"/>
                  </a:lnTo>
                  <a:lnTo>
                    <a:pt x="80" y="342"/>
                  </a:lnTo>
                  <a:lnTo>
                    <a:pt x="106" y="340"/>
                  </a:lnTo>
                  <a:lnTo>
                    <a:pt x="136" y="342"/>
                  </a:lnTo>
                  <a:lnTo>
                    <a:pt x="136" y="342"/>
                  </a:lnTo>
                  <a:lnTo>
                    <a:pt x="148" y="342"/>
                  </a:lnTo>
                  <a:lnTo>
                    <a:pt x="160" y="340"/>
                  </a:lnTo>
                  <a:lnTo>
                    <a:pt x="174" y="336"/>
                  </a:lnTo>
                  <a:lnTo>
                    <a:pt x="186" y="330"/>
                  </a:lnTo>
                  <a:lnTo>
                    <a:pt x="276" y="280"/>
                  </a:lnTo>
                  <a:lnTo>
                    <a:pt x="276" y="280"/>
                  </a:lnTo>
                  <a:lnTo>
                    <a:pt x="280" y="276"/>
                  </a:lnTo>
                  <a:lnTo>
                    <a:pt x="282" y="272"/>
                  </a:lnTo>
                  <a:lnTo>
                    <a:pt x="282" y="272"/>
                  </a:lnTo>
                  <a:lnTo>
                    <a:pt x="282" y="266"/>
                  </a:lnTo>
                  <a:lnTo>
                    <a:pt x="280" y="262"/>
                  </a:lnTo>
                  <a:lnTo>
                    <a:pt x="280" y="262"/>
                  </a:lnTo>
                  <a:lnTo>
                    <a:pt x="276" y="258"/>
                  </a:lnTo>
                  <a:lnTo>
                    <a:pt x="270" y="254"/>
                  </a:lnTo>
                  <a:lnTo>
                    <a:pt x="270" y="254"/>
                  </a:lnTo>
                  <a:close/>
                  <a:moveTo>
                    <a:pt x="114" y="26"/>
                  </a:moveTo>
                  <a:lnTo>
                    <a:pt x="118" y="22"/>
                  </a:lnTo>
                  <a:lnTo>
                    <a:pt x="118" y="22"/>
                  </a:lnTo>
                  <a:lnTo>
                    <a:pt x="122" y="18"/>
                  </a:lnTo>
                  <a:lnTo>
                    <a:pt x="126" y="18"/>
                  </a:lnTo>
                  <a:lnTo>
                    <a:pt x="126" y="18"/>
                  </a:lnTo>
                  <a:lnTo>
                    <a:pt x="126" y="18"/>
                  </a:lnTo>
                  <a:lnTo>
                    <a:pt x="126" y="18"/>
                  </a:lnTo>
                  <a:lnTo>
                    <a:pt x="130" y="18"/>
                  </a:lnTo>
                  <a:lnTo>
                    <a:pt x="134" y="22"/>
                  </a:lnTo>
                  <a:lnTo>
                    <a:pt x="142" y="30"/>
                  </a:lnTo>
                  <a:lnTo>
                    <a:pt x="142" y="30"/>
                  </a:lnTo>
                  <a:lnTo>
                    <a:pt x="146" y="32"/>
                  </a:lnTo>
                  <a:lnTo>
                    <a:pt x="148" y="32"/>
                  </a:lnTo>
                  <a:lnTo>
                    <a:pt x="148" y="32"/>
                  </a:lnTo>
                  <a:lnTo>
                    <a:pt x="148" y="32"/>
                  </a:lnTo>
                  <a:lnTo>
                    <a:pt x="148" y="32"/>
                  </a:lnTo>
                  <a:lnTo>
                    <a:pt x="152" y="32"/>
                  </a:lnTo>
                  <a:lnTo>
                    <a:pt x="154" y="30"/>
                  </a:lnTo>
                  <a:lnTo>
                    <a:pt x="158" y="26"/>
                  </a:lnTo>
                  <a:lnTo>
                    <a:pt x="158" y="26"/>
                  </a:lnTo>
                  <a:lnTo>
                    <a:pt x="164" y="22"/>
                  </a:lnTo>
                  <a:lnTo>
                    <a:pt x="170" y="20"/>
                  </a:lnTo>
                  <a:lnTo>
                    <a:pt x="170" y="20"/>
                  </a:lnTo>
                  <a:lnTo>
                    <a:pt x="176" y="22"/>
                  </a:lnTo>
                  <a:lnTo>
                    <a:pt x="180" y="26"/>
                  </a:lnTo>
                  <a:lnTo>
                    <a:pt x="184" y="30"/>
                  </a:lnTo>
                  <a:lnTo>
                    <a:pt x="184" y="30"/>
                  </a:lnTo>
                  <a:lnTo>
                    <a:pt x="188" y="32"/>
                  </a:lnTo>
                  <a:lnTo>
                    <a:pt x="190" y="32"/>
                  </a:lnTo>
                  <a:lnTo>
                    <a:pt x="190" y="32"/>
                  </a:lnTo>
                  <a:lnTo>
                    <a:pt x="190" y="32"/>
                  </a:lnTo>
                  <a:lnTo>
                    <a:pt x="190" y="32"/>
                  </a:lnTo>
                  <a:lnTo>
                    <a:pt x="194" y="32"/>
                  </a:lnTo>
                  <a:lnTo>
                    <a:pt x="196" y="30"/>
                  </a:lnTo>
                  <a:lnTo>
                    <a:pt x="206" y="20"/>
                  </a:lnTo>
                  <a:lnTo>
                    <a:pt x="206" y="20"/>
                  </a:lnTo>
                  <a:lnTo>
                    <a:pt x="206" y="20"/>
                  </a:lnTo>
                  <a:lnTo>
                    <a:pt x="206" y="20"/>
                  </a:lnTo>
                  <a:lnTo>
                    <a:pt x="208" y="18"/>
                  </a:lnTo>
                  <a:lnTo>
                    <a:pt x="214" y="18"/>
                  </a:lnTo>
                  <a:lnTo>
                    <a:pt x="214" y="18"/>
                  </a:lnTo>
                  <a:lnTo>
                    <a:pt x="214" y="18"/>
                  </a:lnTo>
                  <a:lnTo>
                    <a:pt x="214" y="18"/>
                  </a:lnTo>
                  <a:lnTo>
                    <a:pt x="218" y="18"/>
                  </a:lnTo>
                  <a:lnTo>
                    <a:pt x="220" y="20"/>
                  </a:lnTo>
                  <a:lnTo>
                    <a:pt x="226" y="26"/>
                  </a:lnTo>
                  <a:lnTo>
                    <a:pt x="206" y="46"/>
                  </a:lnTo>
                  <a:lnTo>
                    <a:pt x="134" y="46"/>
                  </a:lnTo>
                  <a:lnTo>
                    <a:pt x="114" y="26"/>
                  </a:lnTo>
                  <a:close/>
                  <a:moveTo>
                    <a:pt x="212" y="64"/>
                  </a:moveTo>
                  <a:lnTo>
                    <a:pt x="212" y="64"/>
                  </a:lnTo>
                  <a:lnTo>
                    <a:pt x="212" y="64"/>
                  </a:lnTo>
                  <a:lnTo>
                    <a:pt x="212" y="64"/>
                  </a:lnTo>
                  <a:lnTo>
                    <a:pt x="126" y="64"/>
                  </a:lnTo>
                  <a:lnTo>
                    <a:pt x="126" y="64"/>
                  </a:lnTo>
                  <a:lnTo>
                    <a:pt x="126" y="64"/>
                  </a:lnTo>
                  <a:lnTo>
                    <a:pt x="126" y="64"/>
                  </a:lnTo>
                  <a:lnTo>
                    <a:pt x="130" y="64"/>
                  </a:lnTo>
                  <a:lnTo>
                    <a:pt x="130" y="64"/>
                  </a:lnTo>
                  <a:lnTo>
                    <a:pt x="130" y="64"/>
                  </a:lnTo>
                  <a:lnTo>
                    <a:pt x="212" y="64"/>
                  </a:lnTo>
                  <a:lnTo>
                    <a:pt x="212" y="64"/>
                  </a:lnTo>
                  <a:close/>
                  <a:moveTo>
                    <a:pt x="182" y="292"/>
                  </a:moveTo>
                  <a:lnTo>
                    <a:pt x="182" y="292"/>
                  </a:lnTo>
                  <a:lnTo>
                    <a:pt x="174" y="298"/>
                  </a:lnTo>
                  <a:lnTo>
                    <a:pt x="166" y="302"/>
                  </a:lnTo>
                  <a:lnTo>
                    <a:pt x="156" y="304"/>
                  </a:lnTo>
                  <a:lnTo>
                    <a:pt x="148" y="304"/>
                  </a:lnTo>
                  <a:lnTo>
                    <a:pt x="132" y="304"/>
                  </a:lnTo>
                  <a:lnTo>
                    <a:pt x="132" y="304"/>
                  </a:lnTo>
                  <a:lnTo>
                    <a:pt x="128" y="304"/>
                  </a:lnTo>
                  <a:lnTo>
                    <a:pt x="126" y="306"/>
                  </a:lnTo>
                  <a:lnTo>
                    <a:pt x="124" y="310"/>
                  </a:lnTo>
                  <a:lnTo>
                    <a:pt x="124" y="312"/>
                  </a:lnTo>
                  <a:lnTo>
                    <a:pt x="124" y="312"/>
                  </a:lnTo>
                  <a:lnTo>
                    <a:pt x="124" y="316"/>
                  </a:lnTo>
                  <a:lnTo>
                    <a:pt x="126" y="318"/>
                  </a:lnTo>
                  <a:lnTo>
                    <a:pt x="128" y="320"/>
                  </a:lnTo>
                  <a:lnTo>
                    <a:pt x="132" y="322"/>
                  </a:lnTo>
                  <a:lnTo>
                    <a:pt x="148" y="322"/>
                  </a:lnTo>
                  <a:lnTo>
                    <a:pt x="148" y="322"/>
                  </a:lnTo>
                  <a:lnTo>
                    <a:pt x="160" y="320"/>
                  </a:lnTo>
                  <a:lnTo>
                    <a:pt x="174" y="316"/>
                  </a:lnTo>
                  <a:lnTo>
                    <a:pt x="174" y="316"/>
                  </a:lnTo>
                  <a:lnTo>
                    <a:pt x="164" y="320"/>
                  </a:lnTo>
                  <a:lnTo>
                    <a:pt x="156" y="324"/>
                  </a:lnTo>
                  <a:lnTo>
                    <a:pt x="146" y="324"/>
                  </a:lnTo>
                  <a:lnTo>
                    <a:pt x="136" y="324"/>
                  </a:lnTo>
                  <a:lnTo>
                    <a:pt x="136" y="324"/>
                  </a:lnTo>
                  <a:lnTo>
                    <a:pt x="106" y="324"/>
                  </a:lnTo>
                  <a:lnTo>
                    <a:pt x="82" y="324"/>
                  </a:lnTo>
                  <a:lnTo>
                    <a:pt x="50" y="326"/>
                  </a:lnTo>
                  <a:lnTo>
                    <a:pt x="50" y="286"/>
                  </a:lnTo>
                  <a:lnTo>
                    <a:pt x="50" y="286"/>
                  </a:lnTo>
                  <a:lnTo>
                    <a:pt x="60" y="280"/>
                  </a:lnTo>
                  <a:lnTo>
                    <a:pt x="70" y="276"/>
                  </a:lnTo>
                  <a:lnTo>
                    <a:pt x="82" y="274"/>
                  </a:lnTo>
                  <a:lnTo>
                    <a:pt x="92" y="274"/>
                  </a:lnTo>
                  <a:lnTo>
                    <a:pt x="92" y="274"/>
                  </a:lnTo>
                  <a:lnTo>
                    <a:pt x="98" y="274"/>
                  </a:lnTo>
                  <a:lnTo>
                    <a:pt x="98" y="274"/>
                  </a:lnTo>
                  <a:lnTo>
                    <a:pt x="106" y="276"/>
                  </a:lnTo>
                  <a:lnTo>
                    <a:pt x="114" y="280"/>
                  </a:lnTo>
                  <a:lnTo>
                    <a:pt x="114" y="280"/>
                  </a:lnTo>
                  <a:lnTo>
                    <a:pt x="132" y="288"/>
                  </a:lnTo>
                  <a:lnTo>
                    <a:pt x="132" y="288"/>
                  </a:lnTo>
                  <a:lnTo>
                    <a:pt x="134" y="290"/>
                  </a:lnTo>
                  <a:lnTo>
                    <a:pt x="134" y="290"/>
                  </a:lnTo>
                  <a:lnTo>
                    <a:pt x="138" y="292"/>
                  </a:lnTo>
                  <a:lnTo>
                    <a:pt x="148" y="294"/>
                  </a:lnTo>
                  <a:lnTo>
                    <a:pt x="162" y="294"/>
                  </a:lnTo>
                  <a:lnTo>
                    <a:pt x="170" y="292"/>
                  </a:lnTo>
                  <a:lnTo>
                    <a:pt x="180" y="288"/>
                  </a:lnTo>
                  <a:lnTo>
                    <a:pt x="180" y="288"/>
                  </a:lnTo>
                  <a:lnTo>
                    <a:pt x="184" y="286"/>
                  </a:lnTo>
                  <a:lnTo>
                    <a:pt x="188" y="288"/>
                  </a:lnTo>
                  <a:lnTo>
                    <a:pt x="188" y="288"/>
                  </a:lnTo>
                  <a:lnTo>
                    <a:pt x="190" y="288"/>
                  </a:lnTo>
                  <a:lnTo>
                    <a:pt x="182" y="292"/>
                  </a:lnTo>
                  <a:close/>
                  <a:moveTo>
                    <a:pt x="196" y="306"/>
                  </a:moveTo>
                  <a:lnTo>
                    <a:pt x="204" y="300"/>
                  </a:lnTo>
                  <a:lnTo>
                    <a:pt x="204" y="300"/>
                  </a:lnTo>
                  <a:lnTo>
                    <a:pt x="208" y="294"/>
                  </a:lnTo>
                  <a:lnTo>
                    <a:pt x="208" y="288"/>
                  </a:lnTo>
                  <a:lnTo>
                    <a:pt x="246" y="270"/>
                  </a:lnTo>
                  <a:lnTo>
                    <a:pt x="246" y="270"/>
                  </a:lnTo>
                  <a:lnTo>
                    <a:pt x="248" y="270"/>
                  </a:lnTo>
                  <a:lnTo>
                    <a:pt x="248" y="270"/>
                  </a:lnTo>
                  <a:lnTo>
                    <a:pt x="252" y="270"/>
                  </a:lnTo>
                  <a:lnTo>
                    <a:pt x="254" y="268"/>
                  </a:lnTo>
                  <a:lnTo>
                    <a:pt x="254" y="268"/>
                  </a:lnTo>
                  <a:lnTo>
                    <a:pt x="260" y="268"/>
                  </a:lnTo>
                  <a:lnTo>
                    <a:pt x="196" y="306"/>
                  </a:lnTo>
                  <a:close/>
                  <a:moveTo>
                    <a:pt x="248" y="252"/>
                  </a:moveTo>
                  <a:lnTo>
                    <a:pt x="248" y="252"/>
                  </a:lnTo>
                  <a:lnTo>
                    <a:pt x="246" y="252"/>
                  </a:lnTo>
                  <a:lnTo>
                    <a:pt x="246" y="252"/>
                  </a:lnTo>
                  <a:lnTo>
                    <a:pt x="238" y="254"/>
                  </a:lnTo>
                  <a:lnTo>
                    <a:pt x="198" y="274"/>
                  </a:lnTo>
                  <a:lnTo>
                    <a:pt x="198" y="274"/>
                  </a:lnTo>
                  <a:lnTo>
                    <a:pt x="198" y="272"/>
                  </a:lnTo>
                  <a:lnTo>
                    <a:pt x="198" y="272"/>
                  </a:lnTo>
                  <a:lnTo>
                    <a:pt x="192" y="270"/>
                  </a:lnTo>
                  <a:lnTo>
                    <a:pt x="186" y="270"/>
                  </a:lnTo>
                  <a:lnTo>
                    <a:pt x="178" y="270"/>
                  </a:lnTo>
                  <a:lnTo>
                    <a:pt x="172" y="272"/>
                  </a:lnTo>
                  <a:lnTo>
                    <a:pt x="172" y="272"/>
                  </a:lnTo>
                  <a:lnTo>
                    <a:pt x="162" y="276"/>
                  </a:lnTo>
                  <a:lnTo>
                    <a:pt x="152" y="276"/>
                  </a:lnTo>
                  <a:lnTo>
                    <a:pt x="146" y="276"/>
                  </a:lnTo>
                  <a:lnTo>
                    <a:pt x="142" y="274"/>
                  </a:lnTo>
                  <a:lnTo>
                    <a:pt x="142" y="274"/>
                  </a:lnTo>
                  <a:lnTo>
                    <a:pt x="122" y="264"/>
                  </a:lnTo>
                  <a:lnTo>
                    <a:pt x="122" y="264"/>
                  </a:lnTo>
                  <a:lnTo>
                    <a:pt x="110" y="260"/>
                  </a:lnTo>
                  <a:lnTo>
                    <a:pt x="98" y="258"/>
                  </a:lnTo>
                  <a:lnTo>
                    <a:pt x="98" y="258"/>
                  </a:lnTo>
                  <a:lnTo>
                    <a:pt x="86" y="246"/>
                  </a:lnTo>
                  <a:lnTo>
                    <a:pt x="78" y="234"/>
                  </a:lnTo>
                  <a:lnTo>
                    <a:pt x="72" y="218"/>
                  </a:lnTo>
                  <a:lnTo>
                    <a:pt x="70" y="200"/>
                  </a:lnTo>
                  <a:lnTo>
                    <a:pt x="70" y="200"/>
                  </a:lnTo>
                  <a:lnTo>
                    <a:pt x="72" y="184"/>
                  </a:lnTo>
                  <a:lnTo>
                    <a:pt x="76" y="168"/>
                  </a:lnTo>
                  <a:lnTo>
                    <a:pt x="82" y="154"/>
                  </a:lnTo>
                  <a:lnTo>
                    <a:pt x="90" y="138"/>
                  </a:lnTo>
                  <a:lnTo>
                    <a:pt x="130" y="82"/>
                  </a:lnTo>
                  <a:lnTo>
                    <a:pt x="208" y="82"/>
                  </a:lnTo>
                  <a:lnTo>
                    <a:pt x="248" y="138"/>
                  </a:lnTo>
                  <a:lnTo>
                    <a:pt x="248" y="138"/>
                  </a:lnTo>
                  <a:lnTo>
                    <a:pt x="256" y="154"/>
                  </a:lnTo>
                  <a:lnTo>
                    <a:pt x="264" y="168"/>
                  </a:lnTo>
                  <a:lnTo>
                    <a:pt x="268" y="184"/>
                  </a:lnTo>
                  <a:lnTo>
                    <a:pt x="268" y="200"/>
                  </a:lnTo>
                  <a:lnTo>
                    <a:pt x="268" y="200"/>
                  </a:lnTo>
                  <a:lnTo>
                    <a:pt x="266" y="216"/>
                  </a:lnTo>
                  <a:lnTo>
                    <a:pt x="264" y="230"/>
                  </a:lnTo>
                  <a:lnTo>
                    <a:pt x="256" y="242"/>
                  </a:lnTo>
                  <a:lnTo>
                    <a:pt x="248" y="252"/>
                  </a:lnTo>
                  <a:lnTo>
                    <a:pt x="248" y="2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Rectangle 188">
              <a:extLst>
                <a:ext uri="{FF2B5EF4-FFF2-40B4-BE49-F238E27FC236}">
                  <a16:creationId xmlns:a16="http://schemas.microsoft.com/office/drawing/2014/main" id="{F69F47E0-3C4F-4C0C-BB3B-ECC22B9BEAA3}"/>
                </a:ext>
              </a:extLst>
            </p:cNvPr>
            <p:cNvSpPr>
              <a:spLocks noChangeArrowheads="1"/>
            </p:cNvSpPr>
            <p:nvPr userDrawn="1"/>
          </p:nvSpPr>
          <p:spPr bwMode="auto">
            <a:xfrm>
              <a:off x="4657726" y="3995738"/>
              <a:ext cx="92075" cy="22542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15" name="Group 214">
            <a:extLst>
              <a:ext uri="{FF2B5EF4-FFF2-40B4-BE49-F238E27FC236}">
                <a16:creationId xmlns:a16="http://schemas.microsoft.com/office/drawing/2014/main" id="{C1A005A1-1C3A-4DAB-9BCE-AE2D760E1506}"/>
              </a:ext>
            </a:extLst>
          </p:cNvPr>
          <p:cNvGrpSpPr/>
          <p:nvPr userDrawn="1"/>
        </p:nvGrpSpPr>
        <p:grpSpPr>
          <a:xfrm>
            <a:off x="5805488" y="549275"/>
            <a:ext cx="1314450" cy="2106613"/>
            <a:chOff x="5805488" y="549275"/>
            <a:chExt cx="1314450" cy="2106613"/>
          </a:xfrm>
        </p:grpSpPr>
        <p:sp>
          <p:nvSpPr>
            <p:cNvPr id="216" name="Freeform 189">
              <a:extLst>
                <a:ext uri="{FF2B5EF4-FFF2-40B4-BE49-F238E27FC236}">
                  <a16:creationId xmlns:a16="http://schemas.microsoft.com/office/drawing/2014/main" id="{7767E049-0EF6-4B56-80BA-6E4562F3403A}"/>
                </a:ext>
              </a:extLst>
            </p:cNvPr>
            <p:cNvSpPr>
              <a:spLocks/>
            </p:cNvSpPr>
            <p:nvPr userDrawn="1"/>
          </p:nvSpPr>
          <p:spPr bwMode="auto">
            <a:xfrm>
              <a:off x="6148388" y="1054100"/>
              <a:ext cx="257175" cy="260350"/>
            </a:xfrm>
            <a:custGeom>
              <a:avLst/>
              <a:gdLst>
                <a:gd name="T0" fmla="*/ 80 w 162"/>
                <a:gd name="T1" fmla="*/ 164 h 164"/>
                <a:gd name="T2" fmla="*/ 80 w 162"/>
                <a:gd name="T3" fmla="*/ 164 h 164"/>
                <a:gd name="T4" fmla="*/ 98 w 162"/>
                <a:gd name="T5" fmla="*/ 162 h 164"/>
                <a:gd name="T6" fmla="*/ 112 w 162"/>
                <a:gd name="T7" fmla="*/ 156 h 164"/>
                <a:gd name="T8" fmla="*/ 126 w 162"/>
                <a:gd name="T9" fmla="*/ 150 h 164"/>
                <a:gd name="T10" fmla="*/ 138 w 162"/>
                <a:gd name="T11" fmla="*/ 140 h 164"/>
                <a:gd name="T12" fmla="*/ 148 w 162"/>
                <a:gd name="T13" fmla="*/ 128 h 164"/>
                <a:gd name="T14" fmla="*/ 156 w 162"/>
                <a:gd name="T15" fmla="*/ 114 h 164"/>
                <a:gd name="T16" fmla="*/ 160 w 162"/>
                <a:gd name="T17" fmla="*/ 98 h 164"/>
                <a:gd name="T18" fmla="*/ 162 w 162"/>
                <a:gd name="T19" fmla="*/ 82 h 164"/>
                <a:gd name="T20" fmla="*/ 162 w 162"/>
                <a:gd name="T21" fmla="*/ 82 h 164"/>
                <a:gd name="T22" fmla="*/ 160 w 162"/>
                <a:gd name="T23" fmla="*/ 66 h 164"/>
                <a:gd name="T24" fmla="*/ 156 w 162"/>
                <a:gd name="T25" fmla="*/ 50 h 164"/>
                <a:gd name="T26" fmla="*/ 148 w 162"/>
                <a:gd name="T27" fmla="*/ 36 h 164"/>
                <a:gd name="T28" fmla="*/ 138 w 162"/>
                <a:gd name="T29" fmla="*/ 24 h 164"/>
                <a:gd name="T30" fmla="*/ 126 w 162"/>
                <a:gd name="T31" fmla="*/ 14 h 164"/>
                <a:gd name="T32" fmla="*/ 112 w 162"/>
                <a:gd name="T33" fmla="*/ 6 h 164"/>
                <a:gd name="T34" fmla="*/ 98 w 162"/>
                <a:gd name="T35" fmla="*/ 2 h 164"/>
                <a:gd name="T36" fmla="*/ 80 w 162"/>
                <a:gd name="T37" fmla="*/ 0 h 164"/>
                <a:gd name="T38" fmla="*/ 80 w 162"/>
                <a:gd name="T39" fmla="*/ 0 h 164"/>
                <a:gd name="T40" fmla="*/ 64 w 162"/>
                <a:gd name="T41" fmla="*/ 2 h 164"/>
                <a:gd name="T42" fmla="*/ 48 w 162"/>
                <a:gd name="T43" fmla="*/ 6 h 164"/>
                <a:gd name="T44" fmla="*/ 36 w 162"/>
                <a:gd name="T45" fmla="*/ 14 h 164"/>
                <a:gd name="T46" fmla="*/ 22 w 162"/>
                <a:gd name="T47" fmla="*/ 24 h 164"/>
                <a:gd name="T48" fmla="*/ 12 w 162"/>
                <a:gd name="T49" fmla="*/ 36 h 164"/>
                <a:gd name="T50" fmla="*/ 6 w 162"/>
                <a:gd name="T51" fmla="*/ 50 h 164"/>
                <a:gd name="T52" fmla="*/ 0 w 162"/>
                <a:gd name="T53" fmla="*/ 66 h 164"/>
                <a:gd name="T54" fmla="*/ 0 w 162"/>
                <a:gd name="T55" fmla="*/ 82 h 164"/>
                <a:gd name="T56" fmla="*/ 0 w 162"/>
                <a:gd name="T57" fmla="*/ 82 h 164"/>
                <a:gd name="T58" fmla="*/ 0 w 162"/>
                <a:gd name="T59" fmla="*/ 98 h 164"/>
                <a:gd name="T60" fmla="*/ 6 w 162"/>
                <a:gd name="T61" fmla="*/ 114 h 164"/>
                <a:gd name="T62" fmla="*/ 12 w 162"/>
                <a:gd name="T63" fmla="*/ 128 h 164"/>
                <a:gd name="T64" fmla="*/ 22 w 162"/>
                <a:gd name="T65" fmla="*/ 140 h 164"/>
                <a:gd name="T66" fmla="*/ 36 w 162"/>
                <a:gd name="T67" fmla="*/ 150 h 164"/>
                <a:gd name="T68" fmla="*/ 48 w 162"/>
                <a:gd name="T69" fmla="*/ 156 h 164"/>
                <a:gd name="T70" fmla="*/ 64 w 162"/>
                <a:gd name="T71" fmla="*/ 162 h 164"/>
                <a:gd name="T72" fmla="*/ 80 w 162"/>
                <a:gd name="T7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2" h="164">
                  <a:moveTo>
                    <a:pt x="80" y="164"/>
                  </a:moveTo>
                  <a:lnTo>
                    <a:pt x="80" y="164"/>
                  </a:lnTo>
                  <a:lnTo>
                    <a:pt x="98" y="162"/>
                  </a:lnTo>
                  <a:lnTo>
                    <a:pt x="112" y="156"/>
                  </a:lnTo>
                  <a:lnTo>
                    <a:pt x="126" y="150"/>
                  </a:lnTo>
                  <a:lnTo>
                    <a:pt x="138" y="140"/>
                  </a:lnTo>
                  <a:lnTo>
                    <a:pt x="148" y="128"/>
                  </a:lnTo>
                  <a:lnTo>
                    <a:pt x="156" y="114"/>
                  </a:lnTo>
                  <a:lnTo>
                    <a:pt x="160" y="98"/>
                  </a:lnTo>
                  <a:lnTo>
                    <a:pt x="162" y="82"/>
                  </a:lnTo>
                  <a:lnTo>
                    <a:pt x="162" y="82"/>
                  </a:lnTo>
                  <a:lnTo>
                    <a:pt x="160" y="66"/>
                  </a:lnTo>
                  <a:lnTo>
                    <a:pt x="156" y="50"/>
                  </a:lnTo>
                  <a:lnTo>
                    <a:pt x="148" y="36"/>
                  </a:lnTo>
                  <a:lnTo>
                    <a:pt x="138" y="24"/>
                  </a:lnTo>
                  <a:lnTo>
                    <a:pt x="126" y="14"/>
                  </a:lnTo>
                  <a:lnTo>
                    <a:pt x="112" y="6"/>
                  </a:lnTo>
                  <a:lnTo>
                    <a:pt x="98" y="2"/>
                  </a:lnTo>
                  <a:lnTo>
                    <a:pt x="80" y="0"/>
                  </a:lnTo>
                  <a:lnTo>
                    <a:pt x="80" y="0"/>
                  </a:lnTo>
                  <a:lnTo>
                    <a:pt x="64" y="2"/>
                  </a:lnTo>
                  <a:lnTo>
                    <a:pt x="48" y="6"/>
                  </a:lnTo>
                  <a:lnTo>
                    <a:pt x="36" y="14"/>
                  </a:lnTo>
                  <a:lnTo>
                    <a:pt x="22" y="24"/>
                  </a:lnTo>
                  <a:lnTo>
                    <a:pt x="12" y="36"/>
                  </a:lnTo>
                  <a:lnTo>
                    <a:pt x="6" y="50"/>
                  </a:lnTo>
                  <a:lnTo>
                    <a:pt x="0" y="66"/>
                  </a:lnTo>
                  <a:lnTo>
                    <a:pt x="0" y="82"/>
                  </a:lnTo>
                  <a:lnTo>
                    <a:pt x="0" y="82"/>
                  </a:lnTo>
                  <a:lnTo>
                    <a:pt x="0" y="98"/>
                  </a:lnTo>
                  <a:lnTo>
                    <a:pt x="6" y="114"/>
                  </a:lnTo>
                  <a:lnTo>
                    <a:pt x="12" y="128"/>
                  </a:lnTo>
                  <a:lnTo>
                    <a:pt x="22" y="140"/>
                  </a:lnTo>
                  <a:lnTo>
                    <a:pt x="36" y="150"/>
                  </a:lnTo>
                  <a:lnTo>
                    <a:pt x="48" y="156"/>
                  </a:lnTo>
                  <a:lnTo>
                    <a:pt x="64" y="162"/>
                  </a:lnTo>
                  <a:lnTo>
                    <a:pt x="80" y="16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190">
              <a:extLst>
                <a:ext uri="{FF2B5EF4-FFF2-40B4-BE49-F238E27FC236}">
                  <a16:creationId xmlns:a16="http://schemas.microsoft.com/office/drawing/2014/main" id="{1316D208-D6BA-4905-878B-F3F95E3F8386}"/>
                </a:ext>
              </a:extLst>
            </p:cNvPr>
            <p:cNvSpPr>
              <a:spLocks/>
            </p:cNvSpPr>
            <p:nvPr userDrawn="1"/>
          </p:nvSpPr>
          <p:spPr bwMode="auto">
            <a:xfrm>
              <a:off x="6148388" y="1054100"/>
              <a:ext cx="257175" cy="260350"/>
            </a:xfrm>
            <a:custGeom>
              <a:avLst/>
              <a:gdLst>
                <a:gd name="T0" fmla="*/ 80 w 162"/>
                <a:gd name="T1" fmla="*/ 164 h 164"/>
                <a:gd name="T2" fmla="*/ 80 w 162"/>
                <a:gd name="T3" fmla="*/ 164 h 164"/>
                <a:gd name="T4" fmla="*/ 98 w 162"/>
                <a:gd name="T5" fmla="*/ 162 h 164"/>
                <a:gd name="T6" fmla="*/ 112 w 162"/>
                <a:gd name="T7" fmla="*/ 156 h 164"/>
                <a:gd name="T8" fmla="*/ 126 w 162"/>
                <a:gd name="T9" fmla="*/ 150 h 164"/>
                <a:gd name="T10" fmla="*/ 138 w 162"/>
                <a:gd name="T11" fmla="*/ 140 h 164"/>
                <a:gd name="T12" fmla="*/ 148 w 162"/>
                <a:gd name="T13" fmla="*/ 128 h 164"/>
                <a:gd name="T14" fmla="*/ 156 w 162"/>
                <a:gd name="T15" fmla="*/ 114 h 164"/>
                <a:gd name="T16" fmla="*/ 160 w 162"/>
                <a:gd name="T17" fmla="*/ 98 h 164"/>
                <a:gd name="T18" fmla="*/ 162 w 162"/>
                <a:gd name="T19" fmla="*/ 82 h 164"/>
                <a:gd name="T20" fmla="*/ 162 w 162"/>
                <a:gd name="T21" fmla="*/ 82 h 164"/>
                <a:gd name="T22" fmla="*/ 160 w 162"/>
                <a:gd name="T23" fmla="*/ 66 h 164"/>
                <a:gd name="T24" fmla="*/ 156 w 162"/>
                <a:gd name="T25" fmla="*/ 50 h 164"/>
                <a:gd name="T26" fmla="*/ 148 w 162"/>
                <a:gd name="T27" fmla="*/ 36 h 164"/>
                <a:gd name="T28" fmla="*/ 138 w 162"/>
                <a:gd name="T29" fmla="*/ 24 h 164"/>
                <a:gd name="T30" fmla="*/ 126 w 162"/>
                <a:gd name="T31" fmla="*/ 14 h 164"/>
                <a:gd name="T32" fmla="*/ 112 w 162"/>
                <a:gd name="T33" fmla="*/ 6 h 164"/>
                <a:gd name="T34" fmla="*/ 98 w 162"/>
                <a:gd name="T35" fmla="*/ 2 h 164"/>
                <a:gd name="T36" fmla="*/ 80 w 162"/>
                <a:gd name="T37" fmla="*/ 0 h 164"/>
                <a:gd name="T38" fmla="*/ 80 w 162"/>
                <a:gd name="T39" fmla="*/ 0 h 164"/>
                <a:gd name="T40" fmla="*/ 64 w 162"/>
                <a:gd name="T41" fmla="*/ 2 h 164"/>
                <a:gd name="T42" fmla="*/ 48 w 162"/>
                <a:gd name="T43" fmla="*/ 6 h 164"/>
                <a:gd name="T44" fmla="*/ 36 w 162"/>
                <a:gd name="T45" fmla="*/ 14 h 164"/>
                <a:gd name="T46" fmla="*/ 22 w 162"/>
                <a:gd name="T47" fmla="*/ 24 h 164"/>
                <a:gd name="T48" fmla="*/ 12 w 162"/>
                <a:gd name="T49" fmla="*/ 36 h 164"/>
                <a:gd name="T50" fmla="*/ 6 w 162"/>
                <a:gd name="T51" fmla="*/ 50 h 164"/>
                <a:gd name="T52" fmla="*/ 0 w 162"/>
                <a:gd name="T53" fmla="*/ 66 h 164"/>
                <a:gd name="T54" fmla="*/ 0 w 162"/>
                <a:gd name="T55" fmla="*/ 82 h 164"/>
                <a:gd name="T56" fmla="*/ 0 w 162"/>
                <a:gd name="T57" fmla="*/ 82 h 164"/>
                <a:gd name="T58" fmla="*/ 0 w 162"/>
                <a:gd name="T59" fmla="*/ 98 h 164"/>
                <a:gd name="T60" fmla="*/ 6 w 162"/>
                <a:gd name="T61" fmla="*/ 114 h 164"/>
                <a:gd name="T62" fmla="*/ 12 w 162"/>
                <a:gd name="T63" fmla="*/ 128 h 164"/>
                <a:gd name="T64" fmla="*/ 22 w 162"/>
                <a:gd name="T65" fmla="*/ 140 h 164"/>
                <a:gd name="T66" fmla="*/ 36 w 162"/>
                <a:gd name="T67" fmla="*/ 150 h 164"/>
                <a:gd name="T68" fmla="*/ 48 w 162"/>
                <a:gd name="T69" fmla="*/ 156 h 164"/>
                <a:gd name="T70" fmla="*/ 64 w 162"/>
                <a:gd name="T71" fmla="*/ 162 h 164"/>
                <a:gd name="T72" fmla="*/ 80 w 162"/>
                <a:gd name="T7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2" h="164">
                  <a:moveTo>
                    <a:pt x="80" y="164"/>
                  </a:moveTo>
                  <a:lnTo>
                    <a:pt x="80" y="164"/>
                  </a:lnTo>
                  <a:lnTo>
                    <a:pt x="98" y="162"/>
                  </a:lnTo>
                  <a:lnTo>
                    <a:pt x="112" y="156"/>
                  </a:lnTo>
                  <a:lnTo>
                    <a:pt x="126" y="150"/>
                  </a:lnTo>
                  <a:lnTo>
                    <a:pt x="138" y="140"/>
                  </a:lnTo>
                  <a:lnTo>
                    <a:pt x="148" y="128"/>
                  </a:lnTo>
                  <a:lnTo>
                    <a:pt x="156" y="114"/>
                  </a:lnTo>
                  <a:lnTo>
                    <a:pt x="160" y="98"/>
                  </a:lnTo>
                  <a:lnTo>
                    <a:pt x="162" y="82"/>
                  </a:lnTo>
                  <a:lnTo>
                    <a:pt x="162" y="82"/>
                  </a:lnTo>
                  <a:lnTo>
                    <a:pt x="160" y="66"/>
                  </a:lnTo>
                  <a:lnTo>
                    <a:pt x="156" y="50"/>
                  </a:lnTo>
                  <a:lnTo>
                    <a:pt x="148" y="36"/>
                  </a:lnTo>
                  <a:lnTo>
                    <a:pt x="138" y="24"/>
                  </a:lnTo>
                  <a:lnTo>
                    <a:pt x="126" y="14"/>
                  </a:lnTo>
                  <a:lnTo>
                    <a:pt x="112" y="6"/>
                  </a:lnTo>
                  <a:lnTo>
                    <a:pt x="98" y="2"/>
                  </a:lnTo>
                  <a:lnTo>
                    <a:pt x="80" y="0"/>
                  </a:lnTo>
                  <a:lnTo>
                    <a:pt x="80" y="0"/>
                  </a:lnTo>
                  <a:lnTo>
                    <a:pt x="64" y="2"/>
                  </a:lnTo>
                  <a:lnTo>
                    <a:pt x="48" y="6"/>
                  </a:lnTo>
                  <a:lnTo>
                    <a:pt x="36" y="14"/>
                  </a:lnTo>
                  <a:lnTo>
                    <a:pt x="22" y="24"/>
                  </a:lnTo>
                  <a:lnTo>
                    <a:pt x="12" y="36"/>
                  </a:lnTo>
                  <a:lnTo>
                    <a:pt x="6" y="50"/>
                  </a:lnTo>
                  <a:lnTo>
                    <a:pt x="0" y="66"/>
                  </a:lnTo>
                  <a:lnTo>
                    <a:pt x="0" y="82"/>
                  </a:lnTo>
                  <a:lnTo>
                    <a:pt x="0" y="82"/>
                  </a:lnTo>
                  <a:lnTo>
                    <a:pt x="0" y="98"/>
                  </a:lnTo>
                  <a:lnTo>
                    <a:pt x="6" y="114"/>
                  </a:lnTo>
                  <a:lnTo>
                    <a:pt x="12" y="128"/>
                  </a:lnTo>
                  <a:lnTo>
                    <a:pt x="22" y="140"/>
                  </a:lnTo>
                  <a:lnTo>
                    <a:pt x="36" y="150"/>
                  </a:lnTo>
                  <a:lnTo>
                    <a:pt x="48" y="156"/>
                  </a:lnTo>
                  <a:lnTo>
                    <a:pt x="64" y="162"/>
                  </a:lnTo>
                  <a:lnTo>
                    <a:pt x="80" y="1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Freeform 191">
              <a:extLst>
                <a:ext uri="{FF2B5EF4-FFF2-40B4-BE49-F238E27FC236}">
                  <a16:creationId xmlns:a16="http://schemas.microsoft.com/office/drawing/2014/main" id="{978772C2-7BBE-4E38-9147-9C9D4293823B}"/>
                </a:ext>
              </a:extLst>
            </p:cNvPr>
            <p:cNvSpPr>
              <a:spLocks/>
            </p:cNvSpPr>
            <p:nvPr userDrawn="1"/>
          </p:nvSpPr>
          <p:spPr bwMode="auto">
            <a:xfrm>
              <a:off x="6516688" y="577850"/>
              <a:ext cx="238125" cy="238125"/>
            </a:xfrm>
            <a:custGeom>
              <a:avLst/>
              <a:gdLst>
                <a:gd name="T0" fmla="*/ 136 w 150"/>
                <a:gd name="T1" fmla="*/ 120 h 150"/>
                <a:gd name="T2" fmla="*/ 136 w 150"/>
                <a:gd name="T3" fmla="*/ 120 h 150"/>
                <a:gd name="T4" fmla="*/ 142 w 150"/>
                <a:gd name="T5" fmla="*/ 110 h 150"/>
                <a:gd name="T6" fmla="*/ 146 w 150"/>
                <a:gd name="T7" fmla="*/ 98 h 150"/>
                <a:gd name="T8" fmla="*/ 150 w 150"/>
                <a:gd name="T9" fmla="*/ 88 h 150"/>
                <a:gd name="T10" fmla="*/ 150 w 150"/>
                <a:gd name="T11" fmla="*/ 74 h 150"/>
                <a:gd name="T12" fmla="*/ 150 w 150"/>
                <a:gd name="T13" fmla="*/ 74 h 150"/>
                <a:gd name="T14" fmla="*/ 150 w 150"/>
                <a:gd name="T15" fmla="*/ 60 h 150"/>
                <a:gd name="T16" fmla="*/ 144 w 150"/>
                <a:gd name="T17" fmla="*/ 46 h 150"/>
                <a:gd name="T18" fmla="*/ 138 w 150"/>
                <a:gd name="T19" fmla="*/ 32 h 150"/>
                <a:gd name="T20" fmla="*/ 128 w 150"/>
                <a:gd name="T21" fmla="*/ 22 h 150"/>
                <a:gd name="T22" fmla="*/ 118 w 150"/>
                <a:gd name="T23" fmla="*/ 12 h 150"/>
                <a:gd name="T24" fmla="*/ 104 w 150"/>
                <a:gd name="T25" fmla="*/ 6 h 150"/>
                <a:gd name="T26" fmla="*/ 90 w 150"/>
                <a:gd name="T27" fmla="*/ 2 h 150"/>
                <a:gd name="T28" fmla="*/ 76 w 150"/>
                <a:gd name="T29" fmla="*/ 0 h 150"/>
                <a:gd name="T30" fmla="*/ 76 w 150"/>
                <a:gd name="T31" fmla="*/ 0 h 150"/>
                <a:gd name="T32" fmla="*/ 60 w 150"/>
                <a:gd name="T33" fmla="*/ 2 h 150"/>
                <a:gd name="T34" fmla="*/ 46 w 150"/>
                <a:gd name="T35" fmla="*/ 6 h 150"/>
                <a:gd name="T36" fmla="*/ 34 w 150"/>
                <a:gd name="T37" fmla="*/ 12 h 150"/>
                <a:gd name="T38" fmla="*/ 22 w 150"/>
                <a:gd name="T39" fmla="*/ 22 h 150"/>
                <a:gd name="T40" fmla="*/ 14 w 150"/>
                <a:gd name="T41" fmla="*/ 32 h 150"/>
                <a:gd name="T42" fmla="*/ 6 w 150"/>
                <a:gd name="T43" fmla="*/ 46 h 150"/>
                <a:gd name="T44" fmla="*/ 2 w 150"/>
                <a:gd name="T45" fmla="*/ 60 h 150"/>
                <a:gd name="T46" fmla="*/ 0 w 150"/>
                <a:gd name="T47" fmla="*/ 74 h 150"/>
                <a:gd name="T48" fmla="*/ 0 w 150"/>
                <a:gd name="T49" fmla="*/ 74 h 150"/>
                <a:gd name="T50" fmla="*/ 2 w 150"/>
                <a:gd name="T51" fmla="*/ 90 h 150"/>
                <a:gd name="T52" fmla="*/ 6 w 150"/>
                <a:gd name="T53" fmla="*/ 104 h 150"/>
                <a:gd name="T54" fmla="*/ 14 w 150"/>
                <a:gd name="T55" fmla="*/ 116 h 150"/>
                <a:gd name="T56" fmla="*/ 22 w 150"/>
                <a:gd name="T57" fmla="*/ 128 h 150"/>
                <a:gd name="T58" fmla="*/ 34 w 150"/>
                <a:gd name="T59" fmla="*/ 138 h 150"/>
                <a:gd name="T60" fmla="*/ 46 w 150"/>
                <a:gd name="T61" fmla="*/ 144 h 150"/>
                <a:gd name="T62" fmla="*/ 60 w 150"/>
                <a:gd name="T63" fmla="*/ 148 h 150"/>
                <a:gd name="T64" fmla="*/ 76 w 150"/>
                <a:gd name="T65" fmla="*/ 150 h 150"/>
                <a:gd name="T66" fmla="*/ 76 w 150"/>
                <a:gd name="T67" fmla="*/ 150 h 150"/>
                <a:gd name="T68" fmla="*/ 90 w 150"/>
                <a:gd name="T69" fmla="*/ 148 h 150"/>
                <a:gd name="T70" fmla="*/ 90 w 150"/>
                <a:gd name="T71" fmla="*/ 148 h 150"/>
                <a:gd name="T72" fmla="*/ 100 w 150"/>
                <a:gd name="T73" fmla="*/ 140 h 150"/>
                <a:gd name="T74" fmla="*/ 110 w 150"/>
                <a:gd name="T75" fmla="*/ 132 h 150"/>
                <a:gd name="T76" fmla="*/ 122 w 150"/>
                <a:gd name="T77" fmla="*/ 126 h 150"/>
                <a:gd name="T78" fmla="*/ 136 w 150"/>
                <a:gd name="T79" fmla="*/ 12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136" y="120"/>
                  </a:moveTo>
                  <a:lnTo>
                    <a:pt x="136" y="120"/>
                  </a:lnTo>
                  <a:lnTo>
                    <a:pt x="142" y="110"/>
                  </a:lnTo>
                  <a:lnTo>
                    <a:pt x="146" y="98"/>
                  </a:lnTo>
                  <a:lnTo>
                    <a:pt x="150" y="88"/>
                  </a:lnTo>
                  <a:lnTo>
                    <a:pt x="150" y="74"/>
                  </a:lnTo>
                  <a:lnTo>
                    <a:pt x="150" y="74"/>
                  </a:lnTo>
                  <a:lnTo>
                    <a:pt x="150" y="60"/>
                  </a:lnTo>
                  <a:lnTo>
                    <a:pt x="144" y="46"/>
                  </a:lnTo>
                  <a:lnTo>
                    <a:pt x="138" y="32"/>
                  </a:lnTo>
                  <a:lnTo>
                    <a:pt x="128" y="22"/>
                  </a:lnTo>
                  <a:lnTo>
                    <a:pt x="118" y="12"/>
                  </a:lnTo>
                  <a:lnTo>
                    <a:pt x="104" y="6"/>
                  </a:lnTo>
                  <a:lnTo>
                    <a:pt x="90" y="2"/>
                  </a:lnTo>
                  <a:lnTo>
                    <a:pt x="76" y="0"/>
                  </a:lnTo>
                  <a:lnTo>
                    <a:pt x="76" y="0"/>
                  </a:lnTo>
                  <a:lnTo>
                    <a:pt x="60" y="2"/>
                  </a:lnTo>
                  <a:lnTo>
                    <a:pt x="46" y="6"/>
                  </a:lnTo>
                  <a:lnTo>
                    <a:pt x="34" y="12"/>
                  </a:lnTo>
                  <a:lnTo>
                    <a:pt x="22" y="22"/>
                  </a:lnTo>
                  <a:lnTo>
                    <a:pt x="14" y="32"/>
                  </a:lnTo>
                  <a:lnTo>
                    <a:pt x="6" y="46"/>
                  </a:lnTo>
                  <a:lnTo>
                    <a:pt x="2" y="60"/>
                  </a:lnTo>
                  <a:lnTo>
                    <a:pt x="0" y="74"/>
                  </a:lnTo>
                  <a:lnTo>
                    <a:pt x="0" y="74"/>
                  </a:lnTo>
                  <a:lnTo>
                    <a:pt x="2" y="90"/>
                  </a:lnTo>
                  <a:lnTo>
                    <a:pt x="6" y="104"/>
                  </a:lnTo>
                  <a:lnTo>
                    <a:pt x="14" y="116"/>
                  </a:lnTo>
                  <a:lnTo>
                    <a:pt x="22" y="128"/>
                  </a:lnTo>
                  <a:lnTo>
                    <a:pt x="34" y="138"/>
                  </a:lnTo>
                  <a:lnTo>
                    <a:pt x="46" y="144"/>
                  </a:lnTo>
                  <a:lnTo>
                    <a:pt x="60" y="148"/>
                  </a:lnTo>
                  <a:lnTo>
                    <a:pt x="76" y="150"/>
                  </a:lnTo>
                  <a:lnTo>
                    <a:pt x="76" y="150"/>
                  </a:lnTo>
                  <a:lnTo>
                    <a:pt x="90" y="148"/>
                  </a:lnTo>
                  <a:lnTo>
                    <a:pt x="90" y="148"/>
                  </a:lnTo>
                  <a:lnTo>
                    <a:pt x="100" y="140"/>
                  </a:lnTo>
                  <a:lnTo>
                    <a:pt x="110" y="132"/>
                  </a:lnTo>
                  <a:lnTo>
                    <a:pt x="122" y="126"/>
                  </a:lnTo>
                  <a:lnTo>
                    <a:pt x="136" y="12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192">
              <a:extLst>
                <a:ext uri="{FF2B5EF4-FFF2-40B4-BE49-F238E27FC236}">
                  <a16:creationId xmlns:a16="http://schemas.microsoft.com/office/drawing/2014/main" id="{CB9970C3-AE72-45BC-A44D-013CA561B136}"/>
                </a:ext>
              </a:extLst>
            </p:cNvPr>
            <p:cNvSpPr>
              <a:spLocks/>
            </p:cNvSpPr>
            <p:nvPr userDrawn="1"/>
          </p:nvSpPr>
          <p:spPr bwMode="auto">
            <a:xfrm>
              <a:off x="6516688" y="577850"/>
              <a:ext cx="238125" cy="238125"/>
            </a:xfrm>
            <a:custGeom>
              <a:avLst/>
              <a:gdLst>
                <a:gd name="T0" fmla="*/ 136 w 150"/>
                <a:gd name="T1" fmla="*/ 120 h 150"/>
                <a:gd name="T2" fmla="*/ 136 w 150"/>
                <a:gd name="T3" fmla="*/ 120 h 150"/>
                <a:gd name="T4" fmla="*/ 142 w 150"/>
                <a:gd name="T5" fmla="*/ 110 h 150"/>
                <a:gd name="T6" fmla="*/ 146 w 150"/>
                <a:gd name="T7" fmla="*/ 98 h 150"/>
                <a:gd name="T8" fmla="*/ 150 w 150"/>
                <a:gd name="T9" fmla="*/ 88 h 150"/>
                <a:gd name="T10" fmla="*/ 150 w 150"/>
                <a:gd name="T11" fmla="*/ 74 h 150"/>
                <a:gd name="T12" fmla="*/ 150 w 150"/>
                <a:gd name="T13" fmla="*/ 74 h 150"/>
                <a:gd name="T14" fmla="*/ 150 w 150"/>
                <a:gd name="T15" fmla="*/ 60 h 150"/>
                <a:gd name="T16" fmla="*/ 144 w 150"/>
                <a:gd name="T17" fmla="*/ 46 h 150"/>
                <a:gd name="T18" fmla="*/ 138 w 150"/>
                <a:gd name="T19" fmla="*/ 32 h 150"/>
                <a:gd name="T20" fmla="*/ 128 w 150"/>
                <a:gd name="T21" fmla="*/ 22 h 150"/>
                <a:gd name="T22" fmla="*/ 118 w 150"/>
                <a:gd name="T23" fmla="*/ 12 h 150"/>
                <a:gd name="T24" fmla="*/ 104 w 150"/>
                <a:gd name="T25" fmla="*/ 6 h 150"/>
                <a:gd name="T26" fmla="*/ 90 w 150"/>
                <a:gd name="T27" fmla="*/ 2 h 150"/>
                <a:gd name="T28" fmla="*/ 76 w 150"/>
                <a:gd name="T29" fmla="*/ 0 h 150"/>
                <a:gd name="T30" fmla="*/ 76 w 150"/>
                <a:gd name="T31" fmla="*/ 0 h 150"/>
                <a:gd name="T32" fmla="*/ 60 w 150"/>
                <a:gd name="T33" fmla="*/ 2 h 150"/>
                <a:gd name="T34" fmla="*/ 46 w 150"/>
                <a:gd name="T35" fmla="*/ 6 h 150"/>
                <a:gd name="T36" fmla="*/ 34 w 150"/>
                <a:gd name="T37" fmla="*/ 12 h 150"/>
                <a:gd name="T38" fmla="*/ 22 w 150"/>
                <a:gd name="T39" fmla="*/ 22 h 150"/>
                <a:gd name="T40" fmla="*/ 14 w 150"/>
                <a:gd name="T41" fmla="*/ 32 h 150"/>
                <a:gd name="T42" fmla="*/ 6 w 150"/>
                <a:gd name="T43" fmla="*/ 46 h 150"/>
                <a:gd name="T44" fmla="*/ 2 w 150"/>
                <a:gd name="T45" fmla="*/ 60 h 150"/>
                <a:gd name="T46" fmla="*/ 0 w 150"/>
                <a:gd name="T47" fmla="*/ 74 h 150"/>
                <a:gd name="T48" fmla="*/ 0 w 150"/>
                <a:gd name="T49" fmla="*/ 74 h 150"/>
                <a:gd name="T50" fmla="*/ 2 w 150"/>
                <a:gd name="T51" fmla="*/ 90 h 150"/>
                <a:gd name="T52" fmla="*/ 6 w 150"/>
                <a:gd name="T53" fmla="*/ 104 h 150"/>
                <a:gd name="T54" fmla="*/ 14 w 150"/>
                <a:gd name="T55" fmla="*/ 116 h 150"/>
                <a:gd name="T56" fmla="*/ 22 w 150"/>
                <a:gd name="T57" fmla="*/ 128 h 150"/>
                <a:gd name="T58" fmla="*/ 34 w 150"/>
                <a:gd name="T59" fmla="*/ 138 h 150"/>
                <a:gd name="T60" fmla="*/ 46 w 150"/>
                <a:gd name="T61" fmla="*/ 144 h 150"/>
                <a:gd name="T62" fmla="*/ 60 w 150"/>
                <a:gd name="T63" fmla="*/ 148 h 150"/>
                <a:gd name="T64" fmla="*/ 76 w 150"/>
                <a:gd name="T65" fmla="*/ 150 h 150"/>
                <a:gd name="T66" fmla="*/ 76 w 150"/>
                <a:gd name="T67" fmla="*/ 150 h 150"/>
                <a:gd name="T68" fmla="*/ 90 w 150"/>
                <a:gd name="T69" fmla="*/ 148 h 150"/>
                <a:gd name="T70" fmla="*/ 90 w 150"/>
                <a:gd name="T71" fmla="*/ 148 h 150"/>
                <a:gd name="T72" fmla="*/ 100 w 150"/>
                <a:gd name="T73" fmla="*/ 140 h 150"/>
                <a:gd name="T74" fmla="*/ 110 w 150"/>
                <a:gd name="T75" fmla="*/ 132 h 150"/>
                <a:gd name="T76" fmla="*/ 122 w 150"/>
                <a:gd name="T77" fmla="*/ 126 h 150"/>
                <a:gd name="T78" fmla="*/ 136 w 150"/>
                <a:gd name="T79" fmla="*/ 12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136" y="120"/>
                  </a:moveTo>
                  <a:lnTo>
                    <a:pt x="136" y="120"/>
                  </a:lnTo>
                  <a:lnTo>
                    <a:pt x="142" y="110"/>
                  </a:lnTo>
                  <a:lnTo>
                    <a:pt x="146" y="98"/>
                  </a:lnTo>
                  <a:lnTo>
                    <a:pt x="150" y="88"/>
                  </a:lnTo>
                  <a:lnTo>
                    <a:pt x="150" y="74"/>
                  </a:lnTo>
                  <a:lnTo>
                    <a:pt x="150" y="74"/>
                  </a:lnTo>
                  <a:lnTo>
                    <a:pt x="150" y="60"/>
                  </a:lnTo>
                  <a:lnTo>
                    <a:pt x="144" y="46"/>
                  </a:lnTo>
                  <a:lnTo>
                    <a:pt x="138" y="32"/>
                  </a:lnTo>
                  <a:lnTo>
                    <a:pt x="128" y="22"/>
                  </a:lnTo>
                  <a:lnTo>
                    <a:pt x="118" y="12"/>
                  </a:lnTo>
                  <a:lnTo>
                    <a:pt x="104" y="6"/>
                  </a:lnTo>
                  <a:lnTo>
                    <a:pt x="90" y="2"/>
                  </a:lnTo>
                  <a:lnTo>
                    <a:pt x="76" y="0"/>
                  </a:lnTo>
                  <a:lnTo>
                    <a:pt x="76" y="0"/>
                  </a:lnTo>
                  <a:lnTo>
                    <a:pt x="60" y="2"/>
                  </a:lnTo>
                  <a:lnTo>
                    <a:pt x="46" y="6"/>
                  </a:lnTo>
                  <a:lnTo>
                    <a:pt x="34" y="12"/>
                  </a:lnTo>
                  <a:lnTo>
                    <a:pt x="22" y="22"/>
                  </a:lnTo>
                  <a:lnTo>
                    <a:pt x="14" y="32"/>
                  </a:lnTo>
                  <a:lnTo>
                    <a:pt x="6" y="46"/>
                  </a:lnTo>
                  <a:lnTo>
                    <a:pt x="2" y="60"/>
                  </a:lnTo>
                  <a:lnTo>
                    <a:pt x="0" y="74"/>
                  </a:lnTo>
                  <a:lnTo>
                    <a:pt x="0" y="74"/>
                  </a:lnTo>
                  <a:lnTo>
                    <a:pt x="2" y="90"/>
                  </a:lnTo>
                  <a:lnTo>
                    <a:pt x="6" y="104"/>
                  </a:lnTo>
                  <a:lnTo>
                    <a:pt x="14" y="116"/>
                  </a:lnTo>
                  <a:lnTo>
                    <a:pt x="22" y="128"/>
                  </a:lnTo>
                  <a:lnTo>
                    <a:pt x="34" y="138"/>
                  </a:lnTo>
                  <a:lnTo>
                    <a:pt x="46" y="144"/>
                  </a:lnTo>
                  <a:lnTo>
                    <a:pt x="60" y="148"/>
                  </a:lnTo>
                  <a:lnTo>
                    <a:pt x="76" y="150"/>
                  </a:lnTo>
                  <a:lnTo>
                    <a:pt x="76" y="150"/>
                  </a:lnTo>
                  <a:lnTo>
                    <a:pt x="90" y="148"/>
                  </a:lnTo>
                  <a:lnTo>
                    <a:pt x="90" y="148"/>
                  </a:lnTo>
                  <a:lnTo>
                    <a:pt x="100" y="140"/>
                  </a:lnTo>
                  <a:lnTo>
                    <a:pt x="110" y="132"/>
                  </a:lnTo>
                  <a:lnTo>
                    <a:pt x="122" y="126"/>
                  </a:lnTo>
                  <a:lnTo>
                    <a:pt x="136" y="12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Freeform 193">
              <a:extLst>
                <a:ext uri="{FF2B5EF4-FFF2-40B4-BE49-F238E27FC236}">
                  <a16:creationId xmlns:a16="http://schemas.microsoft.com/office/drawing/2014/main" id="{73938FC7-55D3-4DFE-8136-7EC78BA5C7F1}"/>
                </a:ext>
              </a:extLst>
            </p:cNvPr>
            <p:cNvSpPr>
              <a:spLocks/>
            </p:cNvSpPr>
            <p:nvPr userDrawn="1"/>
          </p:nvSpPr>
          <p:spPr bwMode="auto">
            <a:xfrm>
              <a:off x="6615113" y="1235075"/>
              <a:ext cx="260350" cy="260350"/>
            </a:xfrm>
            <a:custGeom>
              <a:avLst/>
              <a:gdLst>
                <a:gd name="T0" fmla="*/ 82 w 164"/>
                <a:gd name="T1" fmla="*/ 164 h 164"/>
                <a:gd name="T2" fmla="*/ 82 w 164"/>
                <a:gd name="T3" fmla="*/ 164 h 164"/>
                <a:gd name="T4" fmla="*/ 98 w 164"/>
                <a:gd name="T5" fmla="*/ 162 h 164"/>
                <a:gd name="T6" fmla="*/ 114 w 164"/>
                <a:gd name="T7" fmla="*/ 158 h 164"/>
                <a:gd name="T8" fmla="*/ 128 w 164"/>
                <a:gd name="T9" fmla="*/ 150 h 164"/>
                <a:gd name="T10" fmla="*/ 140 w 164"/>
                <a:gd name="T11" fmla="*/ 140 h 164"/>
                <a:gd name="T12" fmla="*/ 150 w 164"/>
                <a:gd name="T13" fmla="*/ 128 h 164"/>
                <a:gd name="T14" fmla="*/ 158 w 164"/>
                <a:gd name="T15" fmla="*/ 114 h 164"/>
                <a:gd name="T16" fmla="*/ 162 w 164"/>
                <a:gd name="T17" fmla="*/ 98 h 164"/>
                <a:gd name="T18" fmla="*/ 164 w 164"/>
                <a:gd name="T19" fmla="*/ 82 h 164"/>
                <a:gd name="T20" fmla="*/ 164 w 164"/>
                <a:gd name="T21" fmla="*/ 82 h 164"/>
                <a:gd name="T22" fmla="*/ 162 w 164"/>
                <a:gd name="T23" fmla="*/ 66 h 164"/>
                <a:gd name="T24" fmla="*/ 158 w 164"/>
                <a:gd name="T25" fmla="*/ 50 h 164"/>
                <a:gd name="T26" fmla="*/ 150 w 164"/>
                <a:gd name="T27" fmla="*/ 36 h 164"/>
                <a:gd name="T28" fmla="*/ 140 w 164"/>
                <a:gd name="T29" fmla="*/ 24 h 164"/>
                <a:gd name="T30" fmla="*/ 128 w 164"/>
                <a:gd name="T31" fmla="*/ 14 h 164"/>
                <a:gd name="T32" fmla="*/ 114 w 164"/>
                <a:gd name="T33" fmla="*/ 6 h 164"/>
                <a:gd name="T34" fmla="*/ 98 w 164"/>
                <a:gd name="T35" fmla="*/ 2 h 164"/>
                <a:gd name="T36" fmla="*/ 82 w 164"/>
                <a:gd name="T37" fmla="*/ 0 h 164"/>
                <a:gd name="T38" fmla="*/ 82 w 164"/>
                <a:gd name="T39" fmla="*/ 0 h 164"/>
                <a:gd name="T40" fmla="*/ 66 w 164"/>
                <a:gd name="T41" fmla="*/ 2 h 164"/>
                <a:gd name="T42" fmla="*/ 50 w 164"/>
                <a:gd name="T43" fmla="*/ 6 h 164"/>
                <a:gd name="T44" fmla="*/ 36 w 164"/>
                <a:gd name="T45" fmla="*/ 14 h 164"/>
                <a:gd name="T46" fmla="*/ 24 w 164"/>
                <a:gd name="T47" fmla="*/ 24 h 164"/>
                <a:gd name="T48" fmla="*/ 14 w 164"/>
                <a:gd name="T49" fmla="*/ 36 h 164"/>
                <a:gd name="T50" fmla="*/ 6 w 164"/>
                <a:gd name="T51" fmla="*/ 50 h 164"/>
                <a:gd name="T52" fmla="*/ 2 w 164"/>
                <a:gd name="T53" fmla="*/ 66 h 164"/>
                <a:gd name="T54" fmla="*/ 0 w 164"/>
                <a:gd name="T55" fmla="*/ 82 h 164"/>
                <a:gd name="T56" fmla="*/ 0 w 164"/>
                <a:gd name="T57" fmla="*/ 82 h 164"/>
                <a:gd name="T58" fmla="*/ 2 w 164"/>
                <a:gd name="T59" fmla="*/ 98 h 164"/>
                <a:gd name="T60" fmla="*/ 6 w 164"/>
                <a:gd name="T61" fmla="*/ 114 h 164"/>
                <a:gd name="T62" fmla="*/ 14 w 164"/>
                <a:gd name="T63" fmla="*/ 128 h 164"/>
                <a:gd name="T64" fmla="*/ 24 w 164"/>
                <a:gd name="T65" fmla="*/ 140 h 164"/>
                <a:gd name="T66" fmla="*/ 36 w 164"/>
                <a:gd name="T67" fmla="*/ 150 h 164"/>
                <a:gd name="T68" fmla="*/ 50 w 164"/>
                <a:gd name="T69" fmla="*/ 158 h 164"/>
                <a:gd name="T70" fmla="*/ 66 w 164"/>
                <a:gd name="T71" fmla="*/ 162 h 164"/>
                <a:gd name="T72" fmla="*/ 82 w 164"/>
                <a:gd name="T7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4" h="164">
                  <a:moveTo>
                    <a:pt x="82" y="164"/>
                  </a:moveTo>
                  <a:lnTo>
                    <a:pt x="82" y="164"/>
                  </a:lnTo>
                  <a:lnTo>
                    <a:pt x="98" y="162"/>
                  </a:lnTo>
                  <a:lnTo>
                    <a:pt x="114" y="158"/>
                  </a:lnTo>
                  <a:lnTo>
                    <a:pt x="128" y="150"/>
                  </a:lnTo>
                  <a:lnTo>
                    <a:pt x="140" y="140"/>
                  </a:lnTo>
                  <a:lnTo>
                    <a:pt x="150" y="128"/>
                  </a:lnTo>
                  <a:lnTo>
                    <a:pt x="158" y="114"/>
                  </a:lnTo>
                  <a:lnTo>
                    <a:pt x="162" y="98"/>
                  </a:lnTo>
                  <a:lnTo>
                    <a:pt x="164" y="82"/>
                  </a:lnTo>
                  <a:lnTo>
                    <a:pt x="164" y="82"/>
                  </a:lnTo>
                  <a:lnTo>
                    <a:pt x="162" y="66"/>
                  </a:lnTo>
                  <a:lnTo>
                    <a:pt x="158" y="50"/>
                  </a:lnTo>
                  <a:lnTo>
                    <a:pt x="150" y="36"/>
                  </a:lnTo>
                  <a:lnTo>
                    <a:pt x="140" y="24"/>
                  </a:lnTo>
                  <a:lnTo>
                    <a:pt x="128" y="14"/>
                  </a:lnTo>
                  <a:lnTo>
                    <a:pt x="114" y="6"/>
                  </a:lnTo>
                  <a:lnTo>
                    <a:pt x="98" y="2"/>
                  </a:lnTo>
                  <a:lnTo>
                    <a:pt x="82" y="0"/>
                  </a:lnTo>
                  <a:lnTo>
                    <a:pt x="82" y="0"/>
                  </a:lnTo>
                  <a:lnTo>
                    <a:pt x="66" y="2"/>
                  </a:lnTo>
                  <a:lnTo>
                    <a:pt x="50" y="6"/>
                  </a:lnTo>
                  <a:lnTo>
                    <a:pt x="36" y="14"/>
                  </a:lnTo>
                  <a:lnTo>
                    <a:pt x="24" y="24"/>
                  </a:lnTo>
                  <a:lnTo>
                    <a:pt x="14" y="36"/>
                  </a:lnTo>
                  <a:lnTo>
                    <a:pt x="6" y="50"/>
                  </a:lnTo>
                  <a:lnTo>
                    <a:pt x="2" y="66"/>
                  </a:lnTo>
                  <a:lnTo>
                    <a:pt x="0" y="82"/>
                  </a:lnTo>
                  <a:lnTo>
                    <a:pt x="0" y="82"/>
                  </a:lnTo>
                  <a:lnTo>
                    <a:pt x="2" y="98"/>
                  </a:lnTo>
                  <a:lnTo>
                    <a:pt x="6" y="114"/>
                  </a:lnTo>
                  <a:lnTo>
                    <a:pt x="14" y="128"/>
                  </a:lnTo>
                  <a:lnTo>
                    <a:pt x="24" y="140"/>
                  </a:lnTo>
                  <a:lnTo>
                    <a:pt x="36" y="150"/>
                  </a:lnTo>
                  <a:lnTo>
                    <a:pt x="50" y="158"/>
                  </a:lnTo>
                  <a:lnTo>
                    <a:pt x="66" y="162"/>
                  </a:lnTo>
                  <a:lnTo>
                    <a:pt x="82" y="16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194">
              <a:extLst>
                <a:ext uri="{FF2B5EF4-FFF2-40B4-BE49-F238E27FC236}">
                  <a16:creationId xmlns:a16="http://schemas.microsoft.com/office/drawing/2014/main" id="{A4B91764-AF03-4B58-B649-F97043AEBD83}"/>
                </a:ext>
              </a:extLst>
            </p:cNvPr>
            <p:cNvSpPr>
              <a:spLocks/>
            </p:cNvSpPr>
            <p:nvPr userDrawn="1"/>
          </p:nvSpPr>
          <p:spPr bwMode="auto">
            <a:xfrm>
              <a:off x="6615113" y="1235075"/>
              <a:ext cx="260350" cy="260350"/>
            </a:xfrm>
            <a:custGeom>
              <a:avLst/>
              <a:gdLst>
                <a:gd name="T0" fmla="*/ 82 w 164"/>
                <a:gd name="T1" fmla="*/ 164 h 164"/>
                <a:gd name="T2" fmla="*/ 82 w 164"/>
                <a:gd name="T3" fmla="*/ 164 h 164"/>
                <a:gd name="T4" fmla="*/ 98 w 164"/>
                <a:gd name="T5" fmla="*/ 162 h 164"/>
                <a:gd name="T6" fmla="*/ 114 w 164"/>
                <a:gd name="T7" fmla="*/ 158 h 164"/>
                <a:gd name="T8" fmla="*/ 128 w 164"/>
                <a:gd name="T9" fmla="*/ 150 h 164"/>
                <a:gd name="T10" fmla="*/ 140 w 164"/>
                <a:gd name="T11" fmla="*/ 140 h 164"/>
                <a:gd name="T12" fmla="*/ 150 w 164"/>
                <a:gd name="T13" fmla="*/ 128 h 164"/>
                <a:gd name="T14" fmla="*/ 158 w 164"/>
                <a:gd name="T15" fmla="*/ 114 h 164"/>
                <a:gd name="T16" fmla="*/ 162 w 164"/>
                <a:gd name="T17" fmla="*/ 98 h 164"/>
                <a:gd name="T18" fmla="*/ 164 w 164"/>
                <a:gd name="T19" fmla="*/ 82 h 164"/>
                <a:gd name="T20" fmla="*/ 164 w 164"/>
                <a:gd name="T21" fmla="*/ 82 h 164"/>
                <a:gd name="T22" fmla="*/ 162 w 164"/>
                <a:gd name="T23" fmla="*/ 66 h 164"/>
                <a:gd name="T24" fmla="*/ 158 w 164"/>
                <a:gd name="T25" fmla="*/ 50 h 164"/>
                <a:gd name="T26" fmla="*/ 150 w 164"/>
                <a:gd name="T27" fmla="*/ 36 h 164"/>
                <a:gd name="T28" fmla="*/ 140 w 164"/>
                <a:gd name="T29" fmla="*/ 24 h 164"/>
                <a:gd name="T30" fmla="*/ 128 w 164"/>
                <a:gd name="T31" fmla="*/ 14 h 164"/>
                <a:gd name="T32" fmla="*/ 114 w 164"/>
                <a:gd name="T33" fmla="*/ 6 h 164"/>
                <a:gd name="T34" fmla="*/ 98 w 164"/>
                <a:gd name="T35" fmla="*/ 2 h 164"/>
                <a:gd name="T36" fmla="*/ 82 w 164"/>
                <a:gd name="T37" fmla="*/ 0 h 164"/>
                <a:gd name="T38" fmla="*/ 82 w 164"/>
                <a:gd name="T39" fmla="*/ 0 h 164"/>
                <a:gd name="T40" fmla="*/ 66 w 164"/>
                <a:gd name="T41" fmla="*/ 2 h 164"/>
                <a:gd name="T42" fmla="*/ 50 w 164"/>
                <a:gd name="T43" fmla="*/ 6 h 164"/>
                <a:gd name="T44" fmla="*/ 36 w 164"/>
                <a:gd name="T45" fmla="*/ 14 h 164"/>
                <a:gd name="T46" fmla="*/ 24 w 164"/>
                <a:gd name="T47" fmla="*/ 24 h 164"/>
                <a:gd name="T48" fmla="*/ 14 w 164"/>
                <a:gd name="T49" fmla="*/ 36 h 164"/>
                <a:gd name="T50" fmla="*/ 6 w 164"/>
                <a:gd name="T51" fmla="*/ 50 h 164"/>
                <a:gd name="T52" fmla="*/ 2 w 164"/>
                <a:gd name="T53" fmla="*/ 66 h 164"/>
                <a:gd name="T54" fmla="*/ 0 w 164"/>
                <a:gd name="T55" fmla="*/ 82 h 164"/>
                <a:gd name="T56" fmla="*/ 0 w 164"/>
                <a:gd name="T57" fmla="*/ 82 h 164"/>
                <a:gd name="T58" fmla="*/ 2 w 164"/>
                <a:gd name="T59" fmla="*/ 98 h 164"/>
                <a:gd name="T60" fmla="*/ 6 w 164"/>
                <a:gd name="T61" fmla="*/ 114 h 164"/>
                <a:gd name="T62" fmla="*/ 14 w 164"/>
                <a:gd name="T63" fmla="*/ 128 h 164"/>
                <a:gd name="T64" fmla="*/ 24 w 164"/>
                <a:gd name="T65" fmla="*/ 140 h 164"/>
                <a:gd name="T66" fmla="*/ 36 w 164"/>
                <a:gd name="T67" fmla="*/ 150 h 164"/>
                <a:gd name="T68" fmla="*/ 50 w 164"/>
                <a:gd name="T69" fmla="*/ 158 h 164"/>
                <a:gd name="T70" fmla="*/ 66 w 164"/>
                <a:gd name="T71" fmla="*/ 162 h 164"/>
                <a:gd name="T72" fmla="*/ 82 w 164"/>
                <a:gd name="T7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4" h="164">
                  <a:moveTo>
                    <a:pt x="82" y="164"/>
                  </a:moveTo>
                  <a:lnTo>
                    <a:pt x="82" y="164"/>
                  </a:lnTo>
                  <a:lnTo>
                    <a:pt x="98" y="162"/>
                  </a:lnTo>
                  <a:lnTo>
                    <a:pt x="114" y="158"/>
                  </a:lnTo>
                  <a:lnTo>
                    <a:pt x="128" y="150"/>
                  </a:lnTo>
                  <a:lnTo>
                    <a:pt x="140" y="140"/>
                  </a:lnTo>
                  <a:lnTo>
                    <a:pt x="150" y="128"/>
                  </a:lnTo>
                  <a:lnTo>
                    <a:pt x="158" y="114"/>
                  </a:lnTo>
                  <a:lnTo>
                    <a:pt x="162" y="98"/>
                  </a:lnTo>
                  <a:lnTo>
                    <a:pt x="164" y="82"/>
                  </a:lnTo>
                  <a:lnTo>
                    <a:pt x="164" y="82"/>
                  </a:lnTo>
                  <a:lnTo>
                    <a:pt x="162" y="66"/>
                  </a:lnTo>
                  <a:lnTo>
                    <a:pt x="158" y="50"/>
                  </a:lnTo>
                  <a:lnTo>
                    <a:pt x="150" y="36"/>
                  </a:lnTo>
                  <a:lnTo>
                    <a:pt x="140" y="24"/>
                  </a:lnTo>
                  <a:lnTo>
                    <a:pt x="128" y="14"/>
                  </a:lnTo>
                  <a:lnTo>
                    <a:pt x="114" y="6"/>
                  </a:lnTo>
                  <a:lnTo>
                    <a:pt x="98" y="2"/>
                  </a:lnTo>
                  <a:lnTo>
                    <a:pt x="82" y="0"/>
                  </a:lnTo>
                  <a:lnTo>
                    <a:pt x="82" y="0"/>
                  </a:lnTo>
                  <a:lnTo>
                    <a:pt x="66" y="2"/>
                  </a:lnTo>
                  <a:lnTo>
                    <a:pt x="50" y="6"/>
                  </a:lnTo>
                  <a:lnTo>
                    <a:pt x="36" y="14"/>
                  </a:lnTo>
                  <a:lnTo>
                    <a:pt x="24" y="24"/>
                  </a:lnTo>
                  <a:lnTo>
                    <a:pt x="14" y="36"/>
                  </a:lnTo>
                  <a:lnTo>
                    <a:pt x="6" y="50"/>
                  </a:lnTo>
                  <a:lnTo>
                    <a:pt x="2" y="66"/>
                  </a:lnTo>
                  <a:lnTo>
                    <a:pt x="0" y="82"/>
                  </a:lnTo>
                  <a:lnTo>
                    <a:pt x="0" y="82"/>
                  </a:lnTo>
                  <a:lnTo>
                    <a:pt x="2" y="98"/>
                  </a:lnTo>
                  <a:lnTo>
                    <a:pt x="6" y="114"/>
                  </a:lnTo>
                  <a:lnTo>
                    <a:pt x="14" y="128"/>
                  </a:lnTo>
                  <a:lnTo>
                    <a:pt x="24" y="140"/>
                  </a:lnTo>
                  <a:lnTo>
                    <a:pt x="36" y="150"/>
                  </a:lnTo>
                  <a:lnTo>
                    <a:pt x="50" y="158"/>
                  </a:lnTo>
                  <a:lnTo>
                    <a:pt x="66" y="162"/>
                  </a:lnTo>
                  <a:lnTo>
                    <a:pt x="82" y="1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Freeform 195">
              <a:extLst>
                <a:ext uri="{FF2B5EF4-FFF2-40B4-BE49-F238E27FC236}">
                  <a16:creationId xmlns:a16="http://schemas.microsoft.com/office/drawing/2014/main" id="{EECD4536-95DA-439C-82DD-8FEFCA85D82F}"/>
                </a:ext>
              </a:extLst>
            </p:cNvPr>
            <p:cNvSpPr>
              <a:spLocks noEditPoints="1"/>
            </p:cNvSpPr>
            <p:nvPr userDrawn="1"/>
          </p:nvSpPr>
          <p:spPr bwMode="auto">
            <a:xfrm>
              <a:off x="5805488" y="549275"/>
              <a:ext cx="1314450" cy="2106613"/>
            </a:xfrm>
            <a:custGeom>
              <a:avLst/>
              <a:gdLst>
                <a:gd name="T0" fmla="*/ 316 w 828"/>
                <a:gd name="T1" fmla="*/ 376 h 1327"/>
                <a:gd name="T2" fmla="*/ 292 w 828"/>
                <a:gd name="T3" fmla="*/ 346 h 1327"/>
                <a:gd name="T4" fmla="*/ 290 w 828"/>
                <a:gd name="T5" fmla="*/ 408 h 1327"/>
                <a:gd name="T6" fmla="*/ 266 w 828"/>
                <a:gd name="T7" fmla="*/ 424 h 1327"/>
                <a:gd name="T8" fmla="*/ 302 w 828"/>
                <a:gd name="T9" fmla="*/ 452 h 1327"/>
                <a:gd name="T10" fmla="*/ 298 w 828"/>
                <a:gd name="T11" fmla="*/ 1271 h 1327"/>
                <a:gd name="T12" fmla="*/ 282 w 828"/>
                <a:gd name="T13" fmla="*/ 474 h 1327"/>
                <a:gd name="T14" fmla="*/ 268 w 828"/>
                <a:gd name="T15" fmla="*/ 330 h 1327"/>
                <a:gd name="T16" fmla="*/ 372 w 828"/>
                <a:gd name="T17" fmla="*/ 400 h 1327"/>
                <a:gd name="T18" fmla="*/ 596 w 828"/>
                <a:gd name="T19" fmla="*/ 438 h 1327"/>
                <a:gd name="T20" fmla="*/ 668 w 828"/>
                <a:gd name="T21" fmla="*/ 512 h 1327"/>
                <a:gd name="T22" fmla="*/ 608 w 828"/>
                <a:gd name="T23" fmla="*/ 586 h 1327"/>
                <a:gd name="T24" fmla="*/ 518 w 828"/>
                <a:gd name="T25" fmla="*/ 524 h 1327"/>
                <a:gd name="T26" fmla="*/ 352 w 828"/>
                <a:gd name="T27" fmla="*/ 572 h 1327"/>
                <a:gd name="T28" fmla="*/ 200 w 828"/>
                <a:gd name="T29" fmla="*/ 470 h 1327"/>
                <a:gd name="T30" fmla="*/ 72 w 828"/>
                <a:gd name="T31" fmla="*/ 554 h 1327"/>
                <a:gd name="T32" fmla="*/ 268 w 828"/>
                <a:gd name="T33" fmla="*/ 554 h 1327"/>
                <a:gd name="T34" fmla="*/ 396 w 828"/>
                <a:gd name="T35" fmla="*/ 690 h 1327"/>
                <a:gd name="T36" fmla="*/ 462 w 828"/>
                <a:gd name="T37" fmla="*/ 642 h 1327"/>
                <a:gd name="T38" fmla="*/ 580 w 828"/>
                <a:gd name="T39" fmla="*/ 604 h 1327"/>
                <a:gd name="T40" fmla="*/ 676 w 828"/>
                <a:gd name="T41" fmla="*/ 552 h 1327"/>
                <a:gd name="T42" fmla="*/ 720 w 828"/>
                <a:gd name="T43" fmla="*/ 440 h 1327"/>
                <a:gd name="T44" fmla="*/ 592 w 828"/>
                <a:gd name="T45" fmla="*/ 418 h 1327"/>
                <a:gd name="T46" fmla="*/ 486 w 828"/>
                <a:gd name="T47" fmla="*/ 544 h 1327"/>
                <a:gd name="T48" fmla="*/ 530 w 828"/>
                <a:gd name="T49" fmla="*/ 402 h 1327"/>
                <a:gd name="T50" fmla="*/ 654 w 828"/>
                <a:gd name="T51" fmla="*/ 388 h 1327"/>
                <a:gd name="T52" fmla="*/ 662 w 828"/>
                <a:gd name="T53" fmla="*/ 272 h 1327"/>
                <a:gd name="T54" fmla="*/ 512 w 828"/>
                <a:gd name="T55" fmla="*/ 384 h 1327"/>
                <a:gd name="T56" fmla="*/ 530 w 828"/>
                <a:gd name="T57" fmla="*/ 268 h 1327"/>
                <a:gd name="T58" fmla="*/ 684 w 828"/>
                <a:gd name="T59" fmla="*/ 128 h 1327"/>
                <a:gd name="T60" fmla="*/ 540 w 828"/>
                <a:gd name="T61" fmla="*/ 184 h 1327"/>
                <a:gd name="T62" fmla="*/ 448 w 828"/>
                <a:gd name="T63" fmla="*/ 274 h 1327"/>
                <a:gd name="T64" fmla="*/ 414 w 828"/>
                <a:gd name="T65" fmla="*/ 132 h 1327"/>
                <a:gd name="T66" fmla="*/ 326 w 828"/>
                <a:gd name="T67" fmla="*/ 192 h 1327"/>
                <a:gd name="T68" fmla="*/ 430 w 828"/>
                <a:gd name="T69" fmla="*/ 318 h 1327"/>
                <a:gd name="T70" fmla="*/ 320 w 828"/>
                <a:gd name="T71" fmla="*/ 282 h 1327"/>
                <a:gd name="T72" fmla="*/ 200 w 828"/>
                <a:gd name="T73" fmla="*/ 150 h 1327"/>
                <a:gd name="T74" fmla="*/ 206 w 828"/>
                <a:gd name="T75" fmla="*/ 284 h 1327"/>
                <a:gd name="T76" fmla="*/ 296 w 828"/>
                <a:gd name="T77" fmla="*/ 306 h 1327"/>
                <a:gd name="T78" fmla="*/ 244 w 828"/>
                <a:gd name="T79" fmla="*/ 476 h 1327"/>
                <a:gd name="T80" fmla="*/ 392 w 828"/>
                <a:gd name="T81" fmla="*/ 450 h 1327"/>
                <a:gd name="T82" fmla="*/ 140 w 828"/>
                <a:gd name="T83" fmla="*/ 836 h 1327"/>
                <a:gd name="T84" fmla="*/ 462 w 828"/>
                <a:gd name="T85" fmla="*/ 136 h 1327"/>
                <a:gd name="T86" fmla="*/ 538 w 828"/>
                <a:gd name="T87" fmla="*/ 20 h 1327"/>
                <a:gd name="T88" fmla="*/ 598 w 828"/>
                <a:gd name="T89" fmla="*/ 132 h 1327"/>
                <a:gd name="T90" fmla="*/ 524 w 828"/>
                <a:gd name="T91" fmla="*/ 0 h 1327"/>
                <a:gd name="T92" fmla="*/ 456 w 828"/>
                <a:gd name="T93" fmla="*/ 158 h 1327"/>
                <a:gd name="T94" fmla="*/ 600 w 828"/>
                <a:gd name="T95" fmla="*/ 530 h 1327"/>
                <a:gd name="T96" fmla="*/ 560 w 828"/>
                <a:gd name="T97" fmla="*/ 544 h 1327"/>
                <a:gd name="T98" fmla="*/ 600 w 828"/>
                <a:gd name="T99" fmla="*/ 554 h 1327"/>
                <a:gd name="T100" fmla="*/ 616 w 828"/>
                <a:gd name="T101" fmla="*/ 508 h 1327"/>
                <a:gd name="T102" fmla="*/ 604 w 828"/>
                <a:gd name="T103" fmla="*/ 486 h 1327"/>
                <a:gd name="T104" fmla="*/ 600 w 828"/>
                <a:gd name="T105" fmla="*/ 458 h 1327"/>
                <a:gd name="T106" fmla="*/ 560 w 828"/>
                <a:gd name="T107" fmla="*/ 492 h 1327"/>
                <a:gd name="T108" fmla="*/ 530 w 828"/>
                <a:gd name="T109" fmla="*/ 136 h 1327"/>
                <a:gd name="T110" fmla="*/ 516 w 828"/>
                <a:gd name="T111" fmla="*/ 72 h 1327"/>
                <a:gd name="T112" fmla="*/ 546 w 828"/>
                <a:gd name="T113" fmla="*/ 50 h 1327"/>
                <a:gd name="T114" fmla="*/ 504 w 828"/>
                <a:gd name="T115" fmla="*/ 54 h 1327"/>
                <a:gd name="T116" fmla="*/ 530 w 828"/>
                <a:gd name="T117" fmla="*/ 114 h 1327"/>
                <a:gd name="T118" fmla="*/ 504 w 828"/>
                <a:gd name="T119" fmla="*/ 136 h 1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1327">
                  <a:moveTo>
                    <a:pt x="306" y="390"/>
                  </a:moveTo>
                  <a:lnTo>
                    <a:pt x="306" y="390"/>
                  </a:lnTo>
                  <a:lnTo>
                    <a:pt x="292" y="384"/>
                  </a:lnTo>
                  <a:lnTo>
                    <a:pt x="290" y="382"/>
                  </a:lnTo>
                  <a:lnTo>
                    <a:pt x="288" y="378"/>
                  </a:lnTo>
                  <a:lnTo>
                    <a:pt x="288" y="378"/>
                  </a:lnTo>
                  <a:lnTo>
                    <a:pt x="290" y="376"/>
                  </a:lnTo>
                  <a:lnTo>
                    <a:pt x="290" y="374"/>
                  </a:lnTo>
                  <a:lnTo>
                    <a:pt x="294" y="374"/>
                  </a:lnTo>
                  <a:lnTo>
                    <a:pt x="300" y="372"/>
                  </a:lnTo>
                  <a:lnTo>
                    <a:pt x="300" y="372"/>
                  </a:lnTo>
                  <a:lnTo>
                    <a:pt x="308" y="374"/>
                  </a:lnTo>
                  <a:lnTo>
                    <a:pt x="316" y="376"/>
                  </a:lnTo>
                  <a:lnTo>
                    <a:pt x="316" y="376"/>
                  </a:lnTo>
                  <a:lnTo>
                    <a:pt x="320" y="376"/>
                  </a:lnTo>
                  <a:lnTo>
                    <a:pt x="322" y="372"/>
                  </a:lnTo>
                  <a:lnTo>
                    <a:pt x="324" y="364"/>
                  </a:lnTo>
                  <a:lnTo>
                    <a:pt x="324" y="364"/>
                  </a:lnTo>
                  <a:lnTo>
                    <a:pt x="324" y="360"/>
                  </a:lnTo>
                  <a:lnTo>
                    <a:pt x="320" y="358"/>
                  </a:lnTo>
                  <a:lnTo>
                    <a:pt x="320" y="358"/>
                  </a:lnTo>
                  <a:lnTo>
                    <a:pt x="312" y="356"/>
                  </a:lnTo>
                  <a:lnTo>
                    <a:pt x="304" y="354"/>
                  </a:lnTo>
                  <a:lnTo>
                    <a:pt x="304" y="348"/>
                  </a:lnTo>
                  <a:lnTo>
                    <a:pt x="304" y="348"/>
                  </a:lnTo>
                  <a:lnTo>
                    <a:pt x="302" y="346"/>
                  </a:lnTo>
                  <a:lnTo>
                    <a:pt x="300" y="346"/>
                  </a:lnTo>
                  <a:lnTo>
                    <a:pt x="292" y="346"/>
                  </a:lnTo>
                  <a:lnTo>
                    <a:pt x="292" y="346"/>
                  </a:lnTo>
                  <a:lnTo>
                    <a:pt x="288" y="346"/>
                  </a:lnTo>
                  <a:lnTo>
                    <a:pt x="288" y="348"/>
                  </a:lnTo>
                  <a:lnTo>
                    <a:pt x="288" y="356"/>
                  </a:lnTo>
                  <a:lnTo>
                    <a:pt x="288" y="356"/>
                  </a:lnTo>
                  <a:lnTo>
                    <a:pt x="278" y="360"/>
                  </a:lnTo>
                  <a:lnTo>
                    <a:pt x="270" y="366"/>
                  </a:lnTo>
                  <a:lnTo>
                    <a:pt x="264" y="372"/>
                  </a:lnTo>
                  <a:lnTo>
                    <a:pt x="264" y="382"/>
                  </a:lnTo>
                  <a:lnTo>
                    <a:pt x="264" y="382"/>
                  </a:lnTo>
                  <a:lnTo>
                    <a:pt x="266" y="392"/>
                  </a:lnTo>
                  <a:lnTo>
                    <a:pt x="270" y="398"/>
                  </a:lnTo>
                  <a:lnTo>
                    <a:pt x="278" y="404"/>
                  </a:lnTo>
                  <a:lnTo>
                    <a:pt x="290" y="408"/>
                  </a:lnTo>
                  <a:lnTo>
                    <a:pt x="290" y="408"/>
                  </a:lnTo>
                  <a:lnTo>
                    <a:pt x="300" y="412"/>
                  </a:lnTo>
                  <a:lnTo>
                    <a:pt x="302" y="416"/>
                  </a:lnTo>
                  <a:lnTo>
                    <a:pt x="304" y="418"/>
                  </a:lnTo>
                  <a:lnTo>
                    <a:pt x="304" y="418"/>
                  </a:lnTo>
                  <a:lnTo>
                    <a:pt x="302" y="420"/>
                  </a:lnTo>
                  <a:lnTo>
                    <a:pt x="300" y="422"/>
                  </a:lnTo>
                  <a:lnTo>
                    <a:pt x="292" y="424"/>
                  </a:lnTo>
                  <a:lnTo>
                    <a:pt x="292" y="424"/>
                  </a:lnTo>
                  <a:lnTo>
                    <a:pt x="282" y="424"/>
                  </a:lnTo>
                  <a:lnTo>
                    <a:pt x="272" y="420"/>
                  </a:lnTo>
                  <a:lnTo>
                    <a:pt x="272" y="420"/>
                  </a:lnTo>
                  <a:lnTo>
                    <a:pt x="268" y="420"/>
                  </a:lnTo>
                  <a:lnTo>
                    <a:pt x="266" y="424"/>
                  </a:lnTo>
                  <a:lnTo>
                    <a:pt x="264" y="432"/>
                  </a:lnTo>
                  <a:lnTo>
                    <a:pt x="264" y="432"/>
                  </a:lnTo>
                  <a:lnTo>
                    <a:pt x="264" y="436"/>
                  </a:lnTo>
                  <a:lnTo>
                    <a:pt x="268" y="440"/>
                  </a:lnTo>
                  <a:lnTo>
                    <a:pt x="268" y="440"/>
                  </a:lnTo>
                  <a:lnTo>
                    <a:pt x="276" y="442"/>
                  </a:lnTo>
                  <a:lnTo>
                    <a:pt x="288" y="444"/>
                  </a:lnTo>
                  <a:lnTo>
                    <a:pt x="288" y="450"/>
                  </a:lnTo>
                  <a:lnTo>
                    <a:pt x="288" y="450"/>
                  </a:lnTo>
                  <a:lnTo>
                    <a:pt x="288" y="452"/>
                  </a:lnTo>
                  <a:lnTo>
                    <a:pt x="290" y="454"/>
                  </a:lnTo>
                  <a:lnTo>
                    <a:pt x="300" y="454"/>
                  </a:lnTo>
                  <a:lnTo>
                    <a:pt x="300" y="454"/>
                  </a:lnTo>
                  <a:lnTo>
                    <a:pt x="302" y="452"/>
                  </a:lnTo>
                  <a:lnTo>
                    <a:pt x="304" y="450"/>
                  </a:lnTo>
                  <a:lnTo>
                    <a:pt x="304" y="442"/>
                  </a:lnTo>
                  <a:lnTo>
                    <a:pt x="304" y="442"/>
                  </a:lnTo>
                  <a:lnTo>
                    <a:pt x="314" y="438"/>
                  </a:lnTo>
                  <a:lnTo>
                    <a:pt x="322" y="432"/>
                  </a:lnTo>
                  <a:lnTo>
                    <a:pt x="328" y="424"/>
                  </a:lnTo>
                  <a:lnTo>
                    <a:pt x="330" y="416"/>
                  </a:lnTo>
                  <a:lnTo>
                    <a:pt x="330" y="416"/>
                  </a:lnTo>
                  <a:lnTo>
                    <a:pt x="328" y="406"/>
                  </a:lnTo>
                  <a:lnTo>
                    <a:pt x="324" y="400"/>
                  </a:lnTo>
                  <a:lnTo>
                    <a:pt x="316" y="394"/>
                  </a:lnTo>
                  <a:lnTo>
                    <a:pt x="306" y="390"/>
                  </a:lnTo>
                  <a:close/>
                  <a:moveTo>
                    <a:pt x="336" y="1271"/>
                  </a:moveTo>
                  <a:lnTo>
                    <a:pt x="298" y="1271"/>
                  </a:lnTo>
                  <a:lnTo>
                    <a:pt x="270" y="1007"/>
                  </a:lnTo>
                  <a:lnTo>
                    <a:pt x="204" y="1007"/>
                  </a:lnTo>
                  <a:lnTo>
                    <a:pt x="204" y="1007"/>
                  </a:lnTo>
                  <a:lnTo>
                    <a:pt x="228" y="1163"/>
                  </a:lnTo>
                  <a:lnTo>
                    <a:pt x="252" y="1327"/>
                  </a:lnTo>
                  <a:lnTo>
                    <a:pt x="644" y="1327"/>
                  </a:lnTo>
                  <a:lnTo>
                    <a:pt x="644" y="1327"/>
                  </a:lnTo>
                  <a:lnTo>
                    <a:pt x="668" y="1163"/>
                  </a:lnTo>
                  <a:lnTo>
                    <a:pt x="692" y="1007"/>
                  </a:lnTo>
                  <a:lnTo>
                    <a:pt x="336" y="1007"/>
                  </a:lnTo>
                  <a:lnTo>
                    <a:pt x="336" y="1271"/>
                  </a:lnTo>
                  <a:close/>
                  <a:moveTo>
                    <a:pt x="296" y="474"/>
                  </a:moveTo>
                  <a:lnTo>
                    <a:pt x="296" y="474"/>
                  </a:lnTo>
                  <a:lnTo>
                    <a:pt x="282" y="474"/>
                  </a:lnTo>
                  <a:lnTo>
                    <a:pt x="268" y="468"/>
                  </a:lnTo>
                  <a:lnTo>
                    <a:pt x="254" y="462"/>
                  </a:lnTo>
                  <a:lnTo>
                    <a:pt x="244" y="452"/>
                  </a:lnTo>
                  <a:lnTo>
                    <a:pt x="234" y="442"/>
                  </a:lnTo>
                  <a:lnTo>
                    <a:pt x="228" y="428"/>
                  </a:lnTo>
                  <a:lnTo>
                    <a:pt x="222" y="414"/>
                  </a:lnTo>
                  <a:lnTo>
                    <a:pt x="222" y="400"/>
                  </a:lnTo>
                  <a:lnTo>
                    <a:pt x="222" y="400"/>
                  </a:lnTo>
                  <a:lnTo>
                    <a:pt x="222" y="384"/>
                  </a:lnTo>
                  <a:lnTo>
                    <a:pt x="228" y="370"/>
                  </a:lnTo>
                  <a:lnTo>
                    <a:pt x="234" y="358"/>
                  </a:lnTo>
                  <a:lnTo>
                    <a:pt x="244" y="346"/>
                  </a:lnTo>
                  <a:lnTo>
                    <a:pt x="254" y="338"/>
                  </a:lnTo>
                  <a:lnTo>
                    <a:pt x="268" y="330"/>
                  </a:lnTo>
                  <a:lnTo>
                    <a:pt x="282" y="326"/>
                  </a:lnTo>
                  <a:lnTo>
                    <a:pt x="296" y="324"/>
                  </a:lnTo>
                  <a:lnTo>
                    <a:pt x="296" y="324"/>
                  </a:lnTo>
                  <a:lnTo>
                    <a:pt x="310" y="326"/>
                  </a:lnTo>
                  <a:lnTo>
                    <a:pt x="322" y="330"/>
                  </a:lnTo>
                  <a:lnTo>
                    <a:pt x="332" y="334"/>
                  </a:lnTo>
                  <a:lnTo>
                    <a:pt x="342" y="342"/>
                  </a:lnTo>
                  <a:lnTo>
                    <a:pt x="342" y="342"/>
                  </a:lnTo>
                  <a:lnTo>
                    <a:pt x="352" y="350"/>
                  </a:lnTo>
                  <a:lnTo>
                    <a:pt x="360" y="362"/>
                  </a:lnTo>
                  <a:lnTo>
                    <a:pt x="366" y="374"/>
                  </a:lnTo>
                  <a:lnTo>
                    <a:pt x="370" y="388"/>
                  </a:lnTo>
                  <a:lnTo>
                    <a:pt x="370" y="388"/>
                  </a:lnTo>
                  <a:lnTo>
                    <a:pt x="372" y="400"/>
                  </a:lnTo>
                  <a:lnTo>
                    <a:pt x="372" y="400"/>
                  </a:lnTo>
                  <a:lnTo>
                    <a:pt x="370" y="414"/>
                  </a:lnTo>
                  <a:lnTo>
                    <a:pt x="366" y="428"/>
                  </a:lnTo>
                  <a:lnTo>
                    <a:pt x="358" y="442"/>
                  </a:lnTo>
                  <a:lnTo>
                    <a:pt x="350" y="452"/>
                  </a:lnTo>
                  <a:lnTo>
                    <a:pt x="338" y="462"/>
                  </a:lnTo>
                  <a:lnTo>
                    <a:pt x="326" y="468"/>
                  </a:lnTo>
                  <a:lnTo>
                    <a:pt x="312" y="474"/>
                  </a:lnTo>
                  <a:lnTo>
                    <a:pt x="296" y="474"/>
                  </a:lnTo>
                  <a:close/>
                  <a:moveTo>
                    <a:pt x="580" y="438"/>
                  </a:moveTo>
                  <a:lnTo>
                    <a:pt x="580" y="438"/>
                  </a:lnTo>
                  <a:lnTo>
                    <a:pt x="592" y="436"/>
                  </a:lnTo>
                  <a:lnTo>
                    <a:pt x="592" y="436"/>
                  </a:lnTo>
                  <a:lnTo>
                    <a:pt x="596" y="438"/>
                  </a:lnTo>
                  <a:lnTo>
                    <a:pt x="596" y="438"/>
                  </a:lnTo>
                  <a:lnTo>
                    <a:pt x="608" y="438"/>
                  </a:lnTo>
                  <a:lnTo>
                    <a:pt x="608" y="438"/>
                  </a:lnTo>
                  <a:lnTo>
                    <a:pt x="620" y="442"/>
                  </a:lnTo>
                  <a:lnTo>
                    <a:pt x="632" y="448"/>
                  </a:lnTo>
                  <a:lnTo>
                    <a:pt x="642" y="456"/>
                  </a:lnTo>
                  <a:lnTo>
                    <a:pt x="650" y="464"/>
                  </a:lnTo>
                  <a:lnTo>
                    <a:pt x="658" y="474"/>
                  </a:lnTo>
                  <a:lnTo>
                    <a:pt x="662" y="486"/>
                  </a:lnTo>
                  <a:lnTo>
                    <a:pt x="666" y="498"/>
                  </a:lnTo>
                  <a:lnTo>
                    <a:pt x="668" y="510"/>
                  </a:lnTo>
                  <a:lnTo>
                    <a:pt x="668" y="510"/>
                  </a:lnTo>
                  <a:lnTo>
                    <a:pt x="668" y="512"/>
                  </a:lnTo>
                  <a:lnTo>
                    <a:pt x="668" y="512"/>
                  </a:lnTo>
                  <a:lnTo>
                    <a:pt x="668" y="512"/>
                  </a:lnTo>
                  <a:lnTo>
                    <a:pt x="668" y="512"/>
                  </a:lnTo>
                  <a:lnTo>
                    <a:pt x="666" y="522"/>
                  </a:lnTo>
                  <a:lnTo>
                    <a:pt x="664" y="532"/>
                  </a:lnTo>
                  <a:lnTo>
                    <a:pt x="662" y="542"/>
                  </a:lnTo>
                  <a:lnTo>
                    <a:pt x="656" y="550"/>
                  </a:lnTo>
                  <a:lnTo>
                    <a:pt x="656" y="550"/>
                  </a:lnTo>
                  <a:lnTo>
                    <a:pt x="652" y="558"/>
                  </a:lnTo>
                  <a:lnTo>
                    <a:pt x="652" y="558"/>
                  </a:lnTo>
                  <a:lnTo>
                    <a:pt x="646" y="564"/>
                  </a:lnTo>
                  <a:lnTo>
                    <a:pt x="646" y="564"/>
                  </a:lnTo>
                  <a:lnTo>
                    <a:pt x="636" y="574"/>
                  </a:lnTo>
                  <a:lnTo>
                    <a:pt x="622" y="580"/>
                  </a:lnTo>
                  <a:lnTo>
                    <a:pt x="608" y="586"/>
                  </a:lnTo>
                  <a:lnTo>
                    <a:pt x="592" y="586"/>
                  </a:lnTo>
                  <a:lnTo>
                    <a:pt x="592" y="586"/>
                  </a:lnTo>
                  <a:lnTo>
                    <a:pt x="582" y="586"/>
                  </a:lnTo>
                  <a:lnTo>
                    <a:pt x="572" y="584"/>
                  </a:lnTo>
                  <a:lnTo>
                    <a:pt x="562" y="580"/>
                  </a:lnTo>
                  <a:lnTo>
                    <a:pt x="554" y="576"/>
                  </a:lnTo>
                  <a:lnTo>
                    <a:pt x="546" y="570"/>
                  </a:lnTo>
                  <a:lnTo>
                    <a:pt x="538" y="562"/>
                  </a:lnTo>
                  <a:lnTo>
                    <a:pt x="532" y="554"/>
                  </a:lnTo>
                  <a:lnTo>
                    <a:pt x="526" y="546"/>
                  </a:lnTo>
                  <a:lnTo>
                    <a:pt x="526" y="546"/>
                  </a:lnTo>
                  <a:lnTo>
                    <a:pt x="522" y="536"/>
                  </a:lnTo>
                  <a:lnTo>
                    <a:pt x="518" y="524"/>
                  </a:lnTo>
                  <a:lnTo>
                    <a:pt x="518" y="524"/>
                  </a:lnTo>
                  <a:lnTo>
                    <a:pt x="518" y="512"/>
                  </a:lnTo>
                  <a:lnTo>
                    <a:pt x="518" y="512"/>
                  </a:lnTo>
                  <a:lnTo>
                    <a:pt x="518" y="498"/>
                  </a:lnTo>
                  <a:lnTo>
                    <a:pt x="522" y="486"/>
                  </a:lnTo>
                  <a:lnTo>
                    <a:pt x="528" y="474"/>
                  </a:lnTo>
                  <a:lnTo>
                    <a:pt x="536" y="464"/>
                  </a:lnTo>
                  <a:lnTo>
                    <a:pt x="544" y="454"/>
                  </a:lnTo>
                  <a:lnTo>
                    <a:pt x="554" y="448"/>
                  </a:lnTo>
                  <a:lnTo>
                    <a:pt x="566" y="442"/>
                  </a:lnTo>
                  <a:lnTo>
                    <a:pt x="580" y="438"/>
                  </a:lnTo>
                  <a:close/>
                  <a:moveTo>
                    <a:pt x="398" y="610"/>
                  </a:moveTo>
                  <a:lnTo>
                    <a:pt x="398" y="610"/>
                  </a:lnTo>
                  <a:lnTo>
                    <a:pt x="376" y="590"/>
                  </a:lnTo>
                  <a:lnTo>
                    <a:pt x="352" y="572"/>
                  </a:lnTo>
                  <a:lnTo>
                    <a:pt x="326" y="556"/>
                  </a:lnTo>
                  <a:lnTo>
                    <a:pt x="300" y="542"/>
                  </a:lnTo>
                  <a:lnTo>
                    <a:pt x="300" y="542"/>
                  </a:lnTo>
                  <a:lnTo>
                    <a:pt x="292" y="538"/>
                  </a:lnTo>
                  <a:lnTo>
                    <a:pt x="292" y="538"/>
                  </a:lnTo>
                  <a:lnTo>
                    <a:pt x="278" y="532"/>
                  </a:lnTo>
                  <a:lnTo>
                    <a:pt x="278" y="532"/>
                  </a:lnTo>
                  <a:lnTo>
                    <a:pt x="264" y="528"/>
                  </a:lnTo>
                  <a:lnTo>
                    <a:pt x="264" y="528"/>
                  </a:lnTo>
                  <a:lnTo>
                    <a:pt x="244" y="504"/>
                  </a:lnTo>
                  <a:lnTo>
                    <a:pt x="232" y="494"/>
                  </a:lnTo>
                  <a:lnTo>
                    <a:pt x="222" y="484"/>
                  </a:lnTo>
                  <a:lnTo>
                    <a:pt x="210" y="476"/>
                  </a:lnTo>
                  <a:lnTo>
                    <a:pt x="200" y="470"/>
                  </a:lnTo>
                  <a:lnTo>
                    <a:pt x="186" y="466"/>
                  </a:lnTo>
                  <a:lnTo>
                    <a:pt x="172" y="464"/>
                  </a:lnTo>
                  <a:lnTo>
                    <a:pt x="172" y="464"/>
                  </a:lnTo>
                  <a:lnTo>
                    <a:pt x="148" y="462"/>
                  </a:lnTo>
                  <a:lnTo>
                    <a:pt x="148" y="462"/>
                  </a:lnTo>
                  <a:lnTo>
                    <a:pt x="128" y="462"/>
                  </a:lnTo>
                  <a:lnTo>
                    <a:pt x="108" y="466"/>
                  </a:lnTo>
                  <a:lnTo>
                    <a:pt x="90" y="470"/>
                  </a:lnTo>
                  <a:lnTo>
                    <a:pt x="72" y="476"/>
                  </a:lnTo>
                  <a:lnTo>
                    <a:pt x="36" y="488"/>
                  </a:lnTo>
                  <a:lnTo>
                    <a:pt x="0" y="502"/>
                  </a:lnTo>
                  <a:lnTo>
                    <a:pt x="0" y="502"/>
                  </a:lnTo>
                  <a:lnTo>
                    <a:pt x="36" y="528"/>
                  </a:lnTo>
                  <a:lnTo>
                    <a:pt x="72" y="554"/>
                  </a:lnTo>
                  <a:lnTo>
                    <a:pt x="90" y="564"/>
                  </a:lnTo>
                  <a:lnTo>
                    <a:pt x="110" y="574"/>
                  </a:lnTo>
                  <a:lnTo>
                    <a:pt x="132" y="582"/>
                  </a:lnTo>
                  <a:lnTo>
                    <a:pt x="156" y="586"/>
                  </a:lnTo>
                  <a:lnTo>
                    <a:pt x="156" y="586"/>
                  </a:lnTo>
                  <a:lnTo>
                    <a:pt x="170" y="588"/>
                  </a:lnTo>
                  <a:lnTo>
                    <a:pt x="170" y="588"/>
                  </a:lnTo>
                  <a:lnTo>
                    <a:pt x="182" y="588"/>
                  </a:lnTo>
                  <a:lnTo>
                    <a:pt x="192" y="586"/>
                  </a:lnTo>
                  <a:lnTo>
                    <a:pt x="214" y="578"/>
                  </a:lnTo>
                  <a:lnTo>
                    <a:pt x="238" y="566"/>
                  </a:lnTo>
                  <a:lnTo>
                    <a:pt x="260" y="550"/>
                  </a:lnTo>
                  <a:lnTo>
                    <a:pt x="260" y="550"/>
                  </a:lnTo>
                  <a:lnTo>
                    <a:pt x="268" y="554"/>
                  </a:lnTo>
                  <a:lnTo>
                    <a:pt x="268" y="554"/>
                  </a:lnTo>
                  <a:lnTo>
                    <a:pt x="274" y="558"/>
                  </a:lnTo>
                  <a:lnTo>
                    <a:pt x="274" y="558"/>
                  </a:lnTo>
                  <a:lnTo>
                    <a:pt x="288" y="566"/>
                  </a:lnTo>
                  <a:lnTo>
                    <a:pt x="288" y="566"/>
                  </a:lnTo>
                  <a:lnTo>
                    <a:pt x="310" y="580"/>
                  </a:lnTo>
                  <a:lnTo>
                    <a:pt x="332" y="598"/>
                  </a:lnTo>
                  <a:lnTo>
                    <a:pt x="352" y="618"/>
                  </a:lnTo>
                  <a:lnTo>
                    <a:pt x="368" y="638"/>
                  </a:lnTo>
                  <a:lnTo>
                    <a:pt x="368" y="638"/>
                  </a:lnTo>
                  <a:lnTo>
                    <a:pt x="384" y="664"/>
                  </a:lnTo>
                  <a:lnTo>
                    <a:pt x="392" y="676"/>
                  </a:lnTo>
                  <a:lnTo>
                    <a:pt x="396" y="690"/>
                  </a:lnTo>
                  <a:lnTo>
                    <a:pt x="396" y="690"/>
                  </a:lnTo>
                  <a:lnTo>
                    <a:pt x="398" y="726"/>
                  </a:lnTo>
                  <a:lnTo>
                    <a:pt x="400" y="764"/>
                  </a:lnTo>
                  <a:lnTo>
                    <a:pt x="400" y="764"/>
                  </a:lnTo>
                  <a:lnTo>
                    <a:pt x="404" y="798"/>
                  </a:lnTo>
                  <a:lnTo>
                    <a:pt x="472" y="798"/>
                  </a:lnTo>
                  <a:lnTo>
                    <a:pt x="472" y="798"/>
                  </a:lnTo>
                  <a:lnTo>
                    <a:pt x="464" y="754"/>
                  </a:lnTo>
                  <a:lnTo>
                    <a:pt x="464" y="754"/>
                  </a:lnTo>
                  <a:lnTo>
                    <a:pt x="458" y="722"/>
                  </a:lnTo>
                  <a:lnTo>
                    <a:pt x="454" y="690"/>
                  </a:lnTo>
                  <a:lnTo>
                    <a:pt x="454" y="690"/>
                  </a:lnTo>
                  <a:lnTo>
                    <a:pt x="458" y="666"/>
                  </a:lnTo>
                  <a:lnTo>
                    <a:pt x="462" y="642"/>
                  </a:lnTo>
                  <a:lnTo>
                    <a:pt x="462" y="642"/>
                  </a:lnTo>
                  <a:lnTo>
                    <a:pt x="470" y="620"/>
                  </a:lnTo>
                  <a:lnTo>
                    <a:pt x="478" y="600"/>
                  </a:lnTo>
                  <a:lnTo>
                    <a:pt x="490" y="582"/>
                  </a:lnTo>
                  <a:lnTo>
                    <a:pt x="504" y="564"/>
                  </a:lnTo>
                  <a:lnTo>
                    <a:pt x="504" y="564"/>
                  </a:lnTo>
                  <a:lnTo>
                    <a:pt x="512" y="558"/>
                  </a:lnTo>
                  <a:lnTo>
                    <a:pt x="512" y="558"/>
                  </a:lnTo>
                  <a:lnTo>
                    <a:pt x="518" y="568"/>
                  </a:lnTo>
                  <a:lnTo>
                    <a:pt x="526" y="576"/>
                  </a:lnTo>
                  <a:lnTo>
                    <a:pt x="536" y="584"/>
                  </a:lnTo>
                  <a:lnTo>
                    <a:pt x="546" y="592"/>
                  </a:lnTo>
                  <a:lnTo>
                    <a:pt x="556" y="598"/>
                  </a:lnTo>
                  <a:lnTo>
                    <a:pt x="568" y="602"/>
                  </a:lnTo>
                  <a:lnTo>
                    <a:pt x="580" y="604"/>
                  </a:lnTo>
                  <a:lnTo>
                    <a:pt x="592" y="604"/>
                  </a:lnTo>
                  <a:lnTo>
                    <a:pt x="592" y="604"/>
                  </a:lnTo>
                  <a:lnTo>
                    <a:pt x="604" y="604"/>
                  </a:lnTo>
                  <a:lnTo>
                    <a:pt x="614" y="602"/>
                  </a:lnTo>
                  <a:lnTo>
                    <a:pt x="626" y="598"/>
                  </a:lnTo>
                  <a:lnTo>
                    <a:pt x="636" y="594"/>
                  </a:lnTo>
                  <a:lnTo>
                    <a:pt x="644" y="588"/>
                  </a:lnTo>
                  <a:lnTo>
                    <a:pt x="652" y="582"/>
                  </a:lnTo>
                  <a:lnTo>
                    <a:pt x="660" y="576"/>
                  </a:lnTo>
                  <a:lnTo>
                    <a:pt x="668" y="566"/>
                  </a:lnTo>
                  <a:lnTo>
                    <a:pt x="668" y="566"/>
                  </a:lnTo>
                  <a:lnTo>
                    <a:pt x="672" y="560"/>
                  </a:lnTo>
                  <a:lnTo>
                    <a:pt x="672" y="560"/>
                  </a:lnTo>
                  <a:lnTo>
                    <a:pt x="676" y="552"/>
                  </a:lnTo>
                  <a:lnTo>
                    <a:pt x="676" y="552"/>
                  </a:lnTo>
                  <a:lnTo>
                    <a:pt x="682" y="552"/>
                  </a:lnTo>
                  <a:lnTo>
                    <a:pt x="682" y="552"/>
                  </a:lnTo>
                  <a:lnTo>
                    <a:pt x="702" y="552"/>
                  </a:lnTo>
                  <a:lnTo>
                    <a:pt x="722" y="548"/>
                  </a:lnTo>
                  <a:lnTo>
                    <a:pt x="740" y="544"/>
                  </a:lnTo>
                  <a:lnTo>
                    <a:pt x="758" y="540"/>
                  </a:lnTo>
                  <a:lnTo>
                    <a:pt x="792" y="526"/>
                  </a:lnTo>
                  <a:lnTo>
                    <a:pt x="828" y="514"/>
                  </a:lnTo>
                  <a:lnTo>
                    <a:pt x="828" y="514"/>
                  </a:lnTo>
                  <a:lnTo>
                    <a:pt x="792" y="486"/>
                  </a:lnTo>
                  <a:lnTo>
                    <a:pt x="758" y="462"/>
                  </a:lnTo>
                  <a:lnTo>
                    <a:pt x="738" y="450"/>
                  </a:lnTo>
                  <a:lnTo>
                    <a:pt x="720" y="440"/>
                  </a:lnTo>
                  <a:lnTo>
                    <a:pt x="698" y="432"/>
                  </a:lnTo>
                  <a:lnTo>
                    <a:pt x="674" y="428"/>
                  </a:lnTo>
                  <a:lnTo>
                    <a:pt x="674" y="428"/>
                  </a:lnTo>
                  <a:lnTo>
                    <a:pt x="658" y="426"/>
                  </a:lnTo>
                  <a:lnTo>
                    <a:pt x="658" y="426"/>
                  </a:lnTo>
                  <a:lnTo>
                    <a:pt x="646" y="428"/>
                  </a:lnTo>
                  <a:lnTo>
                    <a:pt x="636" y="430"/>
                  </a:lnTo>
                  <a:lnTo>
                    <a:pt x="636" y="430"/>
                  </a:lnTo>
                  <a:lnTo>
                    <a:pt x="624" y="424"/>
                  </a:lnTo>
                  <a:lnTo>
                    <a:pt x="624" y="424"/>
                  </a:lnTo>
                  <a:lnTo>
                    <a:pt x="612" y="420"/>
                  </a:lnTo>
                  <a:lnTo>
                    <a:pt x="612" y="420"/>
                  </a:lnTo>
                  <a:lnTo>
                    <a:pt x="592" y="418"/>
                  </a:lnTo>
                  <a:lnTo>
                    <a:pt x="592" y="418"/>
                  </a:lnTo>
                  <a:lnTo>
                    <a:pt x="574" y="420"/>
                  </a:lnTo>
                  <a:lnTo>
                    <a:pt x="556" y="426"/>
                  </a:lnTo>
                  <a:lnTo>
                    <a:pt x="540" y="434"/>
                  </a:lnTo>
                  <a:lnTo>
                    <a:pt x="526" y="446"/>
                  </a:lnTo>
                  <a:lnTo>
                    <a:pt x="516" y="460"/>
                  </a:lnTo>
                  <a:lnTo>
                    <a:pt x="506" y="476"/>
                  </a:lnTo>
                  <a:lnTo>
                    <a:pt x="502" y="494"/>
                  </a:lnTo>
                  <a:lnTo>
                    <a:pt x="500" y="512"/>
                  </a:lnTo>
                  <a:lnTo>
                    <a:pt x="500" y="512"/>
                  </a:lnTo>
                  <a:lnTo>
                    <a:pt x="500" y="522"/>
                  </a:lnTo>
                  <a:lnTo>
                    <a:pt x="502" y="534"/>
                  </a:lnTo>
                  <a:lnTo>
                    <a:pt x="502" y="534"/>
                  </a:lnTo>
                  <a:lnTo>
                    <a:pt x="486" y="544"/>
                  </a:lnTo>
                  <a:lnTo>
                    <a:pt x="486" y="544"/>
                  </a:lnTo>
                  <a:lnTo>
                    <a:pt x="468" y="560"/>
                  </a:lnTo>
                  <a:lnTo>
                    <a:pt x="454" y="580"/>
                  </a:lnTo>
                  <a:lnTo>
                    <a:pt x="454" y="580"/>
                  </a:lnTo>
                  <a:lnTo>
                    <a:pt x="452" y="572"/>
                  </a:lnTo>
                  <a:lnTo>
                    <a:pt x="452" y="572"/>
                  </a:lnTo>
                  <a:lnTo>
                    <a:pt x="454" y="554"/>
                  </a:lnTo>
                  <a:lnTo>
                    <a:pt x="458" y="534"/>
                  </a:lnTo>
                  <a:lnTo>
                    <a:pt x="462" y="516"/>
                  </a:lnTo>
                  <a:lnTo>
                    <a:pt x="468" y="496"/>
                  </a:lnTo>
                  <a:lnTo>
                    <a:pt x="468" y="496"/>
                  </a:lnTo>
                  <a:lnTo>
                    <a:pt x="480" y="470"/>
                  </a:lnTo>
                  <a:lnTo>
                    <a:pt x="494" y="446"/>
                  </a:lnTo>
                  <a:lnTo>
                    <a:pt x="510" y="424"/>
                  </a:lnTo>
                  <a:lnTo>
                    <a:pt x="530" y="402"/>
                  </a:lnTo>
                  <a:lnTo>
                    <a:pt x="530" y="402"/>
                  </a:lnTo>
                  <a:lnTo>
                    <a:pt x="544" y="390"/>
                  </a:lnTo>
                  <a:lnTo>
                    <a:pt x="558" y="378"/>
                  </a:lnTo>
                  <a:lnTo>
                    <a:pt x="558" y="378"/>
                  </a:lnTo>
                  <a:lnTo>
                    <a:pt x="564" y="374"/>
                  </a:lnTo>
                  <a:lnTo>
                    <a:pt x="564" y="374"/>
                  </a:lnTo>
                  <a:lnTo>
                    <a:pt x="570" y="368"/>
                  </a:lnTo>
                  <a:lnTo>
                    <a:pt x="570" y="368"/>
                  </a:lnTo>
                  <a:lnTo>
                    <a:pt x="590" y="378"/>
                  </a:lnTo>
                  <a:lnTo>
                    <a:pt x="608" y="384"/>
                  </a:lnTo>
                  <a:lnTo>
                    <a:pt x="624" y="388"/>
                  </a:lnTo>
                  <a:lnTo>
                    <a:pt x="642" y="390"/>
                  </a:lnTo>
                  <a:lnTo>
                    <a:pt x="642" y="390"/>
                  </a:lnTo>
                  <a:lnTo>
                    <a:pt x="654" y="388"/>
                  </a:lnTo>
                  <a:lnTo>
                    <a:pt x="668" y="386"/>
                  </a:lnTo>
                  <a:lnTo>
                    <a:pt x="668" y="386"/>
                  </a:lnTo>
                  <a:lnTo>
                    <a:pt x="690" y="378"/>
                  </a:lnTo>
                  <a:lnTo>
                    <a:pt x="708" y="368"/>
                  </a:lnTo>
                  <a:lnTo>
                    <a:pt x="724" y="358"/>
                  </a:lnTo>
                  <a:lnTo>
                    <a:pt x="740" y="344"/>
                  </a:lnTo>
                  <a:lnTo>
                    <a:pt x="768" y="316"/>
                  </a:lnTo>
                  <a:lnTo>
                    <a:pt x="796" y="288"/>
                  </a:lnTo>
                  <a:lnTo>
                    <a:pt x="796" y="288"/>
                  </a:lnTo>
                  <a:lnTo>
                    <a:pt x="740" y="276"/>
                  </a:lnTo>
                  <a:lnTo>
                    <a:pt x="714" y="272"/>
                  </a:lnTo>
                  <a:lnTo>
                    <a:pt x="686" y="270"/>
                  </a:lnTo>
                  <a:lnTo>
                    <a:pt x="686" y="270"/>
                  </a:lnTo>
                  <a:lnTo>
                    <a:pt x="662" y="272"/>
                  </a:lnTo>
                  <a:lnTo>
                    <a:pt x="636" y="278"/>
                  </a:lnTo>
                  <a:lnTo>
                    <a:pt x="636" y="278"/>
                  </a:lnTo>
                  <a:lnTo>
                    <a:pt x="624" y="282"/>
                  </a:lnTo>
                  <a:lnTo>
                    <a:pt x="612" y="288"/>
                  </a:lnTo>
                  <a:lnTo>
                    <a:pt x="604" y="294"/>
                  </a:lnTo>
                  <a:lnTo>
                    <a:pt x="594" y="304"/>
                  </a:lnTo>
                  <a:lnTo>
                    <a:pt x="578" y="324"/>
                  </a:lnTo>
                  <a:lnTo>
                    <a:pt x="562" y="350"/>
                  </a:lnTo>
                  <a:lnTo>
                    <a:pt x="562" y="350"/>
                  </a:lnTo>
                  <a:lnTo>
                    <a:pt x="550" y="356"/>
                  </a:lnTo>
                  <a:lnTo>
                    <a:pt x="550" y="356"/>
                  </a:lnTo>
                  <a:lnTo>
                    <a:pt x="538" y="364"/>
                  </a:lnTo>
                  <a:lnTo>
                    <a:pt x="538" y="364"/>
                  </a:lnTo>
                  <a:lnTo>
                    <a:pt x="512" y="384"/>
                  </a:lnTo>
                  <a:lnTo>
                    <a:pt x="512" y="384"/>
                  </a:lnTo>
                  <a:lnTo>
                    <a:pt x="488" y="408"/>
                  </a:lnTo>
                  <a:lnTo>
                    <a:pt x="466" y="434"/>
                  </a:lnTo>
                  <a:lnTo>
                    <a:pt x="466" y="434"/>
                  </a:lnTo>
                  <a:lnTo>
                    <a:pt x="472" y="406"/>
                  </a:lnTo>
                  <a:lnTo>
                    <a:pt x="480" y="376"/>
                  </a:lnTo>
                  <a:lnTo>
                    <a:pt x="480" y="376"/>
                  </a:lnTo>
                  <a:lnTo>
                    <a:pt x="498" y="328"/>
                  </a:lnTo>
                  <a:lnTo>
                    <a:pt x="510" y="304"/>
                  </a:lnTo>
                  <a:lnTo>
                    <a:pt x="522" y="282"/>
                  </a:lnTo>
                  <a:lnTo>
                    <a:pt x="522" y="282"/>
                  </a:lnTo>
                  <a:lnTo>
                    <a:pt x="526" y="276"/>
                  </a:lnTo>
                  <a:lnTo>
                    <a:pt x="526" y="276"/>
                  </a:lnTo>
                  <a:lnTo>
                    <a:pt x="530" y="268"/>
                  </a:lnTo>
                  <a:lnTo>
                    <a:pt x="530" y="268"/>
                  </a:lnTo>
                  <a:lnTo>
                    <a:pt x="550" y="270"/>
                  </a:lnTo>
                  <a:lnTo>
                    <a:pt x="550" y="270"/>
                  </a:lnTo>
                  <a:lnTo>
                    <a:pt x="568" y="268"/>
                  </a:lnTo>
                  <a:lnTo>
                    <a:pt x="584" y="264"/>
                  </a:lnTo>
                  <a:lnTo>
                    <a:pt x="600" y="258"/>
                  </a:lnTo>
                  <a:lnTo>
                    <a:pt x="614" y="250"/>
                  </a:lnTo>
                  <a:lnTo>
                    <a:pt x="614" y="250"/>
                  </a:lnTo>
                  <a:lnTo>
                    <a:pt x="628" y="236"/>
                  </a:lnTo>
                  <a:lnTo>
                    <a:pt x="640" y="222"/>
                  </a:lnTo>
                  <a:lnTo>
                    <a:pt x="650" y="208"/>
                  </a:lnTo>
                  <a:lnTo>
                    <a:pt x="658" y="192"/>
                  </a:lnTo>
                  <a:lnTo>
                    <a:pt x="672" y="160"/>
                  </a:lnTo>
                  <a:lnTo>
                    <a:pt x="684" y="128"/>
                  </a:lnTo>
                  <a:lnTo>
                    <a:pt x="684" y="128"/>
                  </a:lnTo>
                  <a:lnTo>
                    <a:pt x="642" y="136"/>
                  </a:lnTo>
                  <a:lnTo>
                    <a:pt x="620" y="140"/>
                  </a:lnTo>
                  <a:lnTo>
                    <a:pt x="600" y="146"/>
                  </a:lnTo>
                  <a:lnTo>
                    <a:pt x="600" y="146"/>
                  </a:lnTo>
                  <a:lnTo>
                    <a:pt x="582" y="154"/>
                  </a:lnTo>
                  <a:lnTo>
                    <a:pt x="582" y="154"/>
                  </a:lnTo>
                  <a:lnTo>
                    <a:pt x="566" y="162"/>
                  </a:lnTo>
                  <a:lnTo>
                    <a:pt x="552" y="172"/>
                  </a:lnTo>
                  <a:lnTo>
                    <a:pt x="552" y="172"/>
                  </a:lnTo>
                  <a:lnTo>
                    <a:pt x="552" y="172"/>
                  </a:lnTo>
                  <a:lnTo>
                    <a:pt x="552" y="172"/>
                  </a:lnTo>
                  <a:lnTo>
                    <a:pt x="540" y="184"/>
                  </a:lnTo>
                  <a:lnTo>
                    <a:pt x="540" y="184"/>
                  </a:lnTo>
                  <a:lnTo>
                    <a:pt x="530" y="198"/>
                  </a:lnTo>
                  <a:lnTo>
                    <a:pt x="524" y="214"/>
                  </a:lnTo>
                  <a:lnTo>
                    <a:pt x="520" y="232"/>
                  </a:lnTo>
                  <a:lnTo>
                    <a:pt x="516" y="252"/>
                  </a:lnTo>
                  <a:lnTo>
                    <a:pt x="516" y="252"/>
                  </a:lnTo>
                  <a:lnTo>
                    <a:pt x="508" y="264"/>
                  </a:lnTo>
                  <a:lnTo>
                    <a:pt x="508" y="264"/>
                  </a:lnTo>
                  <a:lnTo>
                    <a:pt x="500" y="276"/>
                  </a:lnTo>
                  <a:lnTo>
                    <a:pt x="500" y="276"/>
                  </a:lnTo>
                  <a:lnTo>
                    <a:pt x="480" y="308"/>
                  </a:lnTo>
                  <a:lnTo>
                    <a:pt x="462" y="344"/>
                  </a:lnTo>
                  <a:lnTo>
                    <a:pt x="462" y="344"/>
                  </a:lnTo>
                  <a:lnTo>
                    <a:pt x="456" y="308"/>
                  </a:lnTo>
                  <a:lnTo>
                    <a:pt x="448" y="274"/>
                  </a:lnTo>
                  <a:lnTo>
                    <a:pt x="448" y="274"/>
                  </a:lnTo>
                  <a:lnTo>
                    <a:pt x="438" y="244"/>
                  </a:lnTo>
                  <a:lnTo>
                    <a:pt x="438" y="244"/>
                  </a:lnTo>
                  <a:lnTo>
                    <a:pt x="432" y="232"/>
                  </a:lnTo>
                  <a:lnTo>
                    <a:pt x="432" y="232"/>
                  </a:lnTo>
                  <a:lnTo>
                    <a:pt x="428" y="222"/>
                  </a:lnTo>
                  <a:lnTo>
                    <a:pt x="428" y="222"/>
                  </a:lnTo>
                  <a:lnTo>
                    <a:pt x="430" y="196"/>
                  </a:lnTo>
                  <a:lnTo>
                    <a:pt x="430" y="172"/>
                  </a:lnTo>
                  <a:lnTo>
                    <a:pt x="428" y="162"/>
                  </a:lnTo>
                  <a:lnTo>
                    <a:pt x="424" y="152"/>
                  </a:lnTo>
                  <a:lnTo>
                    <a:pt x="420" y="142"/>
                  </a:lnTo>
                  <a:lnTo>
                    <a:pt x="414" y="132"/>
                  </a:lnTo>
                  <a:lnTo>
                    <a:pt x="414" y="132"/>
                  </a:lnTo>
                  <a:lnTo>
                    <a:pt x="402" y="116"/>
                  </a:lnTo>
                  <a:lnTo>
                    <a:pt x="388" y="102"/>
                  </a:lnTo>
                  <a:lnTo>
                    <a:pt x="374" y="90"/>
                  </a:lnTo>
                  <a:lnTo>
                    <a:pt x="358" y="80"/>
                  </a:lnTo>
                  <a:lnTo>
                    <a:pt x="324" y="62"/>
                  </a:lnTo>
                  <a:lnTo>
                    <a:pt x="290" y="44"/>
                  </a:lnTo>
                  <a:lnTo>
                    <a:pt x="290" y="44"/>
                  </a:lnTo>
                  <a:lnTo>
                    <a:pt x="294" y="82"/>
                  </a:lnTo>
                  <a:lnTo>
                    <a:pt x="298" y="120"/>
                  </a:lnTo>
                  <a:lnTo>
                    <a:pt x="302" y="138"/>
                  </a:lnTo>
                  <a:lnTo>
                    <a:pt x="308" y="156"/>
                  </a:lnTo>
                  <a:lnTo>
                    <a:pt x="316" y="174"/>
                  </a:lnTo>
                  <a:lnTo>
                    <a:pt x="326" y="192"/>
                  </a:lnTo>
                  <a:lnTo>
                    <a:pt x="326" y="192"/>
                  </a:lnTo>
                  <a:lnTo>
                    <a:pt x="334" y="202"/>
                  </a:lnTo>
                  <a:lnTo>
                    <a:pt x="342" y="210"/>
                  </a:lnTo>
                  <a:lnTo>
                    <a:pt x="350" y="216"/>
                  </a:lnTo>
                  <a:lnTo>
                    <a:pt x="360" y="222"/>
                  </a:lnTo>
                  <a:lnTo>
                    <a:pt x="382" y="232"/>
                  </a:lnTo>
                  <a:lnTo>
                    <a:pt x="410" y="238"/>
                  </a:lnTo>
                  <a:lnTo>
                    <a:pt x="410" y="238"/>
                  </a:lnTo>
                  <a:lnTo>
                    <a:pt x="412" y="246"/>
                  </a:lnTo>
                  <a:lnTo>
                    <a:pt x="412" y="246"/>
                  </a:lnTo>
                  <a:lnTo>
                    <a:pt x="414" y="254"/>
                  </a:lnTo>
                  <a:lnTo>
                    <a:pt x="414" y="254"/>
                  </a:lnTo>
                  <a:lnTo>
                    <a:pt x="422" y="280"/>
                  </a:lnTo>
                  <a:lnTo>
                    <a:pt x="422" y="280"/>
                  </a:lnTo>
                  <a:lnTo>
                    <a:pt x="430" y="318"/>
                  </a:lnTo>
                  <a:lnTo>
                    <a:pt x="432" y="356"/>
                  </a:lnTo>
                  <a:lnTo>
                    <a:pt x="432" y="394"/>
                  </a:lnTo>
                  <a:lnTo>
                    <a:pt x="428" y="432"/>
                  </a:lnTo>
                  <a:lnTo>
                    <a:pt x="428" y="432"/>
                  </a:lnTo>
                  <a:lnTo>
                    <a:pt x="428" y="436"/>
                  </a:lnTo>
                  <a:lnTo>
                    <a:pt x="428" y="436"/>
                  </a:lnTo>
                  <a:lnTo>
                    <a:pt x="416" y="408"/>
                  </a:lnTo>
                  <a:lnTo>
                    <a:pt x="402" y="382"/>
                  </a:lnTo>
                  <a:lnTo>
                    <a:pt x="386" y="356"/>
                  </a:lnTo>
                  <a:lnTo>
                    <a:pt x="368" y="332"/>
                  </a:lnTo>
                  <a:lnTo>
                    <a:pt x="368" y="332"/>
                  </a:lnTo>
                  <a:lnTo>
                    <a:pt x="346" y="306"/>
                  </a:lnTo>
                  <a:lnTo>
                    <a:pt x="320" y="282"/>
                  </a:lnTo>
                  <a:lnTo>
                    <a:pt x="320" y="282"/>
                  </a:lnTo>
                  <a:lnTo>
                    <a:pt x="310" y="276"/>
                  </a:lnTo>
                  <a:lnTo>
                    <a:pt x="310" y="276"/>
                  </a:lnTo>
                  <a:lnTo>
                    <a:pt x="302" y="268"/>
                  </a:lnTo>
                  <a:lnTo>
                    <a:pt x="302" y="268"/>
                  </a:lnTo>
                  <a:lnTo>
                    <a:pt x="292" y="236"/>
                  </a:lnTo>
                  <a:lnTo>
                    <a:pt x="286" y="222"/>
                  </a:lnTo>
                  <a:lnTo>
                    <a:pt x="280" y="208"/>
                  </a:lnTo>
                  <a:lnTo>
                    <a:pt x="272" y="196"/>
                  </a:lnTo>
                  <a:lnTo>
                    <a:pt x="264" y="186"/>
                  </a:lnTo>
                  <a:lnTo>
                    <a:pt x="254" y="176"/>
                  </a:lnTo>
                  <a:lnTo>
                    <a:pt x="242" y="168"/>
                  </a:lnTo>
                  <a:lnTo>
                    <a:pt x="242" y="168"/>
                  </a:lnTo>
                  <a:lnTo>
                    <a:pt x="220" y="158"/>
                  </a:lnTo>
                  <a:lnTo>
                    <a:pt x="200" y="150"/>
                  </a:lnTo>
                  <a:lnTo>
                    <a:pt x="178" y="144"/>
                  </a:lnTo>
                  <a:lnTo>
                    <a:pt x="158" y="142"/>
                  </a:lnTo>
                  <a:lnTo>
                    <a:pt x="116" y="138"/>
                  </a:lnTo>
                  <a:lnTo>
                    <a:pt x="72" y="138"/>
                  </a:lnTo>
                  <a:lnTo>
                    <a:pt x="72" y="138"/>
                  </a:lnTo>
                  <a:lnTo>
                    <a:pt x="94" y="174"/>
                  </a:lnTo>
                  <a:lnTo>
                    <a:pt x="116" y="212"/>
                  </a:lnTo>
                  <a:lnTo>
                    <a:pt x="128" y="228"/>
                  </a:lnTo>
                  <a:lnTo>
                    <a:pt x="142" y="244"/>
                  </a:lnTo>
                  <a:lnTo>
                    <a:pt x="160" y="260"/>
                  </a:lnTo>
                  <a:lnTo>
                    <a:pt x="178" y="272"/>
                  </a:lnTo>
                  <a:lnTo>
                    <a:pt x="178" y="272"/>
                  </a:lnTo>
                  <a:lnTo>
                    <a:pt x="192" y="280"/>
                  </a:lnTo>
                  <a:lnTo>
                    <a:pt x="206" y="284"/>
                  </a:lnTo>
                  <a:lnTo>
                    <a:pt x="220" y="286"/>
                  </a:lnTo>
                  <a:lnTo>
                    <a:pt x="234" y="288"/>
                  </a:lnTo>
                  <a:lnTo>
                    <a:pt x="234" y="288"/>
                  </a:lnTo>
                  <a:lnTo>
                    <a:pt x="260" y="286"/>
                  </a:lnTo>
                  <a:lnTo>
                    <a:pt x="288" y="280"/>
                  </a:lnTo>
                  <a:lnTo>
                    <a:pt x="288" y="280"/>
                  </a:lnTo>
                  <a:lnTo>
                    <a:pt x="294" y="286"/>
                  </a:lnTo>
                  <a:lnTo>
                    <a:pt x="294" y="286"/>
                  </a:lnTo>
                  <a:lnTo>
                    <a:pt x="300" y="292"/>
                  </a:lnTo>
                  <a:lnTo>
                    <a:pt x="300" y="292"/>
                  </a:lnTo>
                  <a:lnTo>
                    <a:pt x="316" y="308"/>
                  </a:lnTo>
                  <a:lnTo>
                    <a:pt x="316" y="308"/>
                  </a:lnTo>
                  <a:lnTo>
                    <a:pt x="296" y="306"/>
                  </a:lnTo>
                  <a:lnTo>
                    <a:pt x="296" y="306"/>
                  </a:lnTo>
                  <a:lnTo>
                    <a:pt x="278" y="308"/>
                  </a:lnTo>
                  <a:lnTo>
                    <a:pt x="260" y="314"/>
                  </a:lnTo>
                  <a:lnTo>
                    <a:pt x="244" y="322"/>
                  </a:lnTo>
                  <a:lnTo>
                    <a:pt x="230" y="334"/>
                  </a:lnTo>
                  <a:lnTo>
                    <a:pt x="220" y="348"/>
                  </a:lnTo>
                  <a:lnTo>
                    <a:pt x="210" y="364"/>
                  </a:lnTo>
                  <a:lnTo>
                    <a:pt x="206" y="380"/>
                  </a:lnTo>
                  <a:lnTo>
                    <a:pt x="204" y="400"/>
                  </a:lnTo>
                  <a:lnTo>
                    <a:pt x="204" y="400"/>
                  </a:lnTo>
                  <a:lnTo>
                    <a:pt x="206" y="418"/>
                  </a:lnTo>
                  <a:lnTo>
                    <a:pt x="210" y="436"/>
                  </a:lnTo>
                  <a:lnTo>
                    <a:pt x="220" y="452"/>
                  </a:lnTo>
                  <a:lnTo>
                    <a:pt x="230" y="466"/>
                  </a:lnTo>
                  <a:lnTo>
                    <a:pt x="244" y="476"/>
                  </a:lnTo>
                  <a:lnTo>
                    <a:pt x="260" y="486"/>
                  </a:lnTo>
                  <a:lnTo>
                    <a:pt x="278" y="490"/>
                  </a:lnTo>
                  <a:lnTo>
                    <a:pt x="296" y="492"/>
                  </a:lnTo>
                  <a:lnTo>
                    <a:pt x="296" y="492"/>
                  </a:lnTo>
                  <a:lnTo>
                    <a:pt x="312" y="492"/>
                  </a:lnTo>
                  <a:lnTo>
                    <a:pt x="326" y="488"/>
                  </a:lnTo>
                  <a:lnTo>
                    <a:pt x="340" y="482"/>
                  </a:lnTo>
                  <a:lnTo>
                    <a:pt x="352" y="474"/>
                  </a:lnTo>
                  <a:lnTo>
                    <a:pt x="364" y="464"/>
                  </a:lnTo>
                  <a:lnTo>
                    <a:pt x="372" y="452"/>
                  </a:lnTo>
                  <a:lnTo>
                    <a:pt x="380" y="440"/>
                  </a:lnTo>
                  <a:lnTo>
                    <a:pt x="386" y="426"/>
                  </a:lnTo>
                  <a:lnTo>
                    <a:pt x="386" y="426"/>
                  </a:lnTo>
                  <a:lnTo>
                    <a:pt x="392" y="450"/>
                  </a:lnTo>
                  <a:lnTo>
                    <a:pt x="398" y="476"/>
                  </a:lnTo>
                  <a:lnTo>
                    <a:pt x="398" y="476"/>
                  </a:lnTo>
                  <a:lnTo>
                    <a:pt x="402" y="512"/>
                  </a:lnTo>
                  <a:lnTo>
                    <a:pt x="404" y="546"/>
                  </a:lnTo>
                  <a:lnTo>
                    <a:pt x="404" y="546"/>
                  </a:lnTo>
                  <a:lnTo>
                    <a:pt x="402" y="562"/>
                  </a:lnTo>
                  <a:lnTo>
                    <a:pt x="402" y="562"/>
                  </a:lnTo>
                  <a:lnTo>
                    <a:pt x="398" y="610"/>
                  </a:lnTo>
                  <a:close/>
                  <a:moveTo>
                    <a:pt x="162" y="969"/>
                  </a:moveTo>
                  <a:lnTo>
                    <a:pt x="734" y="969"/>
                  </a:lnTo>
                  <a:lnTo>
                    <a:pt x="734" y="969"/>
                  </a:lnTo>
                  <a:lnTo>
                    <a:pt x="756" y="836"/>
                  </a:lnTo>
                  <a:lnTo>
                    <a:pt x="140" y="836"/>
                  </a:lnTo>
                  <a:lnTo>
                    <a:pt x="140" y="836"/>
                  </a:lnTo>
                  <a:lnTo>
                    <a:pt x="162" y="969"/>
                  </a:lnTo>
                  <a:close/>
                  <a:moveTo>
                    <a:pt x="522" y="186"/>
                  </a:moveTo>
                  <a:lnTo>
                    <a:pt x="522" y="186"/>
                  </a:lnTo>
                  <a:lnTo>
                    <a:pt x="528" y="178"/>
                  </a:lnTo>
                  <a:lnTo>
                    <a:pt x="528" y="178"/>
                  </a:lnTo>
                  <a:lnTo>
                    <a:pt x="536" y="168"/>
                  </a:lnTo>
                  <a:lnTo>
                    <a:pt x="536" y="168"/>
                  </a:lnTo>
                  <a:lnTo>
                    <a:pt x="524" y="168"/>
                  </a:lnTo>
                  <a:lnTo>
                    <a:pt x="524" y="168"/>
                  </a:lnTo>
                  <a:lnTo>
                    <a:pt x="508" y="166"/>
                  </a:lnTo>
                  <a:lnTo>
                    <a:pt x="494" y="162"/>
                  </a:lnTo>
                  <a:lnTo>
                    <a:pt x="482" y="156"/>
                  </a:lnTo>
                  <a:lnTo>
                    <a:pt x="470" y="146"/>
                  </a:lnTo>
                  <a:lnTo>
                    <a:pt x="462" y="136"/>
                  </a:lnTo>
                  <a:lnTo>
                    <a:pt x="454" y="122"/>
                  </a:lnTo>
                  <a:lnTo>
                    <a:pt x="450" y="108"/>
                  </a:lnTo>
                  <a:lnTo>
                    <a:pt x="448" y="94"/>
                  </a:lnTo>
                  <a:lnTo>
                    <a:pt x="448" y="94"/>
                  </a:lnTo>
                  <a:lnTo>
                    <a:pt x="450" y="78"/>
                  </a:lnTo>
                  <a:lnTo>
                    <a:pt x="454" y="64"/>
                  </a:lnTo>
                  <a:lnTo>
                    <a:pt x="462" y="52"/>
                  </a:lnTo>
                  <a:lnTo>
                    <a:pt x="470" y="40"/>
                  </a:lnTo>
                  <a:lnTo>
                    <a:pt x="482" y="32"/>
                  </a:lnTo>
                  <a:lnTo>
                    <a:pt x="494" y="24"/>
                  </a:lnTo>
                  <a:lnTo>
                    <a:pt x="508" y="20"/>
                  </a:lnTo>
                  <a:lnTo>
                    <a:pt x="524" y="18"/>
                  </a:lnTo>
                  <a:lnTo>
                    <a:pt x="524" y="18"/>
                  </a:lnTo>
                  <a:lnTo>
                    <a:pt x="538" y="20"/>
                  </a:lnTo>
                  <a:lnTo>
                    <a:pt x="552" y="24"/>
                  </a:lnTo>
                  <a:lnTo>
                    <a:pt x="566" y="32"/>
                  </a:lnTo>
                  <a:lnTo>
                    <a:pt x="576" y="40"/>
                  </a:lnTo>
                  <a:lnTo>
                    <a:pt x="586" y="52"/>
                  </a:lnTo>
                  <a:lnTo>
                    <a:pt x="592" y="64"/>
                  </a:lnTo>
                  <a:lnTo>
                    <a:pt x="596" y="78"/>
                  </a:lnTo>
                  <a:lnTo>
                    <a:pt x="598" y="94"/>
                  </a:lnTo>
                  <a:lnTo>
                    <a:pt x="598" y="94"/>
                  </a:lnTo>
                  <a:lnTo>
                    <a:pt x="598" y="106"/>
                  </a:lnTo>
                  <a:lnTo>
                    <a:pt x="594" y="116"/>
                  </a:lnTo>
                  <a:lnTo>
                    <a:pt x="590" y="128"/>
                  </a:lnTo>
                  <a:lnTo>
                    <a:pt x="584" y="136"/>
                  </a:lnTo>
                  <a:lnTo>
                    <a:pt x="584" y="136"/>
                  </a:lnTo>
                  <a:lnTo>
                    <a:pt x="598" y="132"/>
                  </a:lnTo>
                  <a:lnTo>
                    <a:pt x="598" y="132"/>
                  </a:lnTo>
                  <a:lnTo>
                    <a:pt x="610" y="128"/>
                  </a:lnTo>
                  <a:lnTo>
                    <a:pt x="610" y="128"/>
                  </a:lnTo>
                  <a:lnTo>
                    <a:pt x="614" y="112"/>
                  </a:lnTo>
                  <a:lnTo>
                    <a:pt x="616" y="94"/>
                  </a:lnTo>
                  <a:lnTo>
                    <a:pt x="616" y="94"/>
                  </a:lnTo>
                  <a:lnTo>
                    <a:pt x="614" y="74"/>
                  </a:lnTo>
                  <a:lnTo>
                    <a:pt x="610" y="58"/>
                  </a:lnTo>
                  <a:lnTo>
                    <a:pt x="600" y="42"/>
                  </a:lnTo>
                  <a:lnTo>
                    <a:pt x="590" y="28"/>
                  </a:lnTo>
                  <a:lnTo>
                    <a:pt x="576" y="16"/>
                  </a:lnTo>
                  <a:lnTo>
                    <a:pt x="560" y="8"/>
                  </a:lnTo>
                  <a:lnTo>
                    <a:pt x="542" y="2"/>
                  </a:lnTo>
                  <a:lnTo>
                    <a:pt x="524" y="0"/>
                  </a:lnTo>
                  <a:lnTo>
                    <a:pt x="524" y="0"/>
                  </a:lnTo>
                  <a:lnTo>
                    <a:pt x="504" y="2"/>
                  </a:lnTo>
                  <a:lnTo>
                    <a:pt x="488" y="8"/>
                  </a:lnTo>
                  <a:lnTo>
                    <a:pt x="472" y="16"/>
                  </a:lnTo>
                  <a:lnTo>
                    <a:pt x="458" y="28"/>
                  </a:lnTo>
                  <a:lnTo>
                    <a:pt x="446" y="42"/>
                  </a:lnTo>
                  <a:lnTo>
                    <a:pt x="438" y="58"/>
                  </a:lnTo>
                  <a:lnTo>
                    <a:pt x="432" y="74"/>
                  </a:lnTo>
                  <a:lnTo>
                    <a:pt x="430" y="94"/>
                  </a:lnTo>
                  <a:lnTo>
                    <a:pt x="430" y="94"/>
                  </a:lnTo>
                  <a:lnTo>
                    <a:pt x="432" y="112"/>
                  </a:lnTo>
                  <a:lnTo>
                    <a:pt x="438" y="130"/>
                  </a:lnTo>
                  <a:lnTo>
                    <a:pt x="446" y="144"/>
                  </a:lnTo>
                  <a:lnTo>
                    <a:pt x="456" y="158"/>
                  </a:lnTo>
                  <a:lnTo>
                    <a:pt x="470" y="170"/>
                  </a:lnTo>
                  <a:lnTo>
                    <a:pt x="486" y="178"/>
                  </a:lnTo>
                  <a:lnTo>
                    <a:pt x="502" y="184"/>
                  </a:lnTo>
                  <a:lnTo>
                    <a:pt x="522" y="186"/>
                  </a:lnTo>
                  <a:close/>
                  <a:moveTo>
                    <a:pt x="584" y="520"/>
                  </a:moveTo>
                  <a:lnTo>
                    <a:pt x="584" y="520"/>
                  </a:lnTo>
                  <a:lnTo>
                    <a:pt x="584" y="520"/>
                  </a:lnTo>
                  <a:lnTo>
                    <a:pt x="584" y="520"/>
                  </a:lnTo>
                  <a:lnTo>
                    <a:pt x="586" y="520"/>
                  </a:lnTo>
                  <a:lnTo>
                    <a:pt x="586" y="520"/>
                  </a:lnTo>
                  <a:lnTo>
                    <a:pt x="596" y="524"/>
                  </a:lnTo>
                  <a:lnTo>
                    <a:pt x="600" y="528"/>
                  </a:lnTo>
                  <a:lnTo>
                    <a:pt x="600" y="530"/>
                  </a:lnTo>
                  <a:lnTo>
                    <a:pt x="600" y="530"/>
                  </a:lnTo>
                  <a:lnTo>
                    <a:pt x="600" y="534"/>
                  </a:lnTo>
                  <a:lnTo>
                    <a:pt x="600" y="534"/>
                  </a:lnTo>
                  <a:lnTo>
                    <a:pt x="596" y="536"/>
                  </a:lnTo>
                  <a:lnTo>
                    <a:pt x="592" y="536"/>
                  </a:lnTo>
                  <a:lnTo>
                    <a:pt x="592" y="536"/>
                  </a:lnTo>
                  <a:lnTo>
                    <a:pt x="588" y="536"/>
                  </a:lnTo>
                  <a:lnTo>
                    <a:pt x="588" y="536"/>
                  </a:lnTo>
                  <a:lnTo>
                    <a:pt x="578" y="536"/>
                  </a:lnTo>
                  <a:lnTo>
                    <a:pt x="568" y="532"/>
                  </a:lnTo>
                  <a:lnTo>
                    <a:pt x="568" y="532"/>
                  </a:lnTo>
                  <a:lnTo>
                    <a:pt x="564" y="532"/>
                  </a:lnTo>
                  <a:lnTo>
                    <a:pt x="562" y="536"/>
                  </a:lnTo>
                  <a:lnTo>
                    <a:pt x="560" y="544"/>
                  </a:lnTo>
                  <a:lnTo>
                    <a:pt x="560" y="544"/>
                  </a:lnTo>
                  <a:lnTo>
                    <a:pt x="560" y="548"/>
                  </a:lnTo>
                  <a:lnTo>
                    <a:pt x="564" y="552"/>
                  </a:lnTo>
                  <a:lnTo>
                    <a:pt x="564" y="552"/>
                  </a:lnTo>
                  <a:lnTo>
                    <a:pt x="574" y="554"/>
                  </a:lnTo>
                  <a:lnTo>
                    <a:pt x="584" y="556"/>
                  </a:lnTo>
                  <a:lnTo>
                    <a:pt x="584" y="562"/>
                  </a:lnTo>
                  <a:lnTo>
                    <a:pt x="584" y="562"/>
                  </a:lnTo>
                  <a:lnTo>
                    <a:pt x="584" y="564"/>
                  </a:lnTo>
                  <a:lnTo>
                    <a:pt x="586" y="566"/>
                  </a:lnTo>
                  <a:lnTo>
                    <a:pt x="596" y="566"/>
                  </a:lnTo>
                  <a:lnTo>
                    <a:pt x="596" y="566"/>
                  </a:lnTo>
                  <a:lnTo>
                    <a:pt x="598" y="564"/>
                  </a:lnTo>
                  <a:lnTo>
                    <a:pt x="600" y="562"/>
                  </a:lnTo>
                  <a:lnTo>
                    <a:pt x="600" y="554"/>
                  </a:lnTo>
                  <a:lnTo>
                    <a:pt x="600" y="554"/>
                  </a:lnTo>
                  <a:lnTo>
                    <a:pt x="612" y="550"/>
                  </a:lnTo>
                  <a:lnTo>
                    <a:pt x="612" y="550"/>
                  </a:lnTo>
                  <a:lnTo>
                    <a:pt x="618" y="546"/>
                  </a:lnTo>
                  <a:lnTo>
                    <a:pt x="618" y="546"/>
                  </a:lnTo>
                  <a:lnTo>
                    <a:pt x="622" y="540"/>
                  </a:lnTo>
                  <a:lnTo>
                    <a:pt x="622" y="540"/>
                  </a:lnTo>
                  <a:lnTo>
                    <a:pt x="624" y="534"/>
                  </a:lnTo>
                  <a:lnTo>
                    <a:pt x="626" y="528"/>
                  </a:lnTo>
                  <a:lnTo>
                    <a:pt x="626" y="528"/>
                  </a:lnTo>
                  <a:lnTo>
                    <a:pt x="624" y="520"/>
                  </a:lnTo>
                  <a:lnTo>
                    <a:pt x="622" y="514"/>
                  </a:lnTo>
                  <a:lnTo>
                    <a:pt x="622" y="514"/>
                  </a:lnTo>
                  <a:lnTo>
                    <a:pt x="616" y="508"/>
                  </a:lnTo>
                  <a:lnTo>
                    <a:pt x="610" y="504"/>
                  </a:lnTo>
                  <a:lnTo>
                    <a:pt x="610" y="504"/>
                  </a:lnTo>
                  <a:lnTo>
                    <a:pt x="602" y="502"/>
                  </a:lnTo>
                  <a:lnTo>
                    <a:pt x="602" y="502"/>
                  </a:lnTo>
                  <a:lnTo>
                    <a:pt x="588" y="496"/>
                  </a:lnTo>
                  <a:lnTo>
                    <a:pt x="586" y="494"/>
                  </a:lnTo>
                  <a:lnTo>
                    <a:pt x="586" y="490"/>
                  </a:lnTo>
                  <a:lnTo>
                    <a:pt x="586" y="490"/>
                  </a:lnTo>
                  <a:lnTo>
                    <a:pt x="586" y="488"/>
                  </a:lnTo>
                  <a:lnTo>
                    <a:pt x="588" y="486"/>
                  </a:lnTo>
                  <a:lnTo>
                    <a:pt x="590" y="486"/>
                  </a:lnTo>
                  <a:lnTo>
                    <a:pt x="596" y="486"/>
                  </a:lnTo>
                  <a:lnTo>
                    <a:pt x="596" y="486"/>
                  </a:lnTo>
                  <a:lnTo>
                    <a:pt x="604" y="486"/>
                  </a:lnTo>
                  <a:lnTo>
                    <a:pt x="612" y="488"/>
                  </a:lnTo>
                  <a:lnTo>
                    <a:pt x="612" y="488"/>
                  </a:lnTo>
                  <a:lnTo>
                    <a:pt x="616" y="488"/>
                  </a:lnTo>
                  <a:lnTo>
                    <a:pt x="618" y="484"/>
                  </a:lnTo>
                  <a:lnTo>
                    <a:pt x="620" y="476"/>
                  </a:lnTo>
                  <a:lnTo>
                    <a:pt x="620" y="476"/>
                  </a:lnTo>
                  <a:lnTo>
                    <a:pt x="620" y="472"/>
                  </a:lnTo>
                  <a:lnTo>
                    <a:pt x="616" y="470"/>
                  </a:lnTo>
                  <a:lnTo>
                    <a:pt x="616" y="470"/>
                  </a:lnTo>
                  <a:lnTo>
                    <a:pt x="610" y="468"/>
                  </a:lnTo>
                  <a:lnTo>
                    <a:pt x="600" y="466"/>
                  </a:lnTo>
                  <a:lnTo>
                    <a:pt x="600" y="462"/>
                  </a:lnTo>
                  <a:lnTo>
                    <a:pt x="600" y="462"/>
                  </a:lnTo>
                  <a:lnTo>
                    <a:pt x="600" y="458"/>
                  </a:lnTo>
                  <a:lnTo>
                    <a:pt x="598" y="458"/>
                  </a:lnTo>
                  <a:lnTo>
                    <a:pt x="588" y="458"/>
                  </a:lnTo>
                  <a:lnTo>
                    <a:pt x="588" y="458"/>
                  </a:lnTo>
                  <a:lnTo>
                    <a:pt x="586" y="458"/>
                  </a:lnTo>
                  <a:lnTo>
                    <a:pt x="584" y="462"/>
                  </a:lnTo>
                  <a:lnTo>
                    <a:pt x="584" y="468"/>
                  </a:lnTo>
                  <a:lnTo>
                    <a:pt x="584" y="468"/>
                  </a:lnTo>
                  <a:lnTo>
                    <a:pt x="576" y="470"/>
                  </a:lnTo>
                  <a:lnTo>
                    <a:pt x="570" y="474"/>
                  </a:lnTo>
                  <a:lnTo>
                    <a:pt x="566" y="478"/>
                  </a:lnTo>
                  <a:lnTo>
                    <a:pt x="562" y="482"/>
                  </a:lnTo>
                  <a:lnTo>
                    <a:pt x="562" y="482"/>
                  </a:lnTo>
                  <a:lnTo>
                    <a:pt x="560" y="492"/>
                  </a:lnTo>
                  <a:lnTo>
                    <a:pt x="560" y="492"/>
                  </a:lnTo>
                  <a:lnTo>
                    <a:pt x="560" y="494"/>
                  </a:lnTo>
                  <a:lnTo>
                    <a:pt x="560" y="494"/>
                  </a:lnTo>
                  <a:lnTo>
                    <a:pt x="562" y="502"/>
                  </a:lnTo>
                  <a:lnTo>
                    <a:pt x="566" y="508"/>
                  </a:lnTo>
                  <a:lnTo>
                    <a:pt x="566" y="508"/>
                  </a:lnTo>
                  <a:lnTo>
                    <a:pt x="574" y="514"/>
                  </a:lnTo>
                  <a:lnTo>
                    <a:pt x="584" y="520"/>
                  </a:lnTo>
                  <a:close/>
                  <a:moveTo>
                    <a:pt x="518" y="148"/>
                  </a:moveTo>
                  <a:lnTo>
                    <a:pt x="528" y="148"/>
                  </a:lnTo>
                  <a:lnTo>
                    <a:pt x="528" y="148"/>
                  </a:lnTo>
                  <a:lnTo>
                    <a:pt x="530" y="146"/>
                  </a:lnTo>
                  <a:lnTo>
                    <a:pt x="530" y="144"/>
                  </a:lnTo>
                  <a:lnTo>
                    <a:pt x="530" y="136"/>
                  </a:lnTo>
                  <a:lnTo>
                    <a:pt x="530" y="136"/>
                  </a:lnTo>
                  <a:lnTo>
                    <a:pt x="542" y="132"/>
                  </a:lnTo>
                  <a:lnTo>
                    <a:pt x="550" y="126"/>
                  </a:lnTo>
                  <a:lnTo>
                    <a:pt x="554" y="118"/>
                  </a:lnTo>
                  <a:lnTo>
                    <a:pt x="556" y="110"/>
                  </a:lnTo>
                  <a:lnTo>
                    <a:pt x="556" y="110"/>
                  </a:lnTo>
                  <a:lnTo>
                    <a:pt x="554" y="100"/>
                  </a:lnTo>
                  <a:lnTo>
                    <a:pt x="550" y="94"/>
                  </a:lnTo>
                  <a:lnTo>
                    <a:pt x="544" y="88"/>
                  </a:lnTo>
                  <a:lnTo>
                    <a:pt x="532" y="82"/>
                  </a:lnTo>
                  <a:lnTo>
                    <a:pt x="532" y="82"/>
                  </a:lnTo>
                  <a:lnTo>
                    <a:pt x="520" y="78"/>
                  </a:lnTo>
                  <a:lnTo>
                    <a:pt x="516" y="76"/>
                  </a:lnTo>
                  <a:lnTo>
                    <a:pt x="516" y="72"/>
                  </a:lnTo>
                  <a:lnTo>
                    <a:pt x="516" y="72"/>
                  </a:lnTo>
                  <a:lnTo>
                    <a:pt x="516" y="70"/>
                  </a:lnTo>
                  <a:lnTo>
                    <a:pt x="518" y="68"/>
                  </a:lnTo>
                  <a:lnTo>
                    <a:pt x="522" y="68"/>
                  </a:lnTo>
                  <a:lnTo>
                    <a:pt x="526" y="66"/>
                  </a:lnTo>
                  <a:lnTo>
                    <a:pt x="526" y="66"/>
                  </a:lnTo>
                  <a:lnTo>
                    <a:pt x="536" y="68"/>
                  </a:lnTo>
                  <a:lnTo>
                    <a:pt x="542" y="70"/>
                  </a:lnTo>
                  <a:lnTo>
                    <a:pt x="542" y="70"/>
                  </a:lnTo>
                  <a:lnTo>
                    <a:pt x="546" y="70"/>
                  </a:lnTo>
                  <a:lnTo>
                    <a:pt x="548" y="66"/>
                  </a:lnTo>
                  <a:lnTo>
                    <a:pt x="550" y="58"/>
                  </a:lnTo>
                  <a:lnTo>
                    <a:pt x="550" y="58"/>
                  </a:lnTo>
                  <a:lnTo>
                    <a:pt x="550" y="54"/>
                  </a:lnTo>
                  <a:lnTo>
                    <a:pt x="546" y="50"/>
                  </a:lnTo>
                  <a:lnTo>
                    <a:pt x="546" y="50"/>
                  </a:lnTo>
                  <a:lnTo>
                    <a:pt x="540" y="50"/>
                  </a:lnTo>
                  <a:lnTo>
                    <a:pt x="530" y="48"/>
                  </a:lnTo>
                  <a:lnTo>
                    <a:pt x="530" y="42"/>
                  </a:lnTo>
                  <a:lnTo>
                    <a:pt x="530" y="42"/>
                  </a:lnTo>
                  <a:lnTo>
                    <a:pt x="530" y="40"/>
                  </a:lnTo>
                  <a:lnTo>
                    <a:pt x="528" y="40"/>
                  </a:lnTo>
                  <a:lnTo>
                    <a:pt x="518" y="40"/>
                  </a:lnTo>
                  <a:lnTo>
                    <a:pt x="518" y="40"/>
                  </a:lnTo>
                  <a:lnTo>
                    <a:pt x="516" y="40"/>
                  </a:lnTo>
                  <a:lnTo>
                    <a:pt x="516" y="42"/>
                  </a:lnTo>
                  <a:lnTo>
                    <a:pt x="516" y="50"/>
                  </a:lnTo>
                  <a:lnTo>
                    <a:pt x="516" y="50"/>
                  </a:lnTo>
                  <a:lnTo>
                    <a:pt x="504" y="54"/>
                  </a:lnTo>
                  <a:lnTo>
                    <a:pt x="496" y="58"/>
                  </a:lnTo>
                  <a:lnTo>
                    <a:pt x="492" y="66"/>
                  </a:lnTo>
                  <a:lnTo>
                    <a:pt x="490" y="76"/>
                  </a:lnTo>
                  <a:lnTo>
                    <a:pt x="490" y="76"/>
                  </a:lnTo>
                  <a:lnTo>
                    <a:pt x="492" y="84"/>
                  </a:lnTo>
                  <a:lnTo>
                    <a:pt x="498" y="92"/>
                  </a:lnTo>
                  <a:lnTo>
                    <a:pt x="506" y="98"/>
                  </a:lnTo>
                  <a:lnTo>
                    <a:pt x="516" y="102"/>
                  </a:lnTo>
                  <a:lnTo>
                    <a:pt x="516" y="102"/>
                  </a:lnTo>
                  <a:lnTo>
                    <a:pt x="528" y="106"/>
                  </a:lnTo>
                  <a:lnTo>
                    <a:pt x="530" y="108"/>
                  </a:lnTo>
                  <a:lnTo>
                    <a:pt x="530" y="112"/>
                  </a:lnTo>
                  <a:lnTo>
                    <a:pt x="530" y="112"/>
                  </a:lnTo>
                  <a:lnTo>
                    <a:pt x="530" y="114"/>
                  </a:lnTo>
                  <a:lnTo>
                    <a:pt x="528" y="116"/>
                  </a:lnTo>
                  <a:lnTo>
                    <a:pt x="518" y="118"/>
                  </a:lnTo>
                  <a:lnTo>
                    <a:pt x="518" y="118"/>
                  </a:lnTo>
                  <a:lnTo>
                    <a:pt x="508" y="118"/>
                  </a:lnTo>
                  <a:lnTo>
                    <a:pt x="500" y="114"/>
                  </a:lnTo>
                  <a:lnTo>
                    <a:pt x="500" y="114"/>
                  </a:lnTo>
                  <a:lnTo>
                    <a:pt x="496" y="114"/>
                  </a:lnTo>
                  <a:lnTo>
                    <a:pt x="492" y="118"/>
                  </a:lnTo>
                  <a:lnTo>
                    <a:pt x="490" y="126"/>
                  </a:lnTo>
                  <a:lnTo>
                    <a:pt x="490" y="126"/>
                  </a:lnTo>
                  <a:lnTo>
                    <a:pt x="492" y="130"/>
                  </a:lnTo>
                  <a:lnTo>
                    <a:pt x="494" y="134"/>
                  </a:lnTo>
                  <a:lnTo>
                    <a:pt x="494" y="134"/>
                  </a:lnTo>
                  <a:lnTo>
                    <a:pt x="504" y="136"/>
                  </a:lnTo>
                  <a:lnTo>
                    <a:pt x="514" y="138"/>
                  </a:lnTo>
                  <a:lnTo>
                    <a:pt x="514" y="144"/>
                  </a:lnTo>
                  <a:lnTo>
                    <a:pt x="514" y="144"/>
                  </a:lnTo>
                  <a:lnTo>
                    <a:pt x="516" y="146"/>
                  </a:lnTo>
                  <a:lnTo>
                    <a:pt x="518" y="14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196">
              <a:extLst>
                <a:ext uri="{FF2B5EF4-FFF2-40B4-BE49-F238E27FC236}">
                  <a16:creationId xmlns:a16="http://schemas.microsoft.com/office/drawing/2014/main" id="{155864A6-F0A4-489E-AABB-631970766E5D}"/>
                </a:ext>
              </a:extLst>
            </p:cNvPr>
            <p:cNvSpPr>
              <a:spLocks/>
            </p:cNvSpPr>
            <p:nvPr userDrawn="1"/>
          </p:nvSpPr>
          <p:spPr bwMode="auto">
            <a:xfrm>
              <a:off x="6224588" y="1098550"/>
              <a:ext cx="104775" cy="171450"/>
            </a:xfrm>
            <a:custGeom>
              <a:avLst/>
              <a:gdLst>
                <a:gd name="T0" fmla="*/ 42 w 66"/>
                <a:gd name="T1" fmla="*/ 44 h 108"/>
                <a:gd name="T2" fmla="*/ 26 w 66"/>
                <a:gd name="T3" fmla="*/ 36 h 108"/>
                <a:gd name="T4" fmla="*/ 24 w 66"/>
                <a:gd name="T5" fmla="*/ 32 h 108"/>
                <a:gd name="T6" fmla="*/ 26 w 66"/>
                <a:gd name="T7" fmla="*/ 28 h 108"/>
                <a:gd name="T8" fmla="*/ 36 w 66"/>
                <a:gd name="T9" fmla="*/ 26 h 108"/>
                <a:gd name="T10" fmla="*/ 44 w 66"/>
                <a:gd name="T11" fmla="*/ 28 h 108"/>
                <a:gd name="T12" fmla="*/ 52 w 66"/>
                <a:gd name="T13" fmla="*/ 30 h 108"/>
                <a:gd name="T14" fmla="*/ 58 w 66"/>
                <a:gd name="T15" fmla="*/ 26 h 108"/>
                <a:gd name="T16" fmla="*/ 60 w 66"/>
                <a:gd name="T17" fmla="*/ 18 h 108"/>
                <a:gd name="T18" fmla="*/ 56 w 66"/>
                <a:gd name="T19" fmla="*/ 12 h 108"/>
                <a:gd name="T20" fmla="*/ 48 w 66"/>
                <a:gd name="T21" fmla="*/ 10 h 108"/>
                <a:gd name="T22" fmla="*/ 40 w 66"/>
                <a:gd name="T23" fmla="*/ 2 h 108"/>
                <a:gd name="T24" fmla="*/ 38 w 66"/>
                <a:gd name="T25" fmla="*/ 0 h 108"/>
                <a:gd name="T26" fmla="*/ 28 w 66"/>
                <a:gd name="T27" fmla="*/ 0 h 108"/>
                <a:gd name="T28" fmla="*/ 24 w 66"/>
                <a:gd name="T29" fmla="*/ 0 h 108"/>
                <a:gd name="T30" fmla="*/ 24 w 66"/>
                <a:gd name="T31" fmla="*/ 10 h 108"/>
                <a:gd name="T32" fmla="*/ 14 w 66"/>
                <a:gd name="T33" fmla="*/ 14 h 108"/>
                <a:gd name="T34" fmla="*/ 0 w 66"/>
                <a:gd name="T35" fmla="*/ 26 h 108"/>
                <a:gd name="T36" fmla="*/ 0 w 66"/>
                <a:gd name="T37" fmla="*/ 36 h 108"/>
                <a:gd name="T38" fmla="*/ 6 w 66"/>
                <a:gd name="T39" fmla="*/ 52 h 108"/>
                <a:gd name="T40" fmla="*/ 26 w 66"/>
                <a:gd name="T41" fmla="*/ 62 h 108"/>
                <a:gd name="T42" fmla="*/ 36 w 66"/>
                <a:gd name="T43" fmla="*/ 66 h 108"/>
                <a:gd name="T44" fmla="*/ 40 w 66"/>
                <a:gd name="T45" fmla="*/ 72 h 108"/>
                <a:gd name="T46" fmla="*/ 38 w 66"/>
                <a:gd name="T47" fmla="*/ 74 h 108"/>
                <a:gd name="T48" fmla="*/ 28 w 66"/>
                <a:gd name="T49" fmla="*/ 78 h 108"/>
                <a:gd name="T50" fmla="*/ 18 w 66"/>
                <a:gd name="T51" fmla="*/ 78 h 108"/>
                <a:gd name="T52" fmla="*/ 8 w 66"/>
                <a:gd name="T53" fmla="*/ 74 h 108"/>
                <a:gd name="T54" fmla="*/ 2 w 66"/>
                <a:gd name="T55" fmla="*/ 78 h 108"/>
                <a:gd name="T56" fmla="*/ 0 w 66"/>
                <a:gd name="T57" fmla="*/ 86 h 108"/>
                <a:gd name="T58" fmla="*/ 4 w 66"/>
                <a:gd name="T59" fmla="*/ 94 h 108"/>
                <a:gd name="T60" fmla="*/ 12 w 66"/>
                <a:gd name="T61" fmla="*/ 96 h 108"/>
                <a:gd name="T62" fmla="*/ 24 w 66"/>
                <a:gd name="T63" fmla="*/ 104 h 108"/>
                <a:gd name="T64" fmla="*/ 24 w 66"/>
                <a:gd name="T65" fmla="*/ 106 h 108"/>
                <a:gd name="T66" fmla="*/ 36 w 66"/>
                <a:gd name="T67" fmla="*/ 108 h 108"/>
                <a:gd name="T68" fmla="*/ 38 w 66"/>
                <a:gd name="T69" fmla="*/ 106 h 108"/>
                <a:gd name="T70" fmla="*/ 40 w 66"/>
                <a:gd name="T71" fmla="*/ 96 h 108"/>
                <a:gd name="T72" fmla="*/ 50 w 66"/>
                <a:gd name="T73" fmla="*/ 92 h 108"/>
                <a:gd name="T74" fmla="*/ 64 w 66"/>
                <a:gd name="T75" fmla="*/ 78 h 108"/>
                <a:gd name="T76" fmla="*/ 66 w 66"/>
                <a:gd name="T77" fmla="*/ 70 h 108"/>
                <a:gd name="T78" fmla="*/ 60 w 66"/>
                <a:gd name="T79" fmla="*/ 54 h 108"/>
                <a:gd name="T80" fmla="*/ 42 w 66"/>
                <a:gd name="T81" fmla="*/ 4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108">
                  <a:moveTo>
                    <a:pt x="42" y="44"/>
                  </a:moveTo>
                  <a:lnTo>
                    <a:pt x="42" y="44"/>
                  </a:lnTo>
                  <a:lnTo>
                    <a:pt x="28" y="38"/>
                  </a:lnTo>
                  <a:lnTo>
                    <a:pt x="26" y="36"/>
                  </a:lnTo>
                  <a:lnTo>
                    <a:pt x="24" y="32"/>
                  </a:lnTo>
                  <a:lnTo>
                    <a:pt x="24" y="32"/>
                  </a:lnTo>
                  <a:lnTo>
                    <a:pt x="26" y="30"/>
                  </a:lnTo>
                  <a:lnTo>
                    <a:pt x="26" y="28"/>
                  </a:lnTo>
                  <a:lnTo>
                    <a:pt x="30" y="28"/>
                  </a:lnTo>
                  <a:lnTo>
                    <a:pt x="36" y="26"/>
                  </a:lnTo>
                  <a:lnTo>
                    <a:pt x="36" y="26"/>
                  </a:lnTo>
                  <a:lnTo>
                    <a:pt x="44" y="28"/>
                  </a:lnTo>
                  <a:lnTo>
                    <a:pt x="52" y="30"/>
                  </a:lnTo>
                  <a:lnTo>
                    <a:pt x="52" y="30"/>
                  </a:lnTo>
                  <a:lnTo>
                    <a:pt x="56" y="30"/>
                  </a:lnTo>
                  <a:lnTo>
                    <a:pt x="58" y="26"/>
                  </a:lnTo>
                  <a:lnTo>
                    <a:pt x="60" y="18"/>
                  </a:lnTo>
                  <a:lnTo>
                    <a:pt x="60" y="18"/>
                  </a:lnTo>
                  <a:lnTo>
                    <a:pt x="60" y="14"/>
                  </a:lnTo>
                  <a:lnTo>
                    <a:pt x="56" y="12"/>
                  </a:lnTo>
                  <a:lnTo>
                    <a:pt x="56" y="12"/>
                  </a:lnTo>
                  <a:lnTo>
                    <a:pt x="48" y="10"/>
                  </a:lnTo>
                  <a:lnTo>
                    <a:pt x="40" y="8"/>
                  </a:lnTo>
                  <a:lnTo>
                    <a:pt x="40" y="2"/>
                  </a:lnTo>
                  <a:lnTo>
                    <a:pt x="40" y="2"/>
                  </a:lnTo>
                  <a:lnTo>
                    <a:pt x="38" y="0"/>
                  </a:lnTo>
                  <a:lnTo>
                    <a:pt x="36" y="0"/>
                  </a:lnTo>
                  <a:lnTo>
                    <a:pt x="28" y="0"/>
                  </a:lnTo>
                  <a:lnTo>
                    <a:pt x="28" y="0"/>
                  </a:lnTo>
                  <a:lnTo>
                    <a:pt x="24" y="0"/>
                  </a:lnTo>
                  <a:lnTo>
                    <a:pt x="24" y="2"/>
                  </a:lnTo>
                  <a:lnTo>
                    <a:pt x="24" y="10"/>
                  </a:lnTo>
                  <a:lnTo>
                    <a:pt x="24" y="10"/>
                  </a:lnTo>
                  <a:lnTo>
                    <a:pt x="14" y="14"/>
                  </a:lnTo>
                  <a:lnTo>
                    <a:pt x="6" y="20"/>
                  </a:lnTo>
                  <a:lnTo>
                    <a:pt x="0" y="26"/>
                  </a:lnTo>
                  <a:lnTo>
                    <a:pt x="0" y="36"/>
                  </a:lnTo>
                  <a:lnTo>
                    <a:pt x="0" y="36"/>
                  </a:lnTo>
                  <a:lnTo>
                    <a:pt x="2" y="46"/>
                  </a:lnTo>
                  <a:lnTo>
                    <a:pt x="6" y="52"/>
                  </a:lnTo>
                  <a:lnTo>
                    <a:pt x="14" y="58"/>
                  </a:lnTo>
                  <a:lnTo>
                    <a:pt x="26" y="62"/>
                  </a:lnTo>
                  <a:lnTo>
                    <a:pt x="26" y="62"/>
                  </a:lnTo>
                  <a:lnTo>
                    <a:pt x="36" y="66"/>
                  </a:lnTo>
                  <a:lnTo>
                    <a:pt x="38" y="70"/>
                  </a:lnTo>
                  <a:lnTo>
                    <a:pt x="40" y="72"/>
                  </a:lnTo>
                  <a:lnTo>
                    <a:pt x="40" y="72"/>
                  </a:lnTo>
                  <a:lnTo>
                    <a:pt x="38" y="74"/>
                  </a:lnTo>
                  <a:lnTo>
                    <a:pt x="36" y="76"/>
                  </a:lnTo>
                  <a:lnTo>
                    <a:pt x="28" y="78"/>
                  </a:lnTo>
                  <a:lnTo>
                    <a:pt x="28" y="78"/>
                  </a:lnTo>
                  <a:lnTo>
                    <a:pt x="18" y="78"/>
                  </a:lnTo>
                  <a:lnTo>
                    <a:pt x="8" y="74"/>
                  </a:lnTo>
                  <a:lnTo>
                    <a:pt x="8" y="74"/>
                  </a:lnTo>
                  <a:lnTo>
                    <a:pt x="4" y="74"/>
                  </a:lnTo>
                  <a:lnTo>
                    <a:pt x="2" y="78"/>
                  </a:lnTo>
                  <a:lnTo>
                    <a:pt x="0" y="86"/>
                  </a:lnTo>
                  <a:lnTo>
                    <a:pt x="0" y="86"/>
                  </a:lnTo>
                  <a:lnTo>
                    <a:pt x="0" y="90"/>
                  </a:lnTo>
                  <a:lnTo>
                    <a:pt x="4" y="94"/>
                  </a:lnTo>
                  <a:lnTo>
                    <a:pt x="4" y="94"/>
                  </a:lnTo>
                  <a:lnTo>
                    <a:pt x="12" y="96"/>
                  </a:lnTo>
                  <a:lnTo>
                    <a:pt x="24" y="98"/>
                  </a:lnTo>
                  <a:lnTo>
                    <a:pt x="24" y="104"/>
                  </a:lnTo>
                  <a:lnTo>
                    <a:pt x="24" y="104"/>
                  </a:lnTo>
                  <a:lnTo>
                    <a:pt x="24" y="106"/>
                  </a:lnTo>
                  <a:lnTo>
                    <a:pt x="26" y="108"/>
                  </a:lnTo>
                  <a:lnTo>
                    <a:pt x="36" y="108"/>
                  </a:lnTo>
                  <a:lnTo>
                    <a:pt x="36" y="108"/>
                  </a:lnTo>
                  <a:lnTo>
                    <a:pt x="38" y="106"/>
                  </a:lnTo>
                  <a:lnTo>
                    <a:pt x="40" y="104"/>
                  </a:lnTo>
                  <a:lnTo>
                    <a:pt x="40" y="96"/>
                  </a:lnTo>
                  <a:lnTo>
                    <a:pt x="40" y="96"/>
                  </a:lnTo>
                  <a:lnTo>
                    <a:pt x="50" y="92"/>
                  </a:lnTo>
                  <a:lnTo>
                    <a:pt x="58" y="86"/>
                  </a:lnTo>
                  <a:lnTo>
                    <a:pt x="64" y="78"/>
                  </a:lnTo>
                  <a:lnTo>
                    <a:pt x="66" y="70"/>
                  </a:lnTo>
                  <a:lnTo>
                    <a:pt x="66" y="70"/>
                  </a:lnTo>
                  <a:lnTo>
                    <a:pt x="64" y="60"/>
                  </a:lnTo>
                  <a:lnTo>
                    <a:pt x="60" y="54"/>
                  </a:lnTo>
                  <a:lnTo>
                    <a:pt x="52" y="48"/>
                  </a:lnTo>
                  <a:lnTo>
                    <a:pt x="4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Freeform 197">
              <a:extLst>
                <a:ext uri="{FF2B5EF4-FFF2-40B4-BE49-F238E27FC236}">
                  <a16:creationId xmlns:a16="http://schemas.microsoft.com/office/drawing/2014/main" id="{290D1AA2-70A1-4557-BE3D-7E773D3662F6}"/>
                </a:ext>
              </a:extLst>
            </p:cNvPr>
            <p:cNvSpPr>
              <a:spLocks/>
            </p:cNvSpPr>
            <p:nvPr userDrawn="1"/>
          </p:nvSpPr>
          <p:spPr bwMode="auto">
            <a:xfrm>
              <a:off x="6129338" y="2147888"/>
              <a:ext cx="774700" cy="508000"/>
            </a:xfrm>
            <a:custGeom>
              <a:avLst/>
              <a:gdLst>
                <a:gd name="T0" fmla="*/ 132 w 488"/>
                <a:gd name="T1" fmla="*/ 264 h 320"/>
                <a:gd name="T2" fmla="*/ 94 w 488"/>
                <a:gd name="T3" fmla="*/ 264 h 320"/>
                <a:gd name="T4" fmla="*/ 66 w 488"/>
                <a:gd name="T5" fmla="*/ 0 h 320"/>
                <a:gd name="T6" fmla="*/ 0 w 488"/>
                <a:gd name="T7" fmla="*/ 0 h 320"/>
                <a:gd name="T8" fmla="*/ 0 w 488"/>
                <a:gd name="T9" fmla="*/ 0 h 320"/>
                <a:gd name="T10" fmla="*/ 24 w 488"/>
                <a:gd name="T11" fmla="*/ 156 h 320"/>
                <a:gd name="T12" fmla="*/ 48 w 488"/>
                <a:gd name="T13" fmla="*/ 320 h 320"/>
                <a:gd name="T14" fmla="*/ 440 w 488"/>
                <a:gd name="T15" fmla="*/ 320 h 320"/>
                <a:gd name="T16" fmla="*/ 440 w 488"/>
                <a:gd name="T17" fmla="*/ 320 h 320"/>
                <a:gd name="T18" fmla="*/ 464 w 488"/>
                <a:gd name="T19" fmla="*/ 156 h 320"/>
                <a:gd name="T20" fmla="*/ 488 w 488"/>
                <a:gd name="T21" fmla="*/ 0 h 320"/>
                <a:gd name="T22" fmla="*/ 132 w 488"/>
                <a:gd name="T23" fmla="*/ 0 h 320"/>
                <a:gd name="T24" fmla="*/ 132 w 488"/>
                <a:gd name="T25" fmla="*/ 26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8" h="320">
                  <a:moveTo>
                    <a:pt x="132" y="264"/>
                  </a:moveTo>
                  <a:lnTo>
                    <a:pt x="94" y="264"/>
                  </a:lnTo>
                  <a:lnTo>
                    <a:pt x="66" y="0"/>
                  </a:lnTo>
                  <a:lnTo>
                    <a:pt x="0" y="0"/>
                  </a:lnTo>
                  <a:lnTo>
                    <a:pt x="0" y="0"/>
                  </a:lnTo>
                  <a:lnTo>
                    <a:pt x="24" y="156"/>
                  </a:lnTo>
                  <a:lnTo>
                    <a:pt x="48" y="320"/>
                  </a:lnTo>
                  <a:lnTo>
                    <a:pt x="440" y="320"/>
                  </a:lnTo>
                  <a:lnTo>
                    <a:pt x="440" y="320"/>
                  </a:lnTo>
                  <a:lnTo>
                    <a:pt x="464" y="156"/>
                  </a:lnTo>
                  <a:lnTo>
                    <a:pt x="488" y="0"/>
                  </a:lnTo>
                  <a:lnTo>
                    <a:pt x="132" y="0"/>
                  </a:lnTo>
                  <a:lnTo>
                    <a:pt x="132" y="2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 name="Freeform 198">
              <a:extLst>
                <a:ext uri="{FF2B5EF4-FFF2-40B4-BE49-F238E27FC236}">
                  <a16:creationId xmlns:a16="http://schemas.microsoft.com/office/drawing/2014/main" id="{7B3B73D3-753C-42BD-9626-92194C46F27E}"/>
                </a:ext>
              </a:extLst>
            </p:cNvPr>
            <p:cNvSpPr>
              <a:spLocks/>
            </p:cNvSpPr>
            <p:nvPr userDrawn="1"/>
          </p:nvSpPr>
          <p:spPr bwMode="auto">
            <a:xfrm>
              <a:off x="6157913" y="1063625"/>
              <a:ext cx="238125" cy="238125"/>
            </a:xfrm>
            <a:custGeom>
              <a:avLst/>
              <a:gdLst>
                <a:gd name="T0" fmla="*/ 74 w 150"/>
                <a:gd name="T1" fmla="*/ 150 h 150"/>
                <a:gd name="T2" fmla="*/ 74 w 150"/>
                <a:gd name="T3" fmla="*/ 150 h 150"/>
                <a:gd name="T4" fmla="*/ 60 w 150"/>
                <a:gd name="T5" fmla="*/ 150 h 150"/>
                <a:gd name="T6" fmla="*/ 46 w 150"/>
                <a:gd name="T7" fmla="*/ 144 h 150"/>
                <a:gd name="T8" fmla="*/ 32 w 150"/>
                <a:gd name="T9" fmla="*/ 138 h 150"/>
                <a:gd name="T10" fmla="*/ 22 w 150"/>
                <a:gd name="T11" fmla="*/ 128 h 150"/>
                <a:gd name="T12" fmla="*/ 12 w 150"/>
                <a:gd name="T13" fmla="*/ 118 h 150"/>
                <a:gd name="T14" fmla="*/ 6 w 150"/>
                <a:gd name="T15" fmla="*/ 104 h 150"/>
                <a:gd name="T16" fmla="*/ 0 w 150"/>
                <a:gd name="T17" fmla="*/ 90 h 150"/>
                <a:gd name="T18" fmla="*/ 0 w 150"/>
                <a:gd name="T19" fmla="*/ 76 h 150"/>
                <a:gd name="T20" fmla="*/ 0 w 150"/>
                <a:gd name="T21" fmla="*/ 76 h 150"/>
                <a:gd name="T22" fmla="*/ 0 w 150"/>
                <a:gd name="T23" fmla="*/ 60 h 150"/>
                <a:gd name="T24" fmla="*/ 6 w 150"/>
                <a:gd name="T25" fmla="*/ 46 h 150"/>
                <a:gd name="T26" fmla="*/ 12 w 150"/>
                <a:gd name="T27" fmla="*/ 34 h 150"/>
                <a:gd name="T28" fmla="*/ 22 w 150"/>
                <a:gd name="T29" fmla="*/ 22 h 150"/>
                <a:gd name="T30" fmla="*/ 32 w 150"/>
                <a:gd name="T31" fmla="*/ 14 h 150"/>
                <a:gd name="T32" fmla="*/ 46 w 150"/>
                <a:gd name="T33" fmla="*/ 6 h 150"/>
                <a:gd name="T34" fmla="*/ 60 w 150"/>
                <a:gd name="T35" fmla="*/ 2 h 150"/>
                <a:gd name="T36" fmla="*/ 74 w 150"/>
                <a:gd name="T37" fmla="*/ 0 h 150"/>
                <a:gd name="T38" fmla="*/ 74 w 150"/>
                <a:gd name="T39" fmla="*/ 0 h 150"/>
                <a:gd name="T40" fmla="*/ 88 w 150"/>
                <a:gd name="T41" fmla="*/ 2 h 150"/>
                <a:gd name="T42" fmla="*/ 100 w 150"/>
                <a:gd name="T43" fmla="*/ 6 h 150"/>
                <a:gd name="T44" fmla="*/ 110 w 150"/>
                <a:gd name="T45" fmla="*/ 10 h 150"/>
                <a:gd name="T46" fmla="*/ 120 w 150"/>
                <a:gd name="T47" fmla="*/ 18 h 150"/>
                <a:gd name="T48" fmla="*/ 120 w 150"/>
                <a:gd name="T49" fmla="*/ 18 h 150"/>
                <a:gd name="T50" fmla="*/ 130 w 150"/>
                <a:gd name="T51" fmla="*/ 26 h 150"/>
                <a:gd name="T52" fmla="*/ 138 w 150"/>
                <a:gd name="T53" fmla="*/ 38 h 150"/>
                <a:gd name="T54" fmla="*/ 144 w 150"/>
                <a:gd name="T55" fmla="*/ 50 h 150"/>
                <a:gd name="T56" fmla="*/ 148 w 150"/>
                <a:gd name="T57" fmla="*/ 64 h 150"/>
                <a:gd name="T58" fmla="*/ 148 w 150"/>
                <a:gd name="T59" fmla="*/ 64 h 150"/>
                <a:gd name="T60" fmla="*/ 150 w 150"/>
                <a:gd name="T61" fmla="*/ 76 h 150"/>
                <a:gd name="T62" fmla="*/ 150 w 150"/>
                <a:gd name="T63" fmla="*/ 76 h 150"/>
                <a:gd name="T64" fmla="*/ 148 w 150"/>
                <a:gd name="T65" fmla="*/ 90 h 150"/>
                <a:gd name="T66" fmla="*/ 144 w 150"/>
                <a:gd name="T67" fmla="*/ 104 h 150"/>
                <a:gd name="T68" fmla="*/ 136 w 150"/>
                <a:gd name="T69" fmla="*/ 118 h 150"/>
                <a:gd name="T70" fmla="*/ 128 w 150"/>
                <a:gd name="T71" fmla="*/ 128 h 150"/>
                <a:gd name="T72" fmla="*/ 116 w 150"/>
                <a:gd name="T73" fmla="*/ 138 h 150"/>
                <a:gd name="T74" fmla="*/ 104 w 150"/>
                <a:gd name="T75" fmla="*/ 144 h 150"/>
                <a:gd name="T76" fmla="*/ 90 w 150"/>
                <a:gd name="T77" fmla="*/ 150 h 150"/>
                <a:gd name="T78" fmla="*/ 74 w 150"/>
                <a:gd name="T79"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74" y="150"/>
                  </a:moveTo>
                  <a:lnTo>
                    <a:pt x="74" y="150"/>
                  </a:lnTo>
                  <a:lnTo>
                    <a:pt x="60" y="150"/>
                  </a:lnTo>
                  <a:lnTo>
                    <a:pt x="46" y="144"/>
                  </a:lnTo>
                  <a:lnTo>
                    <a:pt x="32" y="138"/>
                  </a:lnTo>
                  <a:lnTo>
                    <a:pt x="22" y="128"/>
                  </a:lnTo>
                  <a:lnTo>
                    <a:pt x="12" y="118"/>
                  </a:lnTo>
                  <a:lnTo>
                    <a:pt x="6" y="104"/>
                  </a:lnTo>
                  <a:lnTo>
                    <a:pt x="0" y="90"/>
                  </a:lnTo>
                  <a:lnTo>
                    <a:pt x="0" y="76"/>
                  </a:lnTo>
                  <a:lnTo>
                    <a:pt x="0" y="76"/>
                  </a:lnTo>
                  <a:lnTo>
                    <a:pt x="0" y="60"/>
                  </a:lnTo>
                  <a:lnTo>
                    <a:pt x="6" y="46"/>
                  </a:lnTo>
                  <a:lnTo>
                    <a:pt x="12" y="34"/>
                  </a:lnTo>
                  <a:lnTo>
                    <a:pt x="22" y="22"/>
                  </a:lnTo>
                  <a:lnTo>
                    <a:pt x="32" y="14"/>
                  </a:lnTo>
                  <a:lnTo>
                    <a:pt x="46" y="6"/>
                  </a:lnTo>
                  <a:lnTo>
                    <a:pt x="60" y="2"/>
                  </a:lnTo>
                  <a:lnTo>
                    <a:pt x="74" y="0"/>
                  </a:lnTo>
                  <a:lnTo>
                    <a:pt x="74" y="0"/>
                  </a:lnTo>
                  <a:lnTo>
                    <a:pt x="88" y="2"/>
                  </a:lnTo>
                  <a:lnTo>
                    <a:pt x="100" y="6"/>
                  </a:lnTo>
                  <a:lnTo>
                    <a:pt x="110" y="10"/>
                  </a:lnTo>
                  <a:lnTo>
                    <a:pt x="120" y="18"/>
                  </a:lnTo>
                  <a:lnTo>
                    <a:pt x="120" y="18"/>
                  </a:lnTo>
                  <a:lnTo>
                    <a:pt x="130" y="26"/>
                  </a:lnTo>
                  <a:lnTo>
                    <a:pt x="138" y="38"/>
                  </a:lnTo>
                  <a:lnTo>
                    <a:pt x="144" y="50"/>
                  </a:lnTo>
                  <a:lnTo>
                    <a:pt x="148" y="64"/>
                  </a:lnTo>
                  <a:lnTo>
                    <a:pt x="148" y="64"/>
                  </a:lnTo>
                  <a:lnTo>
                    <a:pt x="150" y="76"/>
                  </a:lnTo>
                  <a:lnTo>
                    <a:pt x="150" y="76"/>
                  </a:lnTo>
                  <a:lnTo>
                    <a:pt x="148" y="90"/>
                  </a:lnTo>
                  <a:lnTo>
                    <a:pt x="144" y="104"/>
                  </a:lnTo>
                  <a:lnTo>
                    <a:pt x="136" y="118"/>
                  </a:lnTo>
                  <a:lnTo>
                    <a:pt x="128" y="128"/>
                  </a:lnTo>
                  <a:lnTo>
                    <a:pt x="116" y="138"/>
                  </a:lnTo>
                  <a:lnTo>
                    <a:pt x="104" y="144"/>
                  </a:lnTo>
                  <a:lnTo>
                    <a:pt x="90" y="150"/>
                  </a:lnTo>
                  <a:lnTo>
                    <a:pt x="74" y="1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 name="Freeform 199">
              <a:extLst>
                <a:ext uri="{FF2B5EF4-FFF2-40B4-BE49-F238E27FC236}">
                  <a16:creationId xmlns:a16="http://schemas.microsoft.com/office/drawing/2014/main" id="{AC0FE3C0-38ED-40D0-B26D-8B51296F4F5D}"/>
                </a:ext>
              </a:extLst>
            </p:cNvPr>
            <p:cNvSpPr>
              <a:spLocks/>
            </p:cNvSpPr>
            <p:nvPr userDrawn="1"/>
          </p:nvSpPr>
          <p:spPr bwMode="auto">
            <a:xfrm>
              <a:off x="6627813" y="1241425"/>
              <a:ext cx="238125" cy="238125"/>
            </a:xfrm>
            <a:custGeom>
              <a:avLst/>
              <a:gdLst>
                <a:gd name="T0" fmla="*/ 62 w 150"/>
                <a:gd name="T1" fmla="*/ 2 h 150"/>
                <a:gd name="T2" fmla="*/ 62 w 150"/>
                <a:gd name="T3" fmla="*/ 2 h 150"/>
                <a:gd name="T4" fmla="*/ 74 w 150"/>
                <a:gd name="T5" fmla="*/ 0 h 150"/>
                <a:gd name="T6" fmla="*/ 74 w 150"/>
                <a:gd name="T7" fmla="*/ 0 h 150"/>
                <a:gd name="T8" fmla="*/ 78 w 150"/>
                <a:gd name="T9" fmla="*/ 2 h 150"/>
                <a:gd name="T10" fmla="*/ 78 w 150"/>
                <a:gd name="T11" fmla="*/ 2 h 150"/>
                <a:gd name="T12" fmla="*/ 90 w 150"/>
                <a:gd name="T13" fmla="*/ 2 h 150"/>
                <a:gd name="T14" fmla="*/ 90 w 150"/>
                <a:gd name="T15" fmla="*/ 2 h 150"/>
                <a:gd name="T16" fmla="*/ 102 w 150"/>
                <a:gd name="T17" fmla="*/ 6 h 150"/>
                <a:gd name="T18" fmla="*/ 114 w 150"/>
                <a:gd name="T19" fmla="*/ 12 h 150"/>
                <a:gd name="T20" fmla="*/ 124 w 150"/>
                <a:gd name="T21" fmla="*/ 20 h 150"/>
                <a:gd name="T22" fmla="*/ 132 w 150"/>
                <a:gd name="T23" fmla="*/ 28 h 150"/>
                <a:gd name="T24" fmla="*/ 140 w 150"/>
                <a:gd name="T25" fmla="*/ 38 h 150"/>
                <a:gd name="T26" fmla="*/ 144 w 150"/>
                <a:gd name="T27" fmla="*/ 50 h 150"/>
                <a:gd name="T28" fmla="*/ 148 w 150"/>
                <a:gd name="T29" fmla="*/ 62 h 150"/>
                <a:gd name="T30" fmla="*/ 150 w 150"/>
                <a:gd name="T31" fmla="*/ 74 h 150"/>
                <a:gd name="T32" fmla="*/ 150 w 150"/>
                <a:gd name="T33" fmla="*/ 74 h 150"/>
                <a:gd name="T34" fmla="*/ 150 w 150"/>
                <a:gd name="T35" fmla="*/ 76 h 150"/>
                <a:gd name="T36" fmla="*/ 150 w 150"/>
                <a:gd name="T37" fmla="*/ 76 h 150"/>
                <a:gd name="T38" fmla="*/ 150 w 150"/>
                <a:gd name="T39" fmla="*/ 76 h 150"/>
                <a:gd name="T40" fmla="*/ 150 w 150"/>
                <a:gd name="T41" fmla="*/ 76 h 150"/>
                <a:gd name="T42" fmla="*/ 148 w 150"/>
                <a:gd name="T43" fmla="*/ 86 h 150"/>
                <a:gd name="T44" fmla="*/ 146 w 150"/>
                <a:gd name="T45" fmla="*/ 96 h 150"/>
                <a:gd name="T46" fmla="*/ 144 w 150"/>
                <a:gd name="T47" fmla="*/ 106 h 150"/>
                <a:gd name="T48" fmla="*/ 138 w 150"/>
                <a:gd name="T49" fmla="*/ 114 h 150"/>
                <a:gd name="T50" fmla="*/ 138 w 150"/>
                <a:gd name="T51" fmla="*/ 114 h 150"/>
                <a:gd name="T52" fmla="*/ 134 w 150"/>
                <a:gd name="T53" fmla="*/ 122 h 150"/>
                <a:gd name="T54" fmla="*/ 134 w 150"/>
                <a:gd name="T55" fmla="*/ 122 h 150"/>
                <a:gd name="T56" fmla="*/ 128 w 150"/>
                <a:gd name="T57" fmla="*/ 128 h 150"/>
                <a:gd name="T58" fmla="*/ 128 w 150"/>
                <a:gd name="T59" fmla="*/ 128 h 150"/>
                <a:gd name="T60" fmla="*/ 118 w 150"/>
                <a:gd name="T61" fmla="*/ 138 h 150"/>
                <a:gd name="T62" fmla="*/ 104 w 150"/>
                <a:gd name="T63" fmla="*/ 144 h 150"/>
                <a:gd name="T64" fmla="*/ 90 w 150"/>
                <a:gd name="T65" fmla="*/ 150 h 150"/>
                <a:gd name="T66" fmla="*/ 74 w 150"/>
                <a:gd name="T67" fmla="*/ 150 h 150"/>
                <a:gd name="T68" fmla="*/ 74 w 150"/>
                <a:gd name="T69" fmla="*/ 150 h 150"/>
                <a:gd name="T70" fmla="*/ 64 w 150"/>
                <a:gd name="T71" fmla="*/ 150 h 150"/>
                <a:gd name="T72" fmla="*/ 54 w 150"/>
                <a:gd name="T73" fmla="*/ 148 h 150"/>
                <a:gd name="T74" fmla="*/ 44 w 150"/>
                <a:gd name="T75" fmla="*/ 144 h 150"/>
                <a:gd name="T76" fmla="*/ 36 w 150"/>
                <a:gd name="T77" fmla="*/ 140 h 150"/>
                <a:gd name="T78" fmla="*/ 28 w 150"/>
                <a:gd name="T79" fmla="*/ 134 h 150"/>
                <a:gd name="T80" fmla="*/ 20 w 150"/>
                <a:gd name="T81" fmla="*/ 126 h 150"/>
                <a:gd name="T82" fmla="*/ 14 w 150"/>
                <a:gd name="T83" fmla="*/ 118 h 150"/>
                <a:gd name="T84" fmla="*/ 8 w 150"/>
                <a:gd name="T85" fmla="*/ 110 h 150"/>
                <a:gd name="T86" fmla="*/ 8 w 150"/>
                <a:gd name="T87" fmla="*/ 110 h 150"/>
                <a:gd name="T88" fmla="*/ 4 w 150"/>
                <a:gd name="T89" fmla="*/ 100 h 150"/>
                <a:gd name="T90" fmla="*/ 0 w 150"/>
                <a:gd name="T91" fmla="*/ 88 h 150"/>
                <a:gd name="T92" fmla="*/ 0 w 150"/>
                <a:gd name="T93" fmla="*/ 88 h 150"/>
                <a:gd name="T94" fmla="*/ 0 w 150"/>
                <a:gd name="T95" fmla="*/ 76 h 150"/>
                <a:gd name="T96" fmla="*/ 0 w 150"/>
                <a:gd name="T97" fmla="*/ 76 h 150"/>
                <a:gd name="T98" fmla="*/ 0 w 150"/>
                <a:gd name="T99" fmla="*/ 62 h 150"/>
                <a:gd name="T100" fmla="*/ 4 w 150"/>
                <a:gd name="T101" fmla="*/ 50 h 150"/>
                <a:gd name="T102" fmla="*/ 10 w 150"/>
                <a:gd name="T103" fmla="*/ 38 h 150"/>
                <a:gd name="T104" fmla="*/ 18 w 150"/>
                <a:gd name="T105" fmla="*/ 28 h 150"/>
                <a:gd name="T106" fmla="*/ 26 w 150"/>
                <a:gd name="T107" fmla="*/ 18 h 150"/>
                <a:gd name="T108" fmla="*/ 36 w 150"/>
                <a:gd name="T109" fmla="*/ 12 h 150"/>
                <a:gd name="T110" fmla="*/ 48 w 150"/>
                <a:gd name="T111" fmla="*/ 6 h 150"/>
                <a:gd name="T112" fmla="*/ 62 w 150"/>
                <a:gd name="T113" fmla="*/ 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0" h="150">
                  <a:moveTo>
                    <a:pt x="62" y="2"/>
                  </a:moveTo>
                  <a:lnTo>
                    <a:pt x="62" y="2"/>
                  </a:lnTo>
                  <a:lnTo>
                    <a:pt x="74" y="0"/>
                  </a:lnTo>
                  <a:lnTo>
                    <a:pt x="74" y="0"/>
                  </a:lnTo>
                  <a:lnTo>
                    <a:pt x="78" y="2"/>
                  </a:lnTo>
                  <a:lnTo>
                    <a:pt x="78" y="2"/>
                  </a:lnTo>
                  <a:lnTo>
                    <a:pt x="90" y="2"/>
                  </a:lnTo>
                  <a:lnTo>
                    <a:pt x="90" y="2"/>
                  </a:lnTo>
                  <a:lnTo>
                    <a:pt x="102" y="6"/>
                  </a:lnTo>
                  <a:lnTo>
                    <a:pt x="114" y="12"/>
                  </a:lnTo>
                  <a:lnTo>
                    <a:pt x="124" y="20"/>
                  </a:lnTo>
                  <a:lnTo>
                    <a:pt x="132" y="28"/>
                  </a:lnTo>
                  <a:lnTo>
                    <a:pt x="140" y="38"/>
                  </a:lnTo>
                  <a:lnTo>
                    <a:pt x="144" y="50"/>
                  </a:lnTo>
                  <a:lnTo>
                    <a:pt x="148" y="62"/>
                  </a:lnTo>
                  <a:lnTo>
                    <a:pt x="150" y="74"/>
                  </a:lnTo>
                  <a:lnTo>
                    <a:pt x="150" y="74"/>
                  </a:lnTo>
                  <a:lnTo>
                    <a:pt x="150" y="76"/>
                  </a:lnTo>
                  <a:lnTo>
                    <a:pt x="150" y="76"/>
                  </a:lnTo>
                  <a:lnTo>
                    <a:pt x="150" y="76"/>
                  </a:lnTo>
                  <a:lnTo>
                    <a:pt x="150" y="76"/>
                  </a:lnTo>
                  <a:lnTo>
                    <a:pt x="148" y="86"/>
                  </a:lnTo>
                  <a:lnTo>
                    <a:pt x="146" y="96"/>
                  </a:lnTo>
                  <a:lnTo>
                    <a:pt x="144" y="106"/>
                  </a:lnTo>
                  <a:lnTo>
                    <a:pt x="138" y="114"/>
                  </a:lnTo>
                  <a:lnTo>
                    <a:pt x="138" y="114"/>
                  </a:lnTo>
                  <a:lnTo>
                    <a:pt x="134" y="122"/>
                  </a:lnTo>
                  <a:lnTo>
                    <a:pt x="134" y="122"/>
                  </a:lnTo>
                  <a:lnTo>
                    <a:pt x="128" y="128"/>
                  </a:lnTo>
                  <a:lnTo>
                    <a:pt x="128" y="128"/>
                  </a:lnTo>
                  <a:lnTo>
                    <a:pt x="118" y="138"/>
                  </a:lnTo>
                  <a:lnTo>
                    <a:pt x="104" y="144"/>
                  </a:lnTo>
                  <a:lnTo>
                    <a:pt x="90" y="150"/>
                  </a:lnTo>
                  <a:lnTo>
                    <a:pt x="74" y="150"/>
                  </a:lnTo>
                  <a:lnTo>
                    <a:pt x="74" y="150"/>
                  </a:lnTo>
                  <a:lnTo>
                    <a:pt x="64" y="150"/>
                  </a:lnTo>
                  <a:lnTo>
                    <a:pt x="54" y="148"/>
                  </a:lnTo>
                  <a:lnTo>
                    <a:pt x="44" y="144"/>
                  </a:lnTo>
                  <a:lnTo>
                    <a:pt x="36" y="140"/>
                  </a:lnTo>
                  <a:lnTo>
                    <a:pt x="28" y="134"/>
                  </a:lnTo>
                  <a:lnTo>
                    <a:pt x="20" y="126"/>
                  </a:lnTo>
                  <a:lnTo>
                    <a:pt x="14" y="118"/>
                  </a:lnTo>
                  <a:lnTo>
                    <a:pt x="8" y="110"/>
                  </a:lnTo>
                  <a:lnTo>
                    <a:pt x="8" y="110"/>
                  </a:lnTo>
                  <a:lnTo>
                    <a:pt x="4" y="100"/>
                  </a:lnTo>
                  <a:lnTo>
                    <a:pt x="0" y="88"/>
                  </a:lnTo>
                  <a:lnTo>
                    <a:pt x="0" y="88"/>
                  </a:lnTo>
                  <a:lnTo>
                    <a:pt x="0" y="76"/>
                  </a:lnTo>
                  <a:lnTo>
                    <a:pt x="0" y="76"/>
                  </a:lnTo>
                  <a:lnTo>
                    <a:pt x="0" y="62"/>
                  </a:lnTo>
                  <a:lnTo>
                    <a:pt x="4" y="50"/>
                  </a:lnTo>
                  <a:lnTo>
                    <a:pt x="10" y="38"/>
                  </a:lnTo>
                  <a:lnTo>
                    <a:pt x="18" y="28"/>
                  </a:lnTo>
                  <a:lnTo>
                    <a:pt x="26" y="18"/>
                  </a:lnTo>
                  <a:lnTo>
                    <a:pt x="36" y="12"/>
                  </a:lnTo>
                  <a:lnTo>
                    <a:pt x="48" y="6"/>
                  </a:lnTo>
                  <a:lnTo>
                    <a:pt x="6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 name="Freeform 200">
              <a:extLst>
                <a:ext uri="{FF2B5EF4-FFF2-40B4-BE49-F238E27FC236}">
                  <a16:creationId xmlns:a16="http://schemas.microsoft.com/office/drawing/2014/main" id="{F89CB5A5-92A9-45CA-AD4A-7AF30505060F}"/>
                </a:ext>
              </a:extLst>
            </p:cNvPr>
            <p:cNvSpPr>
              <a:spLocks/>
            </p:cNvSpPr>
            <p:nvPr userDrawn="1"/>
          </p:nvSpPr>
          <p:spPr bwMode="auto">
            <a:xfrm>
              <a:off x="5805488" y="619125"/>
              <a:ext cx="1314450" cy="1196975"/>
            </a:xfrm>
            <a:custGeom>
              <a:avLst/>
              <a:gdLst>
                <a:gd name="T0" fmla="*/ 300 w 828"/>
                <a:gd name="T1" fmla="*/ 498 h 754"/>
                <a:gd name="T2" fmla="*/ 244 w 828"/>
                <a:gd name="T3" fmla="*/ 460 h 754"/>
                <a:gd name="T4" fmla="*/ 172 w 828"/>
                <a:gd name="T5" fmla="*/ 420 h 754"/>
                <a:gd name="T6" fmla="*/ 36 w 828"/>
                <a:gd name="T7" fmla="*/ 444 h 754"/>
                <a:gd name="T8" fmla="*/ 132 w 828"/>
                <a:gd name="T9" fmla="*/ 538 h 754"/>
                <a:gd name="T10" fmla="*/ 214 w 828"/>
                <a:gd name="T11" fmla="*/ 534 h 754"/>
                <a:gd name="T12" fmla="*/ 274 w 828"/>
                <a:gd name="T13" fmla="*/ 514 h 754"/>
                <a:gd name="T14" fmla="*/ 368 w 828"/>
                <a:gd name="T15" fmla="*/ 594 h 754"/>
                <a:gd name="T16" fmla="*/ 400 w 828"/>
                <a:gd name="T17" fmla="*/ 720 h 754"/>
                <a:gd name="T18" fmla="*/ 454 w 828"/>
                <a:gd name="T19" fmla="*/ 646 h 754"/>
                <a:gd name="T20" fmla="*/ 490 w 828"/>
                <a:gd name="T21" fmla="*/ 538 h 754"/>
                <a:gd name="T22" fmla="*/ 536 w 828"/>
                <a:gd name="T23" fmla="*/ 540 h 754"/>
                <a:gd name="T24" fmla="*/ 604 w 828"/>
                <a:gd name="T25" fmla="*/ 560 h 754"/>
                <a:gd name="T26" fmla="*/ 668 w 828"/>
                <a:gd name="T27" fmla="*/ 522 h 754"/>
                <a:gd name="T28" fmla="*/ 682 w 828"/>
                <a:gd name="T29" fmla="*/ 508 h 754"/>
                <a:gd name="T30" fmla="*/ 828 w 828"/>
                <a:gd name="T31" fmla="*/ 470 h 754"/>
                <a:gd name="T32" fmla="*/ 674 w 828"/>
                <a:gd name="T33" fmla="*/ 384 h 754"/>
                <a:gd name="T34" fmla="*/ 624 w 828"/>
                <a:gd name="T35" fmla="*/ 380 h 754"/>
                <a:gd name="T36" fmla="*/ 540 w 828"/>
                <a:gd name="T37" fmla="*/ 390 h 754"/>
                <a:gd name="T38" fmla="*/ 500 w 828"/>
                <a:gd name="T39" fmla="*/ 478 h 754"/>
                <a:gd name="T40" fmla="*/ 454 w 828"/>
                <a:gd name="T41" fmla="*/ 536 h 754"/>
                <a:gd name="T42" fmla="*/ 468 w 828"/>
                <a:gd name="T43" fmla="*/ 452 h 754"/>
                <a:gd name="T44" fmla="*/ 558 w 828"/>
                <a:gd name="T45" fmla="*/ 334 h 754"/>
                <a:gd name="T46" fmla="*/ 608 w 828"/>
                <a:gd name="T47" fmla="*/ 340 h 754"/>
                <a:gd name="T48" fmla="*/ 690 w 828"/>
                <a:gd name="T49" fmla="*/ 334 h 754"/>
                <a:gd name="T50" fmla="*/ 740 w 828"/>
                <a:gd name="T51" fmla="*/ 232 h 754"/>
                <a:gd name="T52" fmla="*/ 624 w 828"/>
                <a:gd name="T53" fmla="*/ 238 h 754"/>
                <a:gd name="T54" fmla="*/ 550 w 828"/>
                <a:gd name="T55" fmla="*/ 312 h 754"/>
                <a:gd name="T56" fmla="*/ 466 w 828"/>
                <a:gd name="T57" fmla="*/ 390 h 754"/>
                <a:gd name="T58" fmla="*/ 522 w 828"/>
                <a:gd name="T59" fmla="*/ 238 h 754"/>
                <a:gd name="T60" fmla="*/ 550 w 828"/>
                <a:gd name="T61" fmla="*/ 226 h 754"/>
                <a:gd name="T62" fmla="*/ 640 w 828"/>
                <a:gd name="T63" fmla="*/ 178 h 754"/>
                <a:gd name="T64" fmla="*/ 620 w 828"/>
                <a:gd name="T65" fmla="*/ 96 h 754"/>
                <a:gd name="T66" fmla="*/ 552 w 828"/>
                <a:gd name="T67" fmla="*/ 128 h 754"/>
                <a:gd name="T68" fmla="*/ 520 w 828"/>
                <a:gd name="T69" fmla="*/ 188 h 754"/>
                <a:gd name="T70" fmla="*/ 480 w 828"/>
                <a:gd name="T71" fmla="*/ 264 h 754"/>
                <a:gd name="T72" fmla="*/ 438 w 828"/>
                <a:gd name="T73" fmla="*/ 200 h 754"/>
                <a:gd name="T74" fmla="*/ 428 w 828"/>
                <a:gd name="T75" fmla="*/ 118 h 754"/>
                <a:gd name="T76" fmla="*/ 374 w 828"/>
                <a:gd name="T77" fmla="*/ 46 h 754"/>
                <a:gd name="T78" fmla="*/ 302 w 828"/>
                <a:gd name="T79" fmla="*/ 94 h 754"/>
                <a:gd name="T80" fmla="*/ 350 w 828"/>
                <a:gd name="T81" fmla="*/ 172 h 754"/>
                <a:gd name="T82" fmla="*/ 414 w 828"/>
                <a:gd name="T83" fmla="*/ 210 h 754"/>
                <a:gd name="T84" fmla="*/ 428 w 828"/>
                <a:gd name="T85" fmla="*/ 388 h 754"/>
                <a:gd name="T86" fmla="*/ 368 w 828"/>
                <a:gd name="T87" fmla="*/ 288 h 754"/>
                <a:gd name="T88" fmla="*/ 302 w 828"/>
                <a:gd name="T89" fmla="*/ 224 h 754"/>
                <a:gd name="T90" fmla="*/ 254 w 828"/>
                <a:gd name="T91" fmla="*/ 132 h 754"/>
                <a:gd name="T92" fmla="*/ 116 w 828"/>
                <a:gd name="T93" fmla="*/ 94 h 754"/>
                <a:gd name="T94" fmla="*/ 160 w 828"/>
                <a:gd name="T95" fmla="*/ 216 h 754"/>
                <a:gd name="T96" fmla="*/ 234 w 828"/>
                <a:gd name="T97" fmla="*/ 244 h 754"/>
                <a:gd name="T98" fmla="*/ 300 w 828"/>
                <a:gd name="T99" fmla="*/ 248 h 754"/>
                <a:gd name="T100" fmla="*/ 244 w 828"/>
                <a:gd name="T101" fmla="*/ 278 h 754"/>
                <a:gd name="T102" fmla="*/ 206 w 828"/>
                <a:gd name="T103" fmla="*/ 374 h 754"/>
                <a:gd name="T104" fmla="*/ 296 w 828"/>
                <a:gd name="T105" fmla="*/ 448 h 754"/>
                <a:gd name="T106" fmla="*/ 372 w 828"/>
                <a:gd name="T107" fmla="*/ 408 h 754"/>
                <a:gd name="T108" fmla="*/ 402 w 828"/>
                <a:gd name="T109" fmla="*/ 468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28" h="754">
                  <a:moveTo>
                    <a:pt x="398" y="566"/>
                  </a:moveTo>
                  <a:lnTo>
                    <a:pt x="398" y="566"/>
                  </a:lnTo>
                  <a:lnTo>
                    <a:pt x="376" y="546"/>
                  </a:lnTo>
                  <a:lnTo>
                    <a:pt x="352" y="528"/>
                  </a:lnTo>
                  <a:lnTo>
                    <a:pt x="326" y="512"/>
                  </a:lnTo>
                  <a:lnTo>
                    <a:pt x="300" y="498"/>
                  </a:lnTo>
                  <a:lnTo>
                    <a:pt x="300" y="498"/>
                  </a:lnTo>
                  <a:lnTo>
                    <a:pt x="292" y="494"/>
                  </a:lnTo>
                  <a:lnTo>
                    <a:pt x="292" y="494"/>
                  </a:lnTo>
                  <a:lnTo>
                    <a:pt x="278" y="488"/>
                  </a:lnTo>
                  <a:lnTo>
                    <a:pt x="278" y="488"/>
                  </a:lnTo>
                  <a:lnTo>
                    <a:pt x="264" y="484"/>
                  </a:lnTo>
                  <a:lnTo>
                    <a:pt x="264" y="484"/>
                  </a:lnTo>
                  <a:lnTo>
                    <a:pt x="244" y="460"/>
                  </a:lnTo>
                  <a:lnTo>
                    <a:pt x="232" y="450"/>
                  </a:lnTo>
                  <a:lnTo>
                    <a:pt x="222" y="440"/>
                  </a:lnTo>
                  <a:lnTo>
                    <a:pt x="210" y="432"/>
                  </a:lnTo>
                  <a:lnTo>
                    <a:pt x="200" y="426"/>
                  </a:lnTo>
                  <a:lnTo>
                    <a:pt x="186" y="422"/>
                  </a:lnTo>
                  <a:lnTo>
                    <a:pt x="172" y="420"/>
                  </a:lnTo>
                  <a:lnTo>
                    <a:pt x="172" y="420"/>
                  </a:lnTo>
                  <a:lnTo>
                    <a:pt x="148" y="418"/>
                  </a:lnTo>
                  <a:lnTo>
                    <a:pt x="148" y="418"/>
                  </a:lnTo>
                  <a:lnTo>
                    <a:pt x="128" y="418"/>
                  </a:lnTo>
                  <a:lnTo>
                    <a:pt x="108" y="422"/>
                  </a:lnTo>
                  <a:lnTo>
                    <a:pt x="90" y="426"/>
                  </a:lnTo>
                  <a:lnTo>
                    <a:pt x="72" y="432"/>
                  </a:lnTo>
                  <a:lnTo>
                    <a:pt x="36" y="444"/>
                  </a:lnTo>
                  <a:lnTo>
                    <a:pt x="0" y="458"/>
                  </a:lnTo>
                  <a:lnTo>
                    <a:pt x="0" y="458"/>
                  </a:lnTo>
                  <a:lnTo>
                    <a:pt x="36" y="484"/>
                  </a:lnTo>
                  <a:lnTo>
                    <a:pt x="72" y="510"/>
                  </a:lnTo>
                  <a:lnTo>
                    <a:pt x="90" y="520"/>
                  </a:lnTo>
                  <a:lnTo>
                    <a:pt x="110" y="530"/>
                  </a:lnTo>
                  <a:lnTo>
                    <a:pt x="132" y="538"/>
                  </a:lnTo>
                  <a:lnTo>
                    <a:pt x="156" y="542"/>
                  </a:lnTo>
                  <a:lnTo>
                    <a:pt x="156" y="542"/>
                  </a:lnTo>
                  <a:lnTo>
                    <a:pt x="170" y="544"/>
                  </a:lnTo>
                  <a:lnTo>
                    <a:pt x="170" y="544"/>
                  </a:lnTo>
                  <a:lnTo>
                    <a:pt x="182" y="544"/>
                  </a:lnTo>
                  <a:lnTo>
                    <a:pt x="192" y="542"/>
                  </a:lnTo>
                  <a:lnTo>
                    <a:pt x="214" y="534"/>
                  </a:lnTo>
                  <a:lnTo>
                    <a:pt x="238" y="522"/>
                  </a:lnTo>
                  <a:lnTo>
                    <a:pt x="260" y="506"/>
                  </a:lnTo>
                  <a:lnTo>
                    <a:pt x="260" y="506"/>
                  </a:lnTo>
                  <a:lnTo>
                    <a:pt x="268" y="510"/>
                  </a:lnTo>
                  <a:lnTo>
                    <a:pt x="268" y="510"/>
                  </a:lnTo>
                  <a:lnTo>
                    <a:pt x="274" y="514"/>
                  </a:lnTo>
                  <a:lnTo>
                    <a:pt x="274" y="514"/>
                  </a:lnTo>
                  <a:lnTo>
                    <a:pt x="288" y="522"/>
                  </a:lnTo>
                  <a:lnTo>
                    <a:pt x="288" y="522"/>
                  </a:lnTo>
                  <a:lnTo>
                    <a:pt x="310" y="536"/>
                  </a:lnTo>
                  <a:lnTo>
                    <a:pt x="332" y="554"/>
                  </a:lnTo>
                  <a:lnTo>
                    <a:pt x="352" y="574"/>
                  </a:lnTo>
                  <a:lnTo>
                    <a:pt x="368" y="594"/>
                  </a:lnTo>
                  <a:lnTo>
                    <a:pt x="368" y="594"/>
                  </a:lnTo>
                  <a:lnTo>
                    <a:pt x="384" y="620"/>
                  </a:lnTo>
                  <a:lnTo>
                    <a:pt x="392" y="632"/>
                  </a:lnTo>
                  <a:lnTo>
                    <a:pt x="396" y="646"/>
                  </a:lnTo>
                  <a:lnTo>
                    <a:pt x="396" y="646"/>
                  </a:lnTo>
                  <a:lnTo>
                    <a:pt x="398" y="682"/>
                  </a:lnTo>
                  <a:lnTo>
                    <a:pt x="400" y="720"/>
                  </a:lnTo>
                  <a:lnTo>
                    <a:pt x="400" y="720"/>
                  </a:lnTo>
                  <a:lnTo>
                    <a:pt x="404" y="754"/>
                  </a:lnTo>
                  <a:lnTo>
                    <a:pt x="472" y="754"/>
                  </a:lnTo>
                  <a:lnTo>
                    <a:pt x="472" y="754"/>
                  </a:lnTo>
                  <a:lnTo>
                    <a:pt x="464" y="710"/>
                  </a:lnTo>
                  <a:lnTo>
                    <a:pt x="464" y="710"/>
                  </a:lnTo>
                  <a:lnTo>
                    <a:pt x="458" y="678"/>
                  </a:lnTo>
                  <a:lnTo>
                    <a:pt x="454" y="646"/>
                  </a:lnTo>
                  <a:lnTo>
                    <a:pt x="454" y="646"/>
                  </a:lnTo>
                  <a:lnTo>
                    <a:pt x="458" y="622"/>
                  </a:lnTo>
                  <a:lnTo>
                    <a:pt x="462" y="598"/>
                  </a:lnTo>
                  <a:lnTo>
                    <a:pt x="462" y="598"/>
                  </a:lnTo>
                  <a:lnTo>
                    <a:pt x="470" y="576"/>
                  </a:lnTo>
                  <a:lnTo>
                    <a:pt x="478" y="556"/>
                  </a:lnTo>
                  <a:lnTo>
                    <a:pt x="490" y="538"/>
                  </a:lnTo>
                  <a:lnTo>
                    <a:pt x="504" y="520"/>
                  </a:lnTo>
                  <a:lnTo>
                    <a:pt x="504" y="520"/>
                  </a:lnTo>
                  <a:lnTo>
                    <a:pt x="512" y="514"/>
                  </a:lnTo>
                  <a:lnTo>
                    <a:pt x="512" y="514"/>
                  </a:lnTo>
                  <a:lnTo>
                    <a:pt x="518" y="524"/>
                  </a:lnTo>
                  <a:lnTo>
                    <a:pt x="526" y="532"/>
                  </a:lnTo>
                  <a:lnTo>
                    <a:pt x="536" y="540"/>
                  </a:lnTo>
                  <a:lnTo>
                    <a:pt x="546" y="548"/>
                  </a:lnTo>
                  <a:lnTo>
                    <a:pt x="556" y="554"/>
                  </a:lnTo>
                  <a:lnTo>
                    <a:pt x="568" y="558"/>
                  </a:lnTo>
                  <a:lnTo>
                    <a:pt x="580" y="560"/>
                  </a:lnTo>
                  <a:lnTo>
                    <a:pt x="592" y="560"/>
                  </a:lnTo>
                  <a:lnTo>
                    <a:pt x="592" y="560"/>
                  </a:lnTo>
                  <a:lnTo>
                    <a:pt x="604" y="560"/>
                  </a:lnTo>
                  <a:lnTo>
                    <a:pt x="614" y="558"/>
                  </a:lnTo>
                  <a:lnTo>
                    <a:pt x="626" y="554"/>
                  </a:lnTo>
                  <a:lnTo>
                    <a:pt x="636" y="550"/>
                  </a:lnTo>
                  <a:lnTo>
                    <a:pt x="644" y="544"/>
                  </a:lnTo>
                  <a:lnTo>
                    <a:pt x="652" y="538"/>
                  </a:lnTo>
                  <a:lnTo>
                    <a:pt x="660" y="532"/>
                  </a:lnTo>
                  <a:lnTo>
                    <a:pt x="668" y="522"/>
                  </a:lnTo>
                  <a:lnTo>
                    <a:pt x="668" y="522"/>
                  </a:lnTo>
                  <a:lnTo>
                    <a:pt x="672" y="516"/>
                  </a:lnTo>
                  <a:lnTo>
                    <a:pt x="672" y="516"/>
                  </a:lnTo>
                  <a:lnTo>
                    <a:pt x="676" y="508"/>
                  </a:lnTo>
                  <a:lnTo>
                    <a:pt x="676" y="508"/>
                  </a:lnTo>
                  <a:lnTo>
                    <a:pt x="682" y="508"/>
                  </a:lnTo>
                  <a:lnTo>
                    <a:pt x="682" y="508"/>
                  </a:lnTo>
                  <a:lnTo>
                    <a:pt x="702" y="508"/>
                  </a:lnTo>
                  <a:lnTo>
                    <a:pt x="722" y="504"/>
                  </a:lnTo>
                  <a:lnTo>
                    <a:pt x="740" y="500"/>
                  </a:lnTo>
                  <a:lnTo>
                    <a:pt x="758" y="496"/>
                  </a:lnTo>
                  <a:lnTo>
                    <a:pt x="792" y="482"/>
                  </a:lnTo>
                  <a:lnTo>
                    <a:pt x="828" y="470"/>
                  </a:lnTo>
                  <a:lnTo>
                    <a:pt x="828" y="470"/>
                  </a:lnTo>
                  <a:lnTo>
                    <a:pt x="792" y="442"/>
                  </a:lnTo>
                  <a:lnTo>
                    <a:pt x="758" y="418"/>
                  </a:lnTo>
                  <a:lnTo>
                    <a:pt x="738" y="406"/>
                  </a:lnTo>
                  <a:lnTo>
                    <a:pt x="720" y="396"/>
                  </a:lnTo>
                  <a:lnTo>
                    <a:pt x="698" y="388"/>
                  </a:lnTo>
                  <a:lnTo>
                    <a:pt x="674" y="384"/>
                  </a:lnTo>
                  <a:lnTo>
                    <a:pt x="674" y="384"/>
                  </a:lnTo>
                  <a:lnTo>
                    <a:pt x="658" y="382"/>
                  </a:lnTo>
                  <a:lnTo>
                    <a:pt x="658" y="382"/>
                  </a:lnTo>
                  <a:lnTo>
                    <a:pt x="646" y="384"/>
                  </a:lnTo>
                  <a:lnTo>
                    <a:pt x="636" y="386"/>
                  </a:lnTo>
                  <a:lnTo>
                    <a:pt x="636" y="386"/>
                  </a:lnTo>
                  <a:lnTo>
                    <a:pt x="624" y="380"/>
                  </a:lnTo>
                  <a:lnTo>
                    <a:pt x="624" y="380"/>
                  </a:lnTo>
                  <a:lnTo>
                    <a:pt x="612" y="376"/>
                  </a:lnTo>
                  <a:lnTo>
                    <a:pt x="612" y="376"/>
                  </a:lnTo>
                  <a:lnTo>
                    <a:pt x="592" y="374"/>
                  </a:lnTo>
                  <a:lnTo>
                    <a:pt x="592" y="374"/>
                  </a:lnTo>
                  <a:lnTo>
                    <a:pt x="574" y="376"/>
                  </a:lnTo>
                  <a:lnTo>
                    <a:pt x="556" y="382"/>
                  </a:lnTo>
                  <a:lnTo>
                    <a:pt x="540" y="390"/>
                  </a:lnTo>
                  <a:lnTo>
                    <a:pt x="526" y="402"/>
                  </a:lnTo>
                  <a:lnTo>
                    <a:pt x="516" y="416"/>
                  </a:lnTo>
                  <a:lnTo>
                    <a:pt x="506" y="432"/>
                  </a:lnTo>
                  <a:lnTo>
                    <a:pt x="502" y="450"/>
                  </a:lnTo>
                  <a:lnTo>
                    <a:pt x="500" y="468"/>
                  </a:lnTo>
                  <a:lnTo>
                    <a:pt x="500" y="468"/>
                  </a:lnTo>
                  <a:lnTo>
                    <a:pt x="500" y="478"/>
                  </a:lnTo>
                  <a:lnTo>
                    <a:pt x="502" y="490"/>
                  </a:lnTo>
                  <a:lnTo>
                    <a:pt x="502" y="490"/>
                  </a:lnTo>
                  <a:lnTo>
                    <a:pt x="486" y="500"/>
                  </a:lnTo>
                  <a:lnTo>
                    <a:pt x="486" y="500"/>
                  </a:lnTo>
                  <a:lnTo>
                    <a:pt x="468" y="516"/>
                  </a:lnTo>
                  <a:lnTo>
                    <a:pt x="454" y="536"/>
                  </a:lnTo>
                  <a:lnTo>
                    <a:pt x="454" y="536"/>
                  </a:lnTo>
                  <a:lnTo>
                    <a:pt x="452" y="528"/>
                  </a:lnTo>
                  <a:lnTo>
                    <a:pt x="452" y="528"/>
                  </a:lnTo>
                  <a:lnTo>
                    <a:pt x="454" y="510"/>
                  </a:lnTo>
                  <a:lnTo>
                    <a:pt x="458" y="490"/>
                  </a:lnTo>
                  <a:lnTo>
                    <a:pt x="462" y="472"/>
                  </a:lnTo>
                  <a:lnTo>
                    <a:pt x="468" y="452"/>
                  </a:lnTo>
                  <a:lnTo>
                    <a:pt x="468" y="452"/>
                  </a:lnTo>
                  <a:lnTo>
                    <a:pt x="480" y="426"/>
                  </a:lnTo>
                  <a:lnTo>
                    <a:pt x="494" y="402"/>
                  </a:lnTo>
                  <a:lnTo>
                    <a:pt x="510" y="380"/>
                  </a:lnTo>
                  <a:lnTo>
                    <a:pt x="530" y="358"/>
                  </a:lnTo>
                  <a:lnTo>
                    <a:pt x="530" y="358"/>
                  </a:lnTo>
                  <a:lnTo>
                    <a:pt x="544" y="346"/>
                  </a:lnTo>
                  <a:lnTo>
                    <a:pt x="558" y="334"/>
                  </a:lnTo>
                  <a:lnTo>
                    <a:pt x="558" y="334"/>
                  </a:lnTo>
                  <a:lnTo>
                    <a:pt x="564" y="330"/>
                  </a:lnTo>
                  <a:lnTo>
                    <a:pt x="564" y="330"/>
                  </a:lnTo>
                  <a:lnTo>
                    <a:pt x="570" y="324"/>
                  </a:lnTo>
                  <a:lnTo>
                    <a:pt x="570" y="324"/>
                  </a:lnTo>
                  <a:lnTo>
                    <a:pt x="590" y="334"/>
                  </a:lnTo>
                  <a:lnTo>
                    <a:pt x="608" y="340"/>
                  </a:lnTo>
                  <a:lnTo>
                    <a:pt x="624" y="344"/>
                  </a:lnTo>
                  <a:lnTo>
                    <a:pt x="642" y="346"/>
                  </a:lnTo>
                  <a:lnTo>
                    <a:pt x="642" y="346"/>
                  </a:lnTo>
                  <a:lnTo>
                    <a:pt x="654" y="344"/>
                  </a:lnTo>
                  <a:lnTo>
                    <a:pt x="668" y="342"/>
                  </a:lnTo>
                  <a:lnTo>
                    <a:pt x="668" y="342"/>
                  </a:lnTo>
                  <a:lnTo>
                    <a:pt x="690" y="334"/>
                  </a:lnTo>
                  <a:lnTo>
                    <a:pt x="708" y="324"/>
                  </a:lnTo>
                  <a:lnTo>
                    <a:pt x="724" y="314"/>
                  </a:lnTo>
                  <a:lnTo>
                    <a:pt x="740" y="300"/>
                  </a:lnTo>
                  <a:lnTo>
                    <a:pt x="768" y="272"/>
                  </a:lnTo>
                  <a:lnTo>
                    <a:pt x="796" y="244"/>
                  </a:lnTo>
                  <a:lnTo>
                    <a:pt x="796" y="244"/>
                  </a:lnTo>
                  <a:lnTo>
                    <a:pt x="740" y="232"/>
                  </a:lnTo>
                  <a:lnTo>
                    <a:pt x="714" y="228"/>
                  </a:lnTo>
                  <a:lnTo>
                    <a:pt x="686" y="226"/>
                  </a:lnTo>
                  <a:lnTo>
                    <a:pt x="686" y="226"/>
                  </a:lnTo>
                  <a:lnTo>
                    <a:pt x="662" y="228"/>
                  </a:lnTo>
                  <a:lnTo>
                    <a:pt x="636" y="234"/>
                  </a:lnTo>
                  <a:lnTo>
                    <a:pt x="636" y="234"/>
                  </a:lnTo>
                  <a:lnTo>
                    <a:pt x="624" y="238"/>
                  </a:lnTo>
                  <a:lnTo>
                    <a:pt x="612" y="244"/>
                  </a:lnTo>
                  <a:lnTo>
                    <a:pt x="604" y="250"/>
                  </a:lnTo>
                  <a:lnTo>
                    <a:pt x="594" y="260"/>
                  </a:lnTo>
                  <a:lnTo>
                    <a:pt x="578" y="280"/>
                  </a:lnTo>
                  <a:lnTo>
                    <a:pt x="562" y="306"/>
                  </a:lnTo>
                  <a:lnTo>
                    <a:pt x="562" y="306"/>
                  </a:lnTo>
                  <a:lnTo>
                    <a:pt x="550" y="312"/>
                  </a:lnTo>
                  <a:lnTo>
                    <a:pt x="550" y="312"/>
                  </a:lnTo>
                  <a:lnTo>
                    <a:pt x="538" y="320"/>
                  </a:lnTo>
                  <a:lnTo>
                    <a:pt x="538" y="320"/>
                  </a:lnTo>
                  <a:lnTo>
                    <a:pt x="512" y="340"/>
                  </a:lnTo>
                  <a:lnTo>
                    <a:pt x="512" y="340"/>
                  </a:lnTo>
                  <a:lnTo>
                    <a:pt x="488" y="364"/>
                  </a:lnTo>
                  <a:lnTo>
                    <a:pt x="466" y="390"/>
                  </a:lnTo>
                  <a:lnTo>
                    <a:pt x="466" y="390"/>
                  </a:lnTo>
                  <a:lnTo>
                    <a:pt x="472" y="362"/>
                  </a:lnTo>
                  <a:lnTo>
                    <a:pt x="480" y="332"/>
                  </a:lnTo>
                  <a:lnTo>
                    <a:pt x="480" y="332"/>
                  </a:lnTo>
                  <a:lnTo>
                    <a:pt x="498" y="284"/>
                  </a:lnTo>
                  <a:lnTo>
                    <a:pt x="510" y="260"/>
                  </a:lnTo>
                  <a:lnTo>
                    <a:pt x="522" y="238"/>
                  </a:lnTo>
                  <a:lnTo>
                    <a:pt x="522" y="238"/>
                  </a:lnTo>
                  <a:lnTo>
                    <a:pt x="526" y="232"/>
                  </a:lnTo>
                  <a:lnTo>
                    <a:pt x="526" y="232"/>
                  </a:lnTo>
                  <a:lnTo>
                    <a:pt x="530" y="224"/>
                  </a:lnTo>
                  <a:lnTo>
                    <a:pt x="530" y="224"/>
                  </a:lnTo>
                  <a:lnTo>
                    <a:pt x="550" y="226"/>
                  </a:lnTo>
                  <a:lnTo>
                    <a:pt x="550" y="226"/>
                  </a:lnTo>
                  <a:lnTo>
                    <a:pt x="568" y="224"/>
                  </a:lnTo>
                  <a:lnTo>
                    <a:pt x="584" y="220"/>
                  </a:lnTo>
                  <a:lnTo>
                    <a:pt x="600" y="214"/>
                  </a:lnTo>
                  <a:lnTo>
                    <a:pt x="614" y="206"/>
                  </a:lnTo>
                  <a:lnTo>
                    <a:pt x="614" y="206"/>
                  </a:lnTo>
                  <a:lnTo>
                    <a:pt x="628" y="192"/>
                  </a:lnTo>
                  <a:lnTo>
                    <a:pt x="640" y="178"/>
                  </a:lnTo>
                  <a:lnTo>
                    <a:pt x="650" y="164"/>
                  </a:lnTo>
                  <a:lnTo>
                    <a:pt x="658" y="148"/>
                  </a:lnTo>
                  <a:lnTo>
                    <a:pt x="672" y="116"/>
                  </a:lnTo>
                  <a:lnTo>
                    <a:pt x="684" y="84"/>
                  </a:lnTo>
                  <a:lnTo>
                    <a:pt x="684" y="84"/>
                  </a:lnTo>
                  <a:lnTo>
                    <a:pt x="642" y="92"/>
                  </a:lnTo>
                  <a:lnTo>
                    <a:pt x="620" y="96"/>
                  </a:lnTo>
                  <a:lnTo>
                    <a:pt x="600" y="102"/>
                  </a:lnTo>
                  <a:lnTo>
                    <a:pt x="600" y="102"/>
                  </a:lnTo>
                  <a:lnTo>
                    <a:pt x="582" y="110"/>
                  </a:lnTo>
                  <a:lnTo>
                    <a:pt x="582" y="110"/>
                  </a:lnTo>
                  <a:lnTo>
                    <a:pt x="566" y="118"/>
                  </a:lnTo>
                  <a:lnTo>
                    <a:pt x="552" y="128"/>
                  </a:lnTo>
                  <a:lnTo>
                    <a:pt x="552" y="128"/>
                  </a:lnTo>
                  <a:lnTo>
                    <a:pt x="552" y="128"/>
                  </a:lnTo>
                  <a:lnTo>
                    <a:pt x="552" y="128"/>
                  </a:lnTo>
                  <a:lnTo>
                    <a:pt x="540" y="140"/>
                  </a:lnTo>
                  <a:lnTo>
                    <a:pt x="540" y="140"/>
                  </a:lnTo>
                  <a:lnTo>
                    <a:pt x="530" y="154"/>
                  </a:lnTo>
                  <a:lnTo>
                    <a:pt x="524" y="170"/>
                  </a:lnTo>
                  <a:lnTo>
                    <a:pt x="520" y="188"/>
                  </a:lnTo>
                  <a:lnTo>
                    <a:pt x="516" y="208"/>
                  </a:lnTo>
                  <a:lnTo>
                    <a:pt x="516" y="208"/>
                  </a:lnTo>
                  <a:lnTo>
                    <a:pt x="508" y="220"/>
                  </a:lnTo>
                  <a:lnTo>
                    <a:pt x="508" y="220"/>
                  </a:lnTo>
                  <a:lnTo>
                    <a:pt x="500" y="232"/>
                  </a:lnTo>
                  <a:lnTo>
                    <a:pt x="500" y="232"/>
                  </a:lnTo>
                  <a:lnTo>
                    <a:pt x="480" y="264"/>
                  </a:lnTo>
                  <a:lnTo>
                    <a:pt x="462" y="300"/>
                  </a:lnTo>
                  <a:lnTo>
                    <a:pt x="462" y="300"/>
                  </a:lnTo>
                  <a:lnTo>
                    <a:pt x="456" y="264"/>
                  </a:lnTo>
                  <a:lnTo>
                    <a:pt x="448" y="230"/>
                  </a:lnTo>
                  <a:lnTo>
                    <a:pt x="448" y="230"/>
                  </a:lnTo>
                  <a:lnTo>
                    <a:pt x="438" y="200"/>
                  </a:lnTo>
                  <a:lnTo>
                    <a:pt x="438" y="200"/>
                  </a:lnTo>
                  <a:lnTo>
                    <a:pt x="432" y="188"/>
                  </a:lnTo>
                  <a:lnTo>
                    <a:pt x="432" y="188"/>
                  </a:lnTo>
                  <a:lnTo>
                    <a:pt x="428" y="178"/>
                  </a:lnTo>
                  <a:lnTo>
                    <a:pt x="428" y="178"/>
                  </a:lnTo>
                  <a:lnTo>
                    <a:pt x="430" y="152"/>
                  </a:lnTo>
                  <a:lnTo>
                    <a:pt x="430" y="128"/>
                  </a:lnTo>
                  <a:lnTo>
                    <a:pt x="428" y="118"/>
                  </a:lnTo>
                  <a:lnTo>
                    <a:pt x="424" y="108"/>
                  </a:lnTo>
                  <a:lnTo>
                    <a:pt x="420" y="98"/>
                  </a:lnTo>
                  <a:lnTo>
                    <a:pt x="414" y="88"/>
                  </a:lnTo>
                  <a:lnTo>
                    <a:pt x="414" y="88"/>
                  </a:lnTo>
                  <a:lnTo>
                    <a:pt x="402" y="72"/>
                  </a:lnTo>
                  <a:lnTo>
                    <a:pt x="388" y="58"/>
                  </a:lnTo>
                  <a:lnTo>
                    <a:pt x="374" y="46"/>
                  </a:lnTo>
                  <a:lnTo>
                    <a:pt x="358" y="36"/>
                  </a:lnTo>
                  <a:lnTo>
                    <a:pt x="324" y="18"/>
                  </a:lnTo>
                  <a:lnTo>
                    <a:pt x="290" y="0"/>
                  </a:lnTo>
                  <a:lnTo>
                    <a:pt x="290" y="0"/>
                  </a:lnTo>
                  <a:lnTo>
                    <a:pt x="294" y="38"/>
                  </a:lnTo>
                  <a:lnTo>
                    <a:pt x="298" y="76"/>
                  </a:lnTo>
                  <a:lnTo>
                    <a:pt x="302" y="94"/>
                  </a:lnTo>
                  <a:lnTo>
                    <a:pt x="308" y="112"/>
                  </a:lnTo>
                  <a:lnTo>
                    <a:pt x="316" y="130"/>
                  </a:lnTo>
                  <a:lnTo>
                    <a:pt x="326" y="148"/>
                  </a:lnTo>
                  <a:lnTo>
                    <a:pt x="326" y="148"/>
                  </a:lnTo>
                  <a:lnTo>
                    <a:pt x="334" y="158"/>
                  </a:lnTo>
                  <a:lnTo>
                    <a:pt x="342" y="166"/>
                  </a:lnTo>
                  <a:lnTo>
                    <a:pt x="350" y="172"/>
                  </a:lnTo>
                  <a:lnTo>
                    <a:pt x="360" y="178"/>
                  </a:lnTo>
                  <a:lnTo>
                    <a:pt x="382" y="188"/>
                  </a:lnTo>
                  <a:lnTo>
                    <a:pt x="410" y="194"/>
                  </a:lnTo>
                  <a:lnTo>
                    <a:pt x="410" y="194"/>
                  </a:lnTo>
                  <a:lnTo>
                    <a:pt x="412" y="202"/>
                  </a:lnTo>
                  <a:lnTo>
                    <a:pt x="412" y="202"/>
                  </a:lnTo>
                  <a:lnTo>
                    <a:pt x="414" y="210"/>
                  </a:lnTo>
                  <a:lnTo>
                    <a:pt x="414" y="210"/>
                  </a:lnTo>
                  <a:lnTo>
                    <a:pt x="422" y="236"/>
                  </a:lnTo>
                  <a:lnTo>
                    <a:pt x="422" y="236"/>
                  </a:lnTo>
                  <a:lnTo>
                    <a:pt x="430" y="274"/>
                  </a:lnTo>
                  <a:lnTo>
                    <a:pt x="432" y="312"/>
                  </a:lnTo>
                  <a:lnTo>
                    <a:pt x="432" y="350"/>
                  </a:lnTo>
                  <a:lnTo>
                    <a:pt x="428" y="388"/>
                  </a:lnTo>
                  <a:lnTo>
                    <a:pt x="428" y="388"/>
                  </a:lnTo>
                  <a:lnTo>
                    <a:pt x="428" y="392"/>
                  </a:lnTo>
                  <a:lnTo>
                    <a:pt x="428" y="392"/>
                  </a:lnTo>
                  <a:lnTo>
                    <a:pt x="416" y="364"/>
                  </a:lnTo>
                  <a:lnTo>
                    <a:pt x="402" y="338"/>
                  </a:lnTo>
                  <a:lnTo>
                    <a:pt x="386" y="312"/>
                  </a:lnTo>
                  <a:lnTo>
                    <a:pt x="368" y="288"/>
                  </a:lnTo>
                  <a:lnTo>
                    <a:pt x="368" y="288"/>
                  </a:lnTo>
                  <a:lnTo>
                    <a:pt x="346" y="262"/>
                  </a:lnTo>
                  <a:lnTo>
                    <a:pt x="320" y="238"/>
                  </a:lnTo>
                  <a:lnTo>
                    <a:pt x="320" y="238"/>
                  </a:lnTo>
                  <a:lnTo>
                    <a:pt x="310" y="232"/>
                  </a:lnTo>
                  <a:lnTo>
                    <a:pt x="310" y="232"/>
                  </a:lnTo>
                  <a:lnTo>
                    <a:pt x="302" y="224"/>
                  </a:lnTo>
                  <a:lnTo>
                    <a:pt x="302" y="224"/>
                  </a:lnTo>
                  <a:lnTo>
                    <a:pt x="292" y="192"/>
                  </a:lnTo>
                  <a:lnTo>
                    <a:pt x="286" y="178"/>
                  </a:lnTo>
                  <a:lnTo>
                    <a:pt x="280" y="164"/>
                  </a:lnTo>
                  <a:lnTo>
                    <a:pt x="272" y="152"/>
                  </a:lnTo>
                  <a:lnTo>
                    <a:pt x="264" y="142"/>
                  </a:lnTo>
                  <a:lnTo>
                    <a:pt x="254" y="132"/>
                  </a:lnTo>
                  <a:lnTo>
                    <a:pt x="242" y="124"/>
                  </a:lnTo>
                  <a:lnTo>
                    <a:pt x="242" y="124"/>
                  </a:lnTo>
                  <a:lnTo>
                    <a:pt x="220" y="114"/>
                  </a:lnTo>
                  <a:lnTo>
                    <a:pt x="200" y="106"/>
                  </a:lnTo>
                  <a:lnTo>
                    <a:pt x="178" y="100"/>
                  </a:lnTo>
                  <a:lnTo>
                    <a:pt x="158" y="98"/>
                  </a:lnTo>
                  <a:lnTo>
                    <a:pt x="116" y="94"/>
                  </a:lnTo>
                  <a:lnTo>
                    <a:pt x="72" y="94"/>
                  </a:lnTo>
                  <a:lnTo>
                    <a:pt x="72" y="94"/>
                  </a:lnTo>
                  <a:lnTo>
                    <a:pt x="94" y="130"/>
                  </a:lnTo>
                  <a:lnTo>
                    <a:pt x="116" y="168"/>
                  </a:lnTo>
                  <a:lnTo>
                    <a:pt x="128" y="184"/>
                  </a:lnTo>
                  <a:lnTo>
                    <a:pt x="142" y="200"/>
                  </a:lnTo>
                  <a:lnTo>
                    <a:pt x="160" y="216"/>
                  </a:lnTo>
                  <a:lnTo>
                    <a:pt x="178" y="228"/>
                  </a:lnTo>
                  <a:lnTo>
                    <a:pt x="178" y="228"/>
                  </a:lnTo>
                  <a:lnTo>
                    <a:pt x="192" y="236"/>
                  </a:lnTo>
                  <a:lnTo>
                    <a:pt x="206" y="240"/>
                  </a:lnTo>
                  <a:lnTo>
                    <a:pt x="220" y="242"/>
                  </a:lnTo>
                  <a:lnTo>
                    <a:pt x="234" y="244"/>
                  </a:lnTo>
                  <a:lnTo>
                    <a:pt x="234" y="244"/>
                  </a:lnTo>
                  <a:lnTo>
                    <a:pt x="260" y="242"/>
                  </a:lnTo>
                  <a:lnTo>
                    <a:pt x="288" y="236"/>
                  </a:lnTo>
                  <a:lnTo>
                    <a:pt x="288" y="236"/>
                  </a:lnTo>
                  <a:lnTo>
                    <a:pt x="294" y="242"/>
                  </a:lnTo>
                  <a:lnTo>
                    <a:pt x="294" y="242"/>
                  </a:lnTo>
                  <a:lnTo>
                    <a:pt x="300" y="248"/>
                  </a:lnTo>
                  <a:lnTo>
                    <a:pt x="300" y="248"/>
                  </a:lnTo>
                  <a:lnTo>
                    <a:pt x="316" y="264"/>
                  </a:lnTo>
                  <a:lnTo>
                    <a:pt x="316" y="264"/>
                  </a:lnTo>
                  <a:lnTo>
                    <a:pt x="296" y="262"/>
                  </a:lnTo>
                  <a:lnTo>
                    <a:pt x="296" y="262"/>
                  </a:lnTo>
                  <a:lnTo>
                    <a:pt x="278" y="264"/>
                  </a:lnTo>
                  <a:lnTo>
                    <a:pt x="260" y="270"/>
                  </a:lnTo>
                  <a:lnTo>
                    <a:pt x="244" y="278"/>
                  </a:lnTo>
                  <a:lnTo>
                    <a:pt x="230" y="290"/>
                  </a:lnTo>
                  <a:lnTo>
                    <a:pt x="220" y="304"/>
                  </a:lnTo>
                  <a:lnTo>
                    <a:pt x="210" y="320"/>
                  </a:lnTo>
                  <a:lnTo>
                    <a:pt x="206" y="336"/>
                  </a:lnTo>
                  <a:lnTo>
                    <a:pt x="204" y="356"/>
                  </a:lnTo>
                  <a:lnTo>
                    <a:pt x="204" y="356"/>
                  </a:lnTo>
                  <a:lnTo>
                    <a:pt x="206" y="374"/>
                  </a:lnTo>
                  <a:lnTo>
                    <a:pt x="210" y="392"/>
                  </a:lnTo>
                  <a:lnTo>
                    <a:pt x="220" y="408"/>
                  </a:lnTo>
                  <a:lnTo>
                    <a:pt x="230" y="422"/>
                  </a:lnTo>
                  <a:lnTo>
                    <a:pt x="244" y="432"/>
                  </a:lnTo>
                  <a:lnTo>
                    <a:pt x="260" y="442"/>
                  </a:lnTo>
                  <a:lnTo>
                    <a:pt x="278" y="446"/>
                  </a:lnTo>
                  <a:lnTo>
                    <a:pt x="296" y="448"/>
                  </a:lnTo>
                  <a:lnTo>
                    <a:pt x="296" y="448"/>
                  </a:lnTo>
                  <a:lnTo>
                    <a:pt x="312" y="448"/>
                  </a:lnTo>
                  <a:lnTo>
                    <a:pt x="326" y="444"/>
                  </a:lnTo>
                  <a:lnTo>
                    <a:pt x="340" y="438"/>
                  </a:lnTo>
                  <a:lnTo>
                    <a:pt x="352" y="430"/>
                  </a:lnTo>
                  <a:lnTo>
                    <a:pt x="364" y="420"/>
                  </a:lnTo>
                  <a:lnTo>
                    <a:pt x="372" y="408"/>
                  </a:lnTo>
                  <a:lnTo>
                    <a:pt x="380" y="396"/>
                  </a:lnTo>
                  <a:lnTo>
                    <a:pt x="386" y="382"/>
                  </a:lnTo>
                  <a:lnTo>
                    <a:pt x="386" y="382"/>
                  </a:lnTo>
                  <a:lnTo>
                    <a:pt x="392" y="406"/>
                  </a:lnTo>
                  <a:lnTo>
                    <a:pt x="398" y="432"/>
                  </a:lnTo>
                  <a:lnTo>
                    <a:pt x="398" y="432"/>
                  </a:lnTo>
                  <a:lnTo>
                    <a:pt x="402" y="468"/>
                  </a:lnTo>
                  <a:lnTo>
                    <a:pt x="404" y="502"/>
                  </a:lnTo>
                  <a:lnTo>
                    <a:pt x="404" y="502"/>
                  </a:lnTo>
                  <a:lnTo>
                    <a:pt x="402" y="518"/>
                  </a:lnTo>
                  <a:lnTo>
                    <a:pt x="402" y="518"/>
                  </a:lnTo>
                  <a:lnTo>
                    <a:pt x="398" y="56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201">
              <a:extLst>
                <a:ext uri="{FF2B5EF4-FFF2-40B4-BE49-F238E27FC236}">
                  <a16:creationId xmlns:a16="http://schemas.microsoft.com/office/drawing/2014/main" id="{09B0BFBB-33A0-4E76-A9AF-CCFF1CF5C2BB}"/>
                </a:ext>
              </a:extLst>
            </p:cNvPr>
            <p:cNvSpPr>
              <a:spLocks/>
            </p:cNvSpPr>
            <p:nvPr userDrawn="1"/>
          </p:nvSpPr>
          <p:spPr bwMode="auto">
            <a:xfrm>
              <a:off x="6027738" y="1876425"/>
              <a:ext cx="977900" cy="211138"/>
            </a:xfrm>
            <a:custGeom>
              <a:avLst/>
              <a:gdLst>
                <a:gd name="T0" fmla="*/ 22 w 616"/>
                <a:gd name="T1" fmla="*/ 133 h 133"/>
                <a:gd name="T2" fmla="*/ 594 w 616"/>
                <a:gd name="T3" fmla="*/ 133 h 133"/>
                <a:gd name="T4" fmla="*/ 594 w 616"/>
                <a:gd name="T5" fmla="*/ 133 h 133"/>
                <a:gd name="T6" fmla="*/ 616 w 616"/>
                <a:gd name="T7" fmla="*/ 0 h 133"/>
                <a:gd name="T8" fmla="*/ 0 w 616"/>
                <a:gd name="T9" fmla="*/ 0 h 133"/>
                <a:gd name="T10" fmla="*/ 0 w 616"/>
                <a:gd name="T11" fmla="*/ 0 h 133"/>
                <a:gd name="T12" fmla="*/ 22 w 616"/>
                <a:gd name="T13" fmla="*/ 133 h 133"/>
              </a:gdLst>
              <a:ahLst/>
              <a:cxnLst>
                <a:cxn ang="0">
                  <a:pos x="T0" y="T1"/>
                </a:cxn>
                <a:cxn ang="0">
                  <a:pos x="T2" y="T3"/>
                </a:cxn>
                <a:cxn ang="0">
                  <a:pos x="T4" y="T5"/>
                </a:cxn>
                <a:cxn ang="0">
                  <a:pos x="T6" y="T7"/>
                </a:cxn>
                <a:cxn ang="0">
                  <a:pos x="T8" y="T9"/>
                </a:cxn>
                <a:cxn ang="0">
                  <a:pos x="T10" y="T11"/>
                </a:cxn>
                <a:cxn ang="0">
                  <a:pos x="T12" y="T13"/>
                </a:cxn>
              </a:cxnLst>
              <a:rect l="0" t="0" r="r" b="b"/>
              <a:pathLst>
                <a:path w="616" h="133">
                  <a:moveTo>
                    <a:pt x="22" y="133"/>
                  </a:moveTo>
                  <a:lnTo>
                    <a:pt x="594" y="133"/>
                  </a:lnTo>
                  <a:lnTo>
                    <a:pt x="594" y="133"/>
                  </a:lnTo>
                  <a:lnTo>
                    <a:pt x="616" y="0"/>
                  </a:lnTo>
                  <a:lnTo>
                    <a:pt x="0" y="0"/>
                  </a:lnTo>
                  <a:lnTo>
                    <a:pt x="0" y="0"/>
                  </a:lnTo>
                  <a:lnTo>
                    <a:pt x="22" y="13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202">
              <a:extLst>
                <a:ext uri="{FF2B5EF4-FFF2-40B4-BE49-F238E27FC236}">
                  <a16:creationId xmlns:a16="http://schemas.microsoft.com/office/drawing/2014/main" id="{77DA794F-F0EA-4195-B5A9-927B598C83D3}"/>
                </a:ext>
              </a:extLst>
            </p:cNvPr>
            <p:cNvSpPr>
              <a:spLocks/>
            </p:cNvSpPr>
            <p:nvPr userDrawn="1"/>
          </p:nvSpPr>
          <p:spPr bwMode="auto">
            <a:xfrm>
              <a:off x="6488113" y="549275"/>
              <a:ext cx="295275" cy="295275"/>
            </a:xfrm>
            <a:custGeom>
              <a:avLst/>
              <a:gdLst>
                <a:gd name="T0" fmla="*/ 92 w 186"/>
                <a:gd name="T1" fmla="*/ 186 h 186"/>
                <a:gd name="T2" fmla="*/ 98 w 186"/>
                <a:gd name="T3" fmla="*/ 178 h 186"/>
                <a:gd name="T4" fmla="*/ 106 w 186"/>
                <a:gd name="T5" fmla="*/ 168 h 186"/>
                <a:gd name="T6" fmla="*/ 94 w 186"/>
                <a:gd name="T7" fmla="*/ 168 h 186"/>
                <a:gd name="T8" fmla="*/ 64 w 186"/>
                <a:gd name="T9" fmla="*/ 162 h 186"/>
                <a:gd name="T10" fmla="*/ 40 w 186"/>
                <a:gd name="T11" fmla="*/ 146 h 186"/>
                <a:gd name="T12" fmla="*/ 24 w 186"/>
                <a:gd name="T13" fmla="*/ 122 h 186"/>
                <a:gd name="T14" fmla="*/ 18 w 186"/>
                <a:gd name="T15" fmla="*/ 94 h 186"/>
                <a:gd name="T16" fmla="*/ 20 w 186"/>
                <a:gd name="T17" fmla="*/ 78 h 186"/>
                <a:gd name="T18" fmla="*/ 32 w 186"/>
                <a:gd name="T19" fmla="*/ 52 h 186"/>
                <a:gd name="T20" fmla="*/ 52 w 186"/>
                <a:gd name="T21" fmla="*/ 32 h 186"/>
                <a:gd name="T22" fmla="*/ 78 w 186"/>
                <a:gd name="T23" fmla="*/ 20 h 186"/>
                <a:gd name="T24" fmla="*/ 94 w 186"/>
                <a:gd name="T25" fmla="*/ 18 h 186"/>
                <a:gd name="T26" fmla="*/ 122 w 186"/>
                <a:gd name="T27" fmla="*/ 24 h 186"/>
                <a:gd name="T28" fmla="*/ 146 w 186"/>
                <a:gd name="T29" fmla="*/ 40 h 186"/>
                <a:gd name="T30" fmla="*/ 162 w 186"/>
                <a:gd name="T31" fmla="*/ 64 h 186"/>
                <a:gd name="T32" fmla="*/ 168 w 186"/>
                <a:gd name="T33" fmla="*/ 94 h 186"/>
                <a:gd name="T34" fmla="*/ 168 w 186"/>
                <a:gd name="T35" fmla="*/ 106 h 186"/>
                <a:gd name="T36" fmla="*/ 160 w 186"/>
                <a:gd name="T37" fmla="*/ 128 h 186"/>
                <a:gd name="T38" fmla="*/ 154 w 186"/>
                <a:gd name="T39" fmla="*/ 136 h 186"/>
                <a:gd name="T40" fmla="*/ 168 w 186"/>
                <a:gd name="T41" fmla="*/ 132 h 186"/>
                <a:gd name="T42" fmla="*/ 180 w 186"/>
                <a:gd name="T43" fmla="*/ 128 h 186"/>
                <a:gd name="T44" fmla="*/ 186 w 186"/>
                <a:gd name="T45" fmla="*/ 94 h 186"/>
                <a:gd name="T46" fmla="*/ 184 w 186"/>
                <a:gd name="T47" fmla="*/ 74 h 186"/>
                <a:gd name="T48" fmla="*/ 170 w 186"/>
                <a:gd name="T49" fmla="*/ 42 h 186"/>
                <a:gd name="T50" fmla="*/ 146 w 186"/>
                <a:gd name="T51" fmla="*/ 16 h 186"/>
                <a:gd name="T52" fmla="*/ 112 w 186"/>
                <a:gd name="T53" fmla="*/ 2 h 186"/>
                <a:gd name="T54" fmla="*/ 94 w 186"/>
                <a:gd name="T55" fmla="*/ 0 h 186"/>
                <a:gd name="T56" fmla="*/ 58 w 186"/>
                <a:gd name="T57" fmla="*/ 8 h 186"/>
                <a:gd name="T58" fmla="*/ 28 w 186"/>
                <a:gd name="T59" fmla="*/ 28 h 186"/>
                <a:gd name="T60" fmla="*/ 8 w 186"/>
                <a:gd name="T61" fmla="*/ 58 h 186"/>
                <a:gd name="T62" fmla="*/ 0 w 186"/>
                <a:gd name="T63" fmla="*/ 94 h 186"/>
                <a:gd name="T64" fmla="*/ 2 w 186"/>
                <a:gd name="T65" fmla="*/ 112 h 186"/>
                <a:gd name="T66" fmla="*/ 16 w 186"/>
                <a:gd name="T67" fmla="*/ 144 h 186"/>
                <a:gd name="T68" fmla="*/ 40 w 186"/>
                <a:gd name="T69" fmla="*/ 170 h 186"/>
                <a:gd name="T70" fmla="*/ 72 w 186"/>
                <a:gd name="T71" fmla="*/ 18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6" h="186">
                  <a:moveTo>
                    <a:pt x="92" y="186"/>
                  </a:moveTo>
                  <a:lnTo>
                    <a:pt x="92" y="186"/>
                  </a:lnTo>
                  <a:lnTo>
                    <a:pt x="98" y="178"/>
                  </a:lnTo>
                  <a:lnTo>
                    <a:pt x="98" y="178"/>
                  </a:lnTo>
                  <a:lnTo>
                    <a:pt x="106" y="168"/>
                  </a:lnTo>
                  <a:lnTo>
                    <a:pt x="106" y="168"/>
                  </a:lnTo>
                  <a:lnTo>
                    <a:pt x="94" y="168"/>
                  </a:lnTo>
                  <a:lnTo>
                    <a:pt x="94" y="168"/>
                  </a:lnTo>
                  <a:lnTo>
                    <a:pt x="78" y="166"/>
                  </a:lnTo>
                  <a:lnTo>
                    <a:pt x="64" y="162"/>
                  </a:lnTo>
                  <a:lnTo>
                    <a:pt x="52" y="156"/>
                  </a:lnTo>
                  <a:lnTo>
                    <a:pt x="40" y="146"/>
                  </a:lnTo>
                  <a:lnTo>
                    <a:pt x="32" y="136"/>
                  </a:lnTo>
                  <a:lnTo>
                    <a:pt x="24" y="122"/>
                  </a:lnTo>
                  <a:lnTo>
                    <a:pt x="20" y="108"/>
                  </a:lnTo>
                  <a:lnTo>
                    <a:pt x="18" y="94"/>
                  </a:lnTo>
                  <a:lnTo>
                    <a:pt x="18" y="94"/>
                  </a:lnTo>
                  <a:lnTo>
                    <a:pt x="20" y="78"/>
                  </a:lnTo>
                  <a:lnTo>
                    <a:pt x="24" y="64"/>
                  </a:lnTo>
                  <a:lnTo>
                    <a:pt x="32" y="52"/>
                  </a:lnTo>
                  <a:lnTo>
                    <a:pt x="40" y="40"/>
                  </a:lnTo>
                  <a:lnTo>
                    <a:pt x="52" y="32"/>
                  </a:lnTo>
                  <a:lnTo>
                    <a:pt x="64" y="24"/>
                  </a:lnTo>
                  <a:lnTo>
                    <a:pt x="78" y="20"/>
                  </a:lnTo>
                  <a:lnTo>
                    <a:pt x="94" y="18"/>
                  </a:lnTo>
                  <a:lnTo>
                    <a:pt x="94" y="18"/>
                  </a:lnTo>
                  <a:lnTo>
                    <a:pt x="108" y="20"/>
                  </a:lnTo>
                  <a:lnTo>
                    <a:pt x="122" y="24"/>
                  </a:lnTo>
                  <a:lnTo>
                    <a:pt x="136" y="32"/>
                  </a:lnTo>
                  <a:lnTo>
                    <a:pt x="146" y="40"/>
                  </a:lnTo>
                  <a:lnTo>
                    <a:pt x="156" y="52"/>
                  </a:lnTo>
                  <a:lnTo>
                    <a:pt x="162" y="64"/>
                  </a:lnTo>
                  <a:lnTo>
                    <a:pt x="166" y="78"/>
                  </a:lnTo>
                  <a:lnTo>
                    <a:pt x="168" y="94"/>
                  </a:lnTo>
                  <a:lnTo>
                    <a:pt x="168" y="94"/>
                  </a:lnTo>
                  <a:lnTo>
                    <a:pt x="168" y="106"/>
                  </a:lnTo>
                  <a:lnTo>
                    <a:pt x="164" y="116"/>
                  </a:lnTo>
                  <a:lnTo>
                    <a:pt x="160" y="128"/>
                  </a:lnTo>
                  <a:lnTo>
                    <a:pt x="154" y="136"/>
                  </a:lnTo>
                  <a:lnTo>
                    <a:pt x="154" y="136"/>
                  </a:lnTo>
                  <a:lnTo>
                    <a:pt x="168" y="132"/>
                  </a:lnTo>
                  <a:lnTo>
                    <a:pt x="168" y="132"/>
                  </a:lnTo>
                  <a:lnTo>
                    <a:pt x="180" y="128"/>
                  </a:lnTo>
                  <a:lnTo>
                    <a:pt x="180" y="128"/>
                  </a:lnTo>
                  <a:lnTo>
                    <a:pt x="184" y="112"/>
                  </a:lnTo>
                  <a:lnTo>
                    <a:pt x="186" y="94"/>
                  </a:lnTo>
                  <a:lnTo>
                    <a:pt x="186" y="94"/>
                  </a:lnTo>
                  <a:lnTo>
                    <a:pt x="184" y="74"/>
                  </a:lnTo>
                  <a:lnTo>
                    <a:pt x="180" y="58"/>
                  </a:lnTo>
                  <a:lnTo>
                    <a:pt x="170" y="42"/>
                  </a:lnTo>
                  <a:lnTo>
                    <a:pt x="160" y="28"/>
                  </a:lnTo>
                  <a:lnTo>
                    <a:pt x="146" y="16"/>
                  </a:lnTo>
                  <a:lnTo>
                    <a:pt x="130" y="8"/>
                  </a:lnTo>
                  <a:lnTo>
                    <a:pt x="112" y="2"/>
                  </a:lnTo>
                  <a:lnTo>
                    <a:pt x="94" y="0"/>
                  </a:lnTo>
                  <a:lnTo>
                    <a:pt x="94" y="0"/>
                  </a:lnTo>
                  <a:lnTo>
                    <a:pt x="74" y="2"/>
                  </a:lnTo>
                  <a:lnTo>
                    <a:pt x="58" y="8"/>
                  </a:lnTo>
                  <a:lnTo>
                    <a:pt x="42" y="16"/>
                  </a:lnTo>
                  <a:lnTo>
                    <a:pt x="28" y="28"/>
                  </a:lnTo>
                  <a:lnTo>
                    <a:pt x="16" y="42"/>
                  </a:lnTo>
                  <a:lnTo>
                    <a:pt x="8" y="58"/>
                  </a:lnTo>
                  <a:lnTo>
                    <a:pt x="2" y="74"/>
                  </a:lnTo>
                  <a:lnTo>
                    <a:pt x="0" y="94"/>
                  </a:lnTo>
                  <a:lnTo>
                    <a:pt x="0" y="94"/>
                  </a:lnTo>
                  <a:lnTo>
                    <a:pt x="2" y="112"/>
                  </a:lnTo>
                  <a:lnTo>
                    <a:pt x="8" y="130"/>
                  </a:lnTo>
                  <a:lnTo>
                    <a:pt x="16" y="144"/>
                  </a:lnTo>
                  <a:lnTo>
                    <a:pt x="26" y="158"/>
                  </a:lnTo>
                  <a:lnTo>
                    <a:pt x="40" y="170"/>
                  </a:lnTo>
                  <a:lnTo>
                    <a:pt x="56" y="178"/>
                  </a:lnTo>
                  <a:lnTo>
                    <a:pt x="72" y="184"/>
                  </a:lnTo>
                  <a:lnTo>
                    <a:pt x="92" y="1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Freeform 203">
              <a:extLst>
                <a:ext uri="{FF2B5EF4-FFF2-40B4-BE49-F238E27FC236}">
                  <a16:creationId xmlns:a16="http://schemas.microsoft.com/office/drawing/2014/main" id="{A6D06DAB-7FBF-4E59-BF83-AFE48FA40924}"/>
                </a:ext>
              </a:extLst>
            </p:cNvPr>
            <p:cNvSpPr>
              <a:spLocks/>
            </p:cNvSpPr>
            <p:nvPr userDrawn="1"/>
          </p:nvSpPr>
          <p:spPr bwMode="auto">
            <a:xfrm>
              <a:off x="6694488" y="1276350"/>
              <a:ext cx="104775" cy="171450"/>
            </a:xfrm>
            <a:custGeom>
              <a:avLst/>
              <a:gdLst>
                <a:gd name="T0" fmla="*/ 24 w 66"/>
                <a:gd name="T1" fmla="*/ 62 h 108"/>
                <a:gd name="T2" fmla="*/ 24 w 66"/>
                <a:gd name="T3" fmla="*/ 62 h 108"/>
                <a:gd name="T4" fmla="*/ 26 w 66"/>
                <a:gd name="T5" fmla="*/ 62 h 108"/>
                <a:gd name="T6" fmla="*/ 40 w 66"/>
                <a:gd name="T7" fmla="*/ 70 h 108"/>
                <a:gd name="T8" fmla="*/ 40 w 66"/>
                <a:gd name="T9" fmla="*/ 72 h 108"/>
                <a:gd name="T10" fmla="*/ 40 w 66"/>
                <a:gd name="T11" fmla="*/ 76 h 108"/>
                <a:gd name="T12" fmla="*/ 32 w 66"/>
                <a:gd name="T13" fmla="*/ 78 h 108"/>
                <a:gd name="T14" fmla="*/ 28 w 66"/>
                <a:gd name="T15" fmla="*/ 78 h 108"/>
                <a:gd name="T16" fmla="*/ 18 w 66"/>
                <a:gd name="T17" fmla="*/ 78 h 108"/>
                <a:gd name="T18" fmla="*/ 8 w 66"/>
                <a:gd name="T19" fmla="*/ 74 h 108"/>
                <a:gd name="T20" fmla="*/ 2 w 66"/>
                <a:gd name="T21" fmla="*/ 78 h 108"/>
                <a:gd name="T22" fmla="*/ 0 w 66"/>
                <a:gd name="T23" fmla="*/ 86 h 108"/>
                <a:gd name="T24" fmla="*/ 4 w 66"/>
                <a:gd name="T25" fmla="*/ 94 h 108"/>
                <a:gd name="T26" fmla="*/ 14 w 66"/>
                <a:gd name="T27" fmla="*/ 96 h 108"/>
                <a:gd name="T28" fmla="*/ 24 w 66"/>
                <a:gd name="T29" fmla="*/ 104 h 108"/>
                <a:gd name="T30" fmla="*/ 24 w 66"/>
                <a:gd name="T31" fmla="*/ 106 h 108"/>
                <a:gd name="T32" fmla="*/ 36 w 66"/>
                <a:gd name="T33" fmla="*/ 108 h 108"/>
                <a:gd name="T34" fmla="*/ 38 w 66"/>
                <a:gd name="T35" fmla="*/ 106 h 108"/>
                <a:gd name="T36" fmla="*/ 40 w 66"/>
                <a:gd name="T37" fmla="*/ 96 h 108"/>
                <a:gd name="T38" fmla="*/ 52 w 66"/>
                <a:gd name="T39" fmla="*/ 92 h 108"/>
                <a:gd name="T40" fmla="*/ 58 w 66"/>
                <a:gd name="T41" fmla="*/ 88 h 108"/>
                <a:gd name="T42" fmla="*/ 62 w 66"/>
                <a:gd name="T43" fmla="*/ 82 h 108"/>
                <a:gd name="T44" fmla="*/ 64 w 66"/>
                <a:gd name="T45" fmla="*/ 76 h 108"/>
                <a:gd name="T46" fmla="*/ 66 w 66"/>
                <a:gd name="T47" fmla="*/ 70 h 108"/>
                <a:gd name="T48" fmla="*/ 62 w 66"/>
                <a:gd name="T49" fmla="*/ 56 h 108"/>
                <a:gd name="T50" fmla="*/ 56 w 66"/>
                <a:gd name="T51" fmla="*/ 50 h 108"/>
                <a:gd name="T52" fmla="*/ 50 w 66"/>
                <a:gd name="T53" fmla="*/ 46 h 108"/>
                <a:gd name="T54" fmla="*/ 42 w 66"/>
                <a:gd name="T55" fmla="*/ 44 h 108"/>
                <a:gd name="T56" fmla="*/ 26 w 66"/>
                <a:gd name="T57" fmla="*/ 36 h 108"/>
                <a:gd name="T58" fmla="*/ 26 w 66"/>
                <a:gd name="T59" fmla="*/ 32 h 108"/>
                <a:gd name="T60" fmla="*/ 28 w 66"/>
                <a:gd name="T61" fmla="*/ 28 h 108"/>
                <a:gd name="T62" fmla="*/ 36 w 66"/>
                <a:gd name="T63" fmla="*/ 28 h 108"/>
                <a:gd name="T64" fmla="*/ 44 w 66"/>
                <a:gd name="T65" fmla="*/ 28 h 108"/>
                <a:gd name="T66" fmla="*/ 52 w 66"/>
                <a:gd name="T67" fmla="*/ 30 h 108"/>
                <a:gd name="T68" fmla="*/ 58 w 66"/>
                <a:gd name="T69" fmla="*/ 26 h 108"/>
                <a:gd name="T70" fmla="*/ 60 w 66"/>
                <a:gd name="T71" fmla="*/ 18 h 108"/>
                <a:gd name="T72" fmla="*/ 56 w 66"/>
                <a:gd name="T73" fmla="*/ 12 h 108"/>
                <a:gd name="T74" fmla="*/ 50 w 66"/>
                <a:gd name="T75" fmla="*/ 10 h 108"/>
                <a:gd name="T76" fmla="*/ 40 w 66"/>
                <a:gd name="T77" fmla="*/ 4 h 108"/>
                <a:gd name="T78" fmla="*/ 40 w 66"/>
                <a:gd name="T79" fmla="*/ 0 h 108"/>
                <a:gd name="T80" fmla="*/ 28 w 66"/>
                <a:gd name="T81" fmla="*/ 0 h 108"/>
                <a:gd name="T82" fmla="*/ 26 w 66"/>
                <a:gd name="T83" fmla="*/ 0 h 108"/>
                <a:gd name="T84" fmla="*/ 24 w 66"/>
                <a:gd name="T85" fmla="*/ 10 h 108"/>
                <a:gd name="T86" fmla="*/ 16 w 66"/>
                <a:gd name="T87" fmla="*/ 12 h 108"/>
                <a:gd name="T88" fmla="*/ 6 w 66"/>
                <a:gd name="T89" fmla="*/ 20 h 108"/>
                <a:gd name="T90" fmla="*/ 2 w 66"/>
                <a:gd name="T91" fmla="*/ 24 h 108"/>
                <a:gd name="T92" fmla="*/ 0 w 66"/>
                <a:gd name="T93" fmla="*/ 34 h 108"/>
                <a:gd name="T94" fmla="*/ 0 w 66"/>
                <a:gd name="T95" fmla="*/ 36 h 108"/>
                <a:gd name="T96" fmla="*/ 6 w 66"/>
                <a:gd name="T97" fmla="*/ 50 h 108"/>
                <a:gd name="T98" fmla="*/ 14 w 66"/>
                <a:gd name="T99" fmla="*/ 5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6" h="108">
                  <a:moveTo>
                    <a:pt x="24" y="62"/>
                  </a:moveTo>
                  <a:lnTo>
                    <a:pt x="24" y="62"/>
                  </a:lnTo>
                  <a:lnTo>
                    <a:pt x="24" y="62"/>
                  </a:lnTo>
                  <a:lnTo>
                    <a:pt x="24" y="62"/>
                  </a:lnTo>
                  <a:lnTo>
                    <a:pt x="26" y="62"/>
                  </a:lnTo>
                  <a:lnTo>
                    <a:pt x="26" y="62"/>
                  </a:lnTo>
                  <a:lnTo>
                    <a:pt x="36" y="66"/>
                  </a:lnTo>
                  <a:lnTo>
                    <a:pt x="40" y="70"/>
                  </a:lnTo>
                  <a:lnTo>
                    <a:pt x="40" y="72"/>
                  </a:lnTo>
                  <a:lnTo>
                    <a:pt x="40" y="72"/>
                  </a:lnTo>
                  <a:lnTo>
                    <a:pt x="40" y="76"/>
                  </a:lnTo>
                  <a:lnTo>
                    <a:pt x="40" y="76"/>
                  </a:lnTo>
                  <a:lnTo>
                    <a:pt x="36" y="78"/>
                  </a:lnTo>
                  <a:lnTo>
                    <a:pt x="32" y="78"/>
                  </a:lnTo>
                  <a:lnTo>
                    <a:pt x="32" y="78"/>
                  </a:lnTo>
                  <a:lnTo>
                    <a:pt x="28" y="78"/>
                  </a:lnTo>
                  <a:lnTo>
                    <a:pt x="28" y="78"/>
                  </a:lnTo>
                  <a:lnTo>
                    <a:pt x="18" y="78"/>
                  </a:lnTo>
                  <a:lnTo>
                    <a:pt x="8" y="74"/>
                  </a:lnTo>
                  <a:lnTo>
                    <a:pt x="8" y="74"/>
                  </a:lnTo>
                  <a:lnTo>
                    <a:pt x="4" y="74"/>
                  </a:lnTo>
                  <a:lnTo>
                    <a:pt x="2" y="78"/>
                  </a:lnTo>
                  <a:lnTo>
                    <a:pt x="0" y="86"/>
                  </a:lnTo>
                  <a:lnTo>
                    <a:pt x="0" y="86"/>
                  </a:lnTo>
                  <a:lnTo>
                    <a:pt x="0" y="90"/>
                  </a:lnTo>
                  <a:lnTo>
                    <a:pt x="4" y="94"/>
                  </a:lnTo>
                  <a:lnTo>
                    <a:pt x="4" y="94"/>
                  </a:lnTo>
                  <a:lnTo>
                    <a:pt x="14" y="96"/>
                  </a:lnTo>
                  <a:lnTo>
                    <a:pt x="24" y="98"/>
                  </a:lnTo>
                  <a:lnTo>
                    <a:pt x="24" y="104"/>
                  </a:lnTo>
                  <a:lnTo>
                    <a:pt x="24" y="104"/>
                  </a:lnTo>
                  <a:lnTo>
                    <a:pt x="24" y="106"/>
                  </a:lnTo>
                  <a:lnTo>
                    <a:pt x="26" y="108"/>
                  </a:lnTo>
                  <a:lnTo>
                    <a:pt x="36" y="108"/>
                  </a:lnTo>
                  <a:lnTo>
                    <a:pt x="36" y="108"/>
                  </a:lnTo>
                  <a:lnTo>
                    <a:pt x="38" y="106"/>
                  </a:lnTo>
                  <a:lnTo>
                    <a:pt x="40" y="104"/>
                  </a:lnTo>
                  <a:lnTo>
                    <a:pt x="40" y="96"/>
                  </a:lnTo>
                  <a:lnTo>
                    <a:pt x="40" y="96"/>
                  </a:lnTo>
                  <a:lnTo>
                    <a:pt x="52" y="92"/>
                  </a:lnTo>
                  <a:lnTo>
                    <a:pt x="52" y="92"/>
                  </a:lnTo>
                  <a:lnTo>
                    <a:pt x="58" y="88"/>
                  </a:lnTo>
                  <a:lnTo>
                    <a:pt x="58" y="88"/>
                  </a:lnTo>
                  <a:lnTo>
                    <a:pt x="62" y="82"/>
                  </a:lnTo>
                  <a:lnTo>
                    <a:pt x="62" y="82"/>
                  </a:lnTo>
                  <a:lnTo>
                    <a:pt x="64" y="76"/>
                  </a:lnTo>
                  <a:lnTo>
                    <a:pt x="66" y="70"/>
                  </a:lnTo>
                  <a:lnTo>
                    <a:pt x="66" y="70"/>
                  </a:lnTo>
                  <a:lnTo>
                    <a:pt x="64" y="62"/>
                  </a:lnTo>
                  <a:lnTo>
                    <a:pt x="62" y="56"/>
                  </a:lnTo>
                  <a:lnTo>
                    <a:pt x="62" y="56"/>
                  </a:lnTo>
                  <a:lnTo>
                    <a:pt x="56" y="50"/>
                  </a:lnTo>
                  <a:lnTo>
                    <a:pt x="50" y="46"/>
                  </a:lnTo>
                  <a:lnTo>
                    <a:pt x="50" y="46"/>
                  </a:lnTo>
                  <a:lnTo>
                    <a:pt x="42" y="44"/>
                  </a:lnTo>
                  <a:lnTo>
                    <a:pt x="42" y="44"/>
                  </a:lnTo>
                  <a:lnTo>
                    <a:pt x="28" y="38"/>
                  </a:lnTo>
                  <a:lnTo>
                    <a:pt x="26" y="36"/>
                  </a:lnTo>
                  <a:lnTo>
                    <a:pt x="26" y="32"/>
                  </a:lnTo>
                  <a:lnTo>
                    <a:pt x="26" y="32"/>
                  </a:lnTo>
                  <a:lnTo>
                    <a:pt x="26" y="30"/>
                  </a:lnTo>
                  <a:lnTo>
                    <a:pt x="28" y="28"/>
                  </a:lnTo>
                  <a:lnTo>
                    <a:pt x="30" y="28"/>
                  </a:lnTo>
                  <a:lnTo>
                    <a:pt x="36" y="28"/>
                  </a:lnTo>
                  <a:lnTo>
                    <a:pt x="36" y="28"/>
                  </a:lnTo>
                  <a:lnTo>
                    <a:pt x="44" y="28"/>
                  </a:lnTo>
                  <a:lnTo>
                    <a:pt x="52" y="30"/>
                  </a:lnTo>
                  <a:lnTo>
                    <a:pt x="52" y="30"/>
                  </a:lnTo>
                  <a:lnTo>
                    <a:pt x="56" y="30"/>
                  </a:lnTo>
                  <a:lnTo>
                    <a:pt x="58" y="26"/>
                  </a:lnTo>
                  <a:lnTo>
                    <a:pt x="60" y="18"/>
                  </a:lnTo>
                  <a:lnTo>
                    <a:pt x="60" y="18"/>
                  </a:lnTo>
                  <a:lnTo>
                    <a:pt x="60" y="14"/>
                  </a:lnTo>
                  <a:lnTo>
                    <a:pt x="56" y="12"/>
                  </a:lnTo>
                  <a:lnTo>
                    <a:pt x="56" y="12"/>
                  </a:lnTo>
                  <a:lnTo>
                    <a:pt x="50" y="10"/>
                  </a:lnTo>
                  <a:lnTo>
                    <a:pt x="40" y="8"/>
                  </a:lnTo>
                  <a:lnTo>
                    <a:pt x="40" y="4"/>
                  </a:lnTo>
                  <a:lnTo>
                    <a:pt x="40" y="4"/>
                  </a:lnTo>
                  <a:lnTo>
                    <a:pt x="40" y="0"/>
                  </a:lnTo>
                  <a:lnTo>
                    <a:pt x="38" y="0"/>
                  </a:lnTo>
                  <a:lnTo>
                    <a:pt x="28" y="0"/>
                  </a:lnTo>
                  <a:lnTo>
                    <a:pt x="28" y="0"/>
                  </a:lnTo>
                  <a:lnTo>
                    <a:pt x="26" y="0"/>
                  </a:lnTo>
                  <a:lnTo>
                    <a:pt x="24" y="4"/>
                  </a:lnTo>
                  <a:lnTo>
                    <a:pt x="24" y="10"/>
                  </a:lnTo>
                  <a:lnTo>
                    <a:pt x="24" y="10"/>
                  </a:lnTo>
                  <a:lnTo>
                    <a:pt x="16" y="12"/>
                  </a:lnTo>
                  <a:lnTo>
                    <a:pt x="10" y="16"/>
                  </a:lnTo>
                  <a:lnTo>
                    <a:pt x="6" y="20"/>
                  </a:lnTo>
                  <a:lnTo>
                    <a:pt x="2" y="24"/>
                  </a:lnTo>
                  <a:lnTo>
                    <a:pt x="2" y="24"/>
                  </a:lnTo>
                  <a:lnTo>
                    <a:pt x="0" y="34"/>
                  </a:lnTo>
                  <a:lnTo>
                    <a:pt x="0" y="34"/>
                  </a:lnTo>
                  <a:lnTo>
                    <a:pt x="0" y="36"/>
                  </a:lnTo>
                  <a:lnTo>
                    <a:pt x="0" y="36"/>
                  </a:lnTo>
                  <a:lnTo>
                    <a:pt x="2" y="44"/>
                  </a:lnTo>
                  <a:lnTo>
                    <a:pt x="6" y="50"/>
                  </a:lnTo>
                  <a:lnTo>
                    <a:pt x="6" y="50"/>
                  </a:lnTo>
                  <a:lnTo>
                    <a:pt x="14" y="56"/>
                  </a:lnTo>
                  <a:lnTo>
                    <a:pt x="24" y="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 name="Freeform 204">
              <a:extLst>
                <a:ext uri="{FF2B5EF4-FFF2-40B4-BE49-F238E27FC236}">
                  <a16:creationId xmlns:a16="http://schemas.microsoft.com/office/drawing/2014/main" id="{AAA88156-9A5C-434B-A4DF-0772A2EAD272}"/>
                </a:ext>
              </a:extLst>
            </p:cNvPr>
            <p:cNvSpPr>
              <a:spLocks/>
            </p:cNvSpPr>
            <p:nvPr userDrawn="1"/>
          </p:nvSpPr>
          <p:spPr bwMode="auto">
            <a:xfrm>
              <a:off x="6583363" y="612775"/>
              <a:ext cx="104775" cy="171450"/>
            </a:xfrm>
            <a:custGeom>
              <a:avLst/>
              <a:gdLst>
                <a:gd name="T0" fmla="*/ 38 w 66"/>
                <a:gd name="T1" fmla="*/ 108 h 108"/>
                <a:gd name="T2" fmla="*/ 40 w 66"/>
                <a:gd name="T3" fmla="*/ 106 h 108"/>
                <a:gd name="T4" fmla="*/ 40 w 66"/>
                <a:gd name="T5" fmla="*/ 96 h 108"/>
                <a:gd name="T6" fmla="*/ 52 w 66"/>
                <a:gd name="T7" fmla="*/ 92 h 108"/>
                <a:gd name="T8" fmla="*/ 64 w 66"/>
                <a:gd name="T9" fmla="*/ 78 h 108"/>
                <a:gd name="T10" fmla="*/ 66 w 66"/>
                <a:gd name="T11" fmla="*/ 70 h 108"/>
                <a:gd name="T12" fmla="*/ 60 w 66"/>
                <a:gd name="T13" fmla="*/ 54 h 108"/>
                <a:gd name="T14" fmla="*/ 42 w 66"/>
                <a:gd name="T15" fmla="*/ 42 h 108"/>
                <a:gd name="T16" fmla="*/ 30 w 66"/>
                <a:gd name="T17" fmla="*/ 38 h 108"/>
                <a:gd name="T18" fmla="*/ 26 w 66"/>
                <a:gd name="T19" fmla="*/ 32 h 108"/>
                <a:gd name="T20" fmla="*/ 26 w 66"/>
                <a:gd name="T21" fmla="*/ 30 h 108"/>
                <a:gd name="T22" fmla="*/ 32 w 66"/>
                <a:gd name="T23" fmla="*/ 28 h 108"/>
                <a:gd name="T24" fmla="*/ 36 w 66"/>
                <a:gd name="T25" fmla="*/ 26 h 108"/>
                <a:gd name="T26" fmla="*/ 52 w 66"/>
                <a:gd name="T27" fmla="*/ 30 h 108"/>
                <a:gd name="T28" fmla="*/ 56 w 66"/>
                <a:gd name="T29" fmla="*/ 30 h 108"/>
                <a:gd name="T30" fmla="*/ 60 w 66"/>
                <a:gd name="T31" fmla="*/ 18 h 108"/>
                <a:gd name="T32" fmla="*/ 60 w 66"/>
                <a:gd name="T33" fmla="*/ 14 h 108"/>
                <a:gd name="T34" fmla="*/ 56 w 66"/>
                <a:gd name="T35" fmla="*/ 10 h 108"/>
                <a:gd name="T36" fmla="*/ 40 w 66"/>
                <a:gd name="T37" fmla="*/ 8 h 108"/>
                <a:gd name="T38" fmla="*/ 40 w 66"/>
                <a:gd name="T39" fmla="*/ 2 h 108"/>
                <a:gd name="T40" fmla="*/ 38 w 66"/>
                <a:gd name="T41" fmla="*/ 0 h 108"/>
                <a:gd name="T42" fmla="*/ 28 w 66"/>
                <a:gd name="T43" fmla="*/ 0 h 108"/>
                <a:gd name="T44" fmla="*/ 26 w 66"/>
                <a:gd name="T45" fmla="*/ 2 h 108"/>
                <a:gd name="T46" fmla="*/ 26 w 66"/>
                <a:gd name="T47" fmla="*/ 10 h 108"/>
                <a:gd name="T48" fmla="*/ 6 w 66"/>
                <a:gd name="T49" fmla="*/ 18 h 108"/>
                <a:gd name="T50" fmla="*/ 0 w 66"/>
                <a:gd name="T51" fmla="*/ 36 h 108"/>
                <a:gd name="T52" fmla="*/ 2 w 66"/>
                <a:gd name="T53" fmla="*/ 44 h 108"/>
                <a:gd name="T54" fmla="*/ 16 w 66"/>
                <a:gd name="T55" fmla="*/ 58 h 108"/>
                <a:gd name="T56" fmla="*/ 26 w 66"/>
                <a:gd name="T57" fmla="*/ 62 h 108"/>
                <a:gd name="T58" fmla="*/ 40 w 66"/>
                <a:gd name="T59" fmla="*/ 68 h 108"/>
                <a:gd name="T60" fmla="*/ 40 w 66"/>
                <a:gd name="T61" fmla="*/ 72 h 108"/>
                <a:gd name="T62" fmla="*/ 38 w 66"/>
                <a:gd name="T63" fmla="*/ 76 h 108"/>
                <a:gd name="T64" fmla="*/ 28 w 66"/>
                <a:gd name="T65" fmla="*/ 78 h 108"/>
                <a:gd name="T66" fmla="*/ 10 w 66"/>
                <a:gd name="T67" fmla="*/ 74 h 108"/>
                <a:gd name="T68" fmla="*/ 6 w 66"/>
                <a:gd name="T69" fmla="*/ 74 h 108"/>
                <a:gd name="T70" fmla="*/ 0 w 66"/>
                <a:gd name="T71" fmla="*/ 86 h 108"/>
                <a:gd name="T72" fmla="*/ 2 w 66"/>
                <a:gd name="T73" fmla="*/ 90 h 108"/>
                <a:gd name="T74" fmla="*/ 4 w 66"/>
                <a:gd name="T75" fmla="*/ 94 h 108"/>
                <a:gd name="T76" fmla="*/ 24 w 66"/>
                <a:gd name="T77" fmla="*/ 98 h 108"/>
                <a:gd name="T78" fmla="*/ 24 w 66"/>
                <a:gd name="T79" fmla="*/ 104 h 108"/>
                <a:gd name="T80" fmla="*/ 28 w 66"/>
                <a:gd name="T81"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108">
                  <a:moveTo>
                    <a:pt x="28" y="108"/>
                  </a:moveTo>
                  <a:lnTo>
                    <a:pt x="38" y="108"/>
                  </a:lnTo>
                  <a:lnTo>
                    <a:pt x="38" y="108"/>
                  </a:lnTo>
                  <a:lnTo>
                    <a:pt x="40" y="106"/>
                  </a:lnTo>
                  <a:lnTo>
                    <a:pt x="40" y="104"/>
                  </a:lnTo>
                  <a:lnTo>
                    <a:pt x="40" y="96"/>
                  </a:lnTo>
                  <a:lnTo>
                    <a:pt x="40" y="96"/>
                  </a:lnTo>
                  <a:lnTo>
                    <a:pt x="52" y="92"/>
                  </a:lnTo>
                  <a:lnTo>
                    <a:pt x="60" y="86"/>
                  </a:lnTo>
                  <a:lnTo>
                    <a:pt x="64" y="78"/>
                  </a:lnTo>
                  <a:lnTo>
                    <a:pt x="66" y="70"/>
                  </a:lnTo>
                  <a:lnTo>
                    <a:pt x="66" y="70"/>
                  </a:lnTo>
                  <a:lnTo>
                    <a:pt x="64" y="60"/>
                  </a:lnTo>
                  <a:lnTo>
                    <a:pt x="60" y="54"/>
                  </a:lnTo>
                  <a:lnTo>
                    <a:pt x="54" y="48"/>
                  </a:lnTo>
                  <a:lnTo>
                    <a:pt x="42" y="42"/>
                  </a:lnTo>
                  <a:lnTo>
                    <a:pt x="42" y="42"/>
                  </a:lnTo>
                  <a:lnTo>
                    <a:pt x="30" y="38"/>
                  </a:lnTo>
                  <a:lnTo>
                    <a:pt x="26" y="36"/>
                  </a:lnTo>
                  <a:lnTo>
                    <a:pt x="26" y="32"/>
                  </a:lnTo>
                  <a:lnTo>
                    <a:pt x="26" y="32"/>
                  </a:lnTo>
                  <a:lnTo>
                    <a:pt x="26" y="30"/>
                  </a:lnTo>
                  <a:lnTo>
                    <a:pt x="28" y="28"/>
                  </a:lnTo>
                  <a:lnTo>
                    <a:pt x="32" y="28"/>
                  </a:lnTo>
                  <a:lnTo>
                    <a:pt x="36" y="26"/>
                  </a:lnTo>
                  <a:lnTo>
                    <a:pt x="36" y="26"/>
                  </a:lnTo>
                  <a:lnTo>
                    <a:pt x="46" y="28"/>
                  </a:lnTo>
                  <a:lnTo>
                    <a:pt x="52" y="30"/>
                  </a:lnTo>
                  <a:lnTo>
                    <a:pt x="52" y="30"/>
                  </a:lnTo>
                  <a:lnTo>
                    <a:pt x="56" y="30"/>
                  </a:lnTo>
                  <a:lnTo>
                    <a:pt x="58" y="26"/>
                  </a:lnTo>
                  <a:lnTo>
                    <a:pt x="60" y="18"/>
                  </a:lnTo>
                  <a:lnTo>
                    <a:pt x="60" y="18"/>
                  </a:lnTo>
                  <a:lnTo>
                    <a:pt x="60" y="14"/>
                  </a:lnTo>
                  <a:lnTo>
                    <a:pt x="56" y="10"/>
                  </a:lnTo>
                  <a:lnTo>
                    <a:pt x="56" y="10"/>
                  </a:lnTo>
                  <a:lnTo>
                    <a:pt x="50" y="10"/>
                  </a:lnTo>
                  <a:lnTo>
                    <a:pt x="40" y="8"/>
                  </a:lnTo>
                  <a:lnTo>
                    <a:pt x="40" y="2"/>
                  </a:lnTo>
                  <a:lnTo>
                    <a:pt x="40" y="2"/>
                  </a:lnTo>
                  <a:lnTo>
                    <a:pt x="40" y="0"/>
                  </a:lnTo>
                  <a:lnTo>
                    <a:pt x="38" y="0"/>
                  </a:lnTo>
                  <a:lnTo>
                    <a:pt x="28" y="0"/>
                  </a:lnTo>
                  <a:lnTo>
                    <a:pt x="28" y="0"/>
                  </a:lnTo>
                  <a:lnTo>
                    <a:pt x="26" y="0"/>
                  </a:lnTo>
                  <a:lnTo>
                    <a:pt x="26" y="2"/>
                  </a:lnTo>
                  <a:lnTo>
                    <a:pt x="26" y="10"/>
                  </a:lnTo>
                  <a:lnTo>
                    <a:pt x="26" y="10"/>
                  </a:lnTo>
                  <a:lnTo>
                    <a:pt x="14" y="14"/>
                  </a:lnTo>
                  <a:lnTo>
                    <a:pt x="6" y="18"/>
                  </a:lnTo>
                  <a:lnTo>
                    <a:pt x="2" y="26"/>
                  </a:lnTo>
                  <a:lnTo>
                    <a:pt x="0" y="36"/>
                  </a:lnTo>
                  <a:lnTo>
                    <a:pt x="0" y="36"/>
                  </a:lnTo>
                  <a:lnTo>
                    <a:pt x="2" y="44"/>
                  </a:lnTo>
                  <a:lnTo>
                    <a:pt x="8" y="52"/>
                  </a:lnTo>
                  <a:lnTo>
                    <a:pt x="16" y="58"/>
                  </a:lnTo>
                  <a:lnTo>
                    <a:pt x="26" y="62"/>
                  </a:lnTo>
                  <a:lnTo>
                    <a:pt x="26" y="62"/>
                  </a:lnTo>
                  <a:lnTo>
                    <a:pt x="38" y="66"/>
                  </a:lnTo>
                  <a:lnTo>
                    <a:pt x="40" y="68"/>
                  </a:lnTo>
                  <a:lnTo>
                    <a:pt x="40" y="72"/>
                  </a:lnTo>
                  <a:lnTo>
                    <a:pt x="40" y="72"/>
                  </a:lnTo>
                  <a:lnTo>
                    <a:pt x="40" y="74"/>
                  </a:lnTo>
                  <a:lnTo>
                    <a:pt x="38" y="76"/>
                  </a:lnTo>
                  <a:lnTo>
                    <a:pt x="28" y="78"/>
                  </a:lnTo>
                  <a:lnTo>
                    <a:pt x="28" y="78"/>
                  </a:lnTo>
                  <a:lnTo>
                    <a:pt x="18" y="78"/>
                  </a:lnTo>
                  <a:lnTo>
                    <a:pt x="10" y="74"/>
                  </a:lnTo>
                  <a:lnTo>
                    <a:pt x="10" y="74"/>
                  </a:lnTo>
                  <a:lnTo>
                    <a:pt x="6" y="74"/>
                  </a:lnTo>
                  <a:lnTo>
                    <a:pt x="2" y="78"/>
                  </a:lnTo>
                  <a:lnTo>
                    <a:pt x="0" y="86"/>
                  </a:lnTo>
                  <a:lnTo>
                    <a:pt x="0" y="86"/>
                  </a:lnTo>
                  <a:lnTo>
                    <a:pt x="2" y="90"/>
                  </a:lnTo>
                  <a:lnTo>
                    <a:pt x="4" y="94"/>
                  </a:lnTo>
                  <a:lnTo>
                    <a:pt x="4" y="94"/>
                  </a:lnTo>
                  <a:lnTo>
                    <a:pt x="14" y="96"/>
                  </a:lnTo>
                  <a:lnTo>
                    <a:pt x="24" y="98"/>
                  </a:lnTo>
                  <a:lnTo>
                    <a:pt x="24" y="104"/>
                  </a:lnTo>
                  <a:lnTo>
                    <a:pt x="24" y="104"/>
                  </a:lnTo>
                  <a:lnTo>
                    <a:pt x="26" y="106"/>
                  </a:lnTo>
                  <a:lnTo>
                    <a:pt x="28" y="10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32" name="Group 231">
            <a:extLst>
              <a:ext uri="{FF2B5EF4-FFF2-40B4-BE49-F238E27FC236}">
                <a16:creationId xmlns:a16="http://schemas.microsoft.com/office/drawing/2014/main" id="{32F10B29-373D-4FDB-9A99-8255DB549F6F}"/>
              </a:ext>
            </a:extLst>
          </p:cNvPr>
          <p:cNvGrpSpPr/>
          <p:nvPr userDrawn="1"/>
        </p:nvGrpSpPr>
        <p:grpSpPr>
          <a:xfrm>
            <a:off x="4676776" y="4449763"/>
            <a:ext cx="508000" cy="506413"/>
            <a:chOff x="4676776" y="4449763"/>
            <a:chExt cx="508000" cy="506413"/>
          </a:xfrm>
        </p:grpSpPr>
        <p:sp>
          <p:nvSpPr>
            <p:cNvPr id="233" name="Freeform 206">
              <a:extLst>
                <a:ext uri="{FF2B5EF4-FFF2-40B4-BE49-F238E27FC236}">
                  <a16:creationId xmlns:a16="http://schemas.microsoft.com/office/drawing/2014/main" id="{E436ADA6-A303-4BB7-A4D3-46844637CDB5}"/>
                </a:ext>
              </a:extLst>
            </p:cNvPr>
            <p:cNvSpPr>
              <a:spLocks noEditPoints="1"/>
            </p:cNvSpPr>
            <p:nvPr userDrawn="1"/>
          </p:nvSpPr>
          <p:spPr bwMode="auto">
            <a:xfrm>
              <a:off x="4860926" y="4630738"/>
              <a:ext cx="212725" cy="212725"/>
            </a:xfrm>
            <a:custGeom>
              <a:avLst/>
              <a:gdLst>
                <a:gd name="T0" fmla="*/ 102 w 134"/>
                <a:gd name="T1" fmla="*/ 86 h 134"/>
                <a:gd name="T2" fmla="*/ 84 w 134"/>
                <a:gd name="T3" fmla="*/ 102 h 134"/>
                <a:gd name="T4" fmla="*/ 66 w 134"/>
                <a:gd name="T5" fmla="*/ 84 h 134"/>
                <a:gd name="T6" fmla="*/ 48 w 134"/>
                <a:gd name="T7" fmla="*/ 102 h 134"/>
                <a:gd name="T8" fmla="*/ 32 w 134"/>
                <a:gd name="T9" fmla="*/ 86 h 134"/>
                <a:gd name="T10" fmla="*/ 50 w 134"/>
                <a:gd name="T11" fmla="*/ 68 h 134"/>
                <a:gd name="T12" fmla="*/ 32 w 134"/>
                <a:gd name="T13" fmla="*/ 50 h 134"/>
                <a:gd name="T14" fmla="*/ 48 w 134"/>
                <a:gd name="T15" fmla="*/ 32 h 134"/>
                <a:gd name="T16" fmla="*/ 66 w 134"/>
                <a:gd name="T17" fmla="*/ 50 h 134"/>
                <a:gd name="T18" fmla="*/ 84 w 134"/>
                <a:gd name="T19" fmla="*/ 32 h 134"/>
                <a:gd name="T20" fmla="*/ 102 w 134"/>
                <a:gd name="T21" fmla="*/ 50 h 134"/>
                <a:gd name="T22" fmla="*/ 84 w 134"/>
                <a:gd name="T23" fmla="*/ 68 h 134"/>
                <a:gd name="T24" fmla="*/ 102 w 134"/>
                <a:gd name="T25" fmla="*/ 86 h 134"/>
                <a:gd name="T26" fmla="*/ 114 w 134"/>
                <a:gd name="T27" fmla="*/ 20 h 134"/>
                <a:gd name="T28" fmla="*/ 114 w 134"/>
                <a:gd name="T29" fmla="*/ 20 h 134"/>
                <a:gd name="T30" fmla="*/ 104 w 134"/>
                <a:gd name="T31" fmla="*/ 12 h 134"/>
                <a:gd name="T32" fmla="*/ 92 w 134"/>
                <a:gd name="T33" fmla="*/ 6 h 134"/>
                <a:gd name="T34" fmla="*/ 80 w 134"/>
                <a:gd name="T35" fmla="*/ 2 h 134"/>
                <a:gd name="T36" fmla="*/ 66 w 134"/>
                <a:gd name="T37" fmla="*/ 0 h 134"/>
                <a:gd name="T38" fmla="*/ 54 w 134"/>
                <a:gd name="T39" fmla="*/ 2 h 134"/>
                <a:gd name="T40" fmla="*/ 42 w 134"/>
                <a:gd name="T41" fmla="*/ 6 h 134"/>
                <a:gd name="T42" fmla="*/ 30 w 134"/>
                <a:gd name="T43" fmla="*/ 12 h 134"/>
                <a:gd name="T44" fmla="*/ 20 w 134"/>
                <a:gd name="T45" fmla="*/ 20 h 134"/>
                <a:gd name="T46" fmla="*/ 20 w 134"/>
                <a:gd name="T47" fmla="*/ 20 h 134"/>
                <a:gd name="T48" fmla="*/ 10 w 134"/>
                <a:gd name="T49" fmla="*/ 30 h 134"/>
                <a:gd name="T50" fmla="*/ 4 w 134"/>
                <a:gd name="T51" fmla="*/ 42 h 134"/>
                <a:gd name="T52" fmla="*/ 2 w 134"/>
                <a:gd name="T53" fmla="*/ 54 h 134"/>
                <a:gd name="T54" fmla="*/ 0 w 134"/>
                <a:gd name="T55" fmla="*/ 68 h 134"/>
                <a:gd name="T56" fmla="*/ 2 w 134"/>
                <a:gd name="T57" fmla="*/ 80 h 134"/>
                <a:gd name="T58" fmla="*/ 4 w 134"/>
                <a:gd name="T59" fmla="*/ 92 h 134"/>
                <a:gd name="T60" fmla="*/ 10 w 134"/>
                <a:gd name="T61" fmla="*/ 104 h 134"/>
                <a:gd name="T62" fmla="*/ 20 w 134"/>
                <a:gd name="T63" fmla="*/ 114 h 134"/>
                <a:gd name="T64" fmla="*/ 20 w 134"/>
                <a:gd name="T65" fmla="*/ 114 h 134"/>
                <a:gd name="T66" fmla="*/ 30 w 134"/>
                <a:gd name="T67" fmla="*/ 124 h 134"/>
                <a:gd name="T68" fmla="*/ 42 w 134"/>
                <a:gd name="T69" fmla="*/ 130 h 134"/>
                <a:gd name="T70" fmla="*/ 54 w 134"/>
                <a:gd name="T71" fmla="*/ 134 h 134"/>
                <a:gd name="T72" fmla="*/ 66 w 134"/>
                <a:gd name="T73" fmla="*/ 134 h 134"/>
                <a:gd name="T74" fmla="*/ 80 w 134"/>
                <a:gd name="T75" fmla="*/ 134 h 134"/>
                <a:gd name="T76" fmla="*/ 92 w 134"/>
                <a:gd name="T77" fmla="*/ 130 h 134"/>
                <a:gd name="T78" fmla="*/ 104 w 134"/>
                <a:gd name="T79" fmla="*/ 124 h 134"/>
                <a:gd name="T80" fmla="*/ 114 w 134"/>
                <a:gd name="T81" fmla="*/ 114 h 134"/>
                <a:gd name="T82" fmla="*/ 114 w 134"/>
                <a:gd name="T83" fmla="*/ 114 h 134"/>
                <a:gd name="T84" fmla="*/ 122 w 134"/>
                <a:gd name="T85" fmla="*/ 104 h 134"/>
                <a:gd name="T86" fmla="*/ 128 w 134"/>
                <a:gd name="T87" fmla="*/ 92 h 134"/>
                <a:gd name="T88" fmla="*/ 132 w 134"/>
                <a:gd name="T89" fmla="*/ 80 h 134"/>
                <a:gd name="T90" fmla="*/ 134 w 134"/>
                <a:gd name="T91" fmla="*/ 68 h 134"/>
                <a:gd name="T92" fmla="*/ 132 w 134"/>
                <a:gd name="T93" fmla="*/ 54 h 134"/>
                <a:gd name="T94" fmla="*/ 128 w 134"/>
                <a:gd name="T95" fmla="*/ 42 h 134"/>
                <a:gd name="T96" fmla="*/ 122 w 134"/>
                <a:gd name="T97" fmla="*/ 30 h 134"/>
                <a:gd name="T98" fmla="*/ 114 w 134"/>
                <a:gd name="T99" fmla="*/ 2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4" h="134">
                  <a:moveTo>
                    <a:pt x="102" y="86"/>
                  </a:moveTo>
                  <a:lnTo>
                    <a:pt x="84" y="102"/>
                  </a:lnTo>
                  <a:lnTo>
                    <a:pt x="66" y="84"/>
                  </a:lnTo>
                  <a:lnTo>
                    <a:pt x="48" y="102"/>
                  </a:lnTo>
                  <a:lnTo>
                    <a:pt x="32" y="86"/>
                  </a:lnTo>
                  <a:lnTo>
                    <a:pt x="50" y="68"/>
                  </a:lnTo>
                  <a:lnTo>
                    <a:pt x="32" y="50"/>
                  </a:lnTo>
                  <a:lnTo>
                    <a:pt x="48" y="32"/>
                  </a:lnTo>
                  <a:lnTo>
                    <a:pt x="66" y="50"/>
                  </a:lnTo>
                  <a:lnTo>
                    <a:pt x="84" y="32"/>
                  </a:lnTo>
                  <a:lnTo>
                    <a:pt x="102" y="50"/>
                  </a:lnTo>
                  <a:lnTo>
                    <a:pt x="84" y="68"/>
                  </a:lnTo>
                  <a:lnTo>
                    <a:pt x="102" y="86"/>
                  </a:lnTo>
                  <a:close/>
                  <a:moveTo>
                    <a:pt x="114" y="20"/>
                  </a:moveTo>
                  <a:lnTo>
                    <a:pt x="114" y="20"/>
                  </a:lnTo>
                  <a:lnTo>
                    <a:pt x="104" y="12"/>
                  </a:lnTo>
                  <a:lnTo>
                    <a:pt x="92" y="6"/>
                  </a:lnTo>
                  <a:lnTo>
                    <a:pt x="80" y="2"/>
                  </a:lnTo>
                  <a:lnTo>
                    <a:pt x="66" y="0"/>
                  </a:lnTo>
                  <a:lnTo>
                    <a:pt x="54" y="2"/>
                  </a:lnTo>
                  <a:lnTo>
                    <a:pt x="42" y="6"/>
                  </a:lnTo>
                  <a:lnTo>
                    <a:pt x="30" y="12"/>
                  </a:lnTo>
                  <a:lnTo>
                    <a:pt x="20" y="20"/>
                  </a:lnTo>
                  <a:lnTo>
                    <a:pt x="20" y="20"/>
                  </a:lnTo>
                  <a:lnTo>
                    <a:pt x="10" y="30"/>
                  </a:lnTo>
                  <a:lnTo>
                    <a:pt x="4" y="42"/>
                  </a:lnTo>
                  <a:lnTo>
                    <a:pt x="2" y="54"/>
                  </a:lnTo>
                  <a:lnTo>
                    <a:pt x="0" y="68"/>
                  </a:lnTo>
                  <a:lnTo>
                    <a:pt x="2" y="80"/>
                  </a:lnTo>
                  <a:lnTo>
                    <a:pt x="4" y="92"/>
                  </a:lnTo>
                  <a:lnTo>
                    <a:pt x="10" y="104"/>
                  </a:lnTo>
                  <a:lnTo>
                    <a:pt x="20" y="114"/>
                  </a:lnTo>
                  <a:lnTo>
                    <a:pt x="20" y="114"/>
                  </a:lnTo>
                  <a:lnTo>
                    <a:pt x="30" y="124"/>
                  </a:lnTo>
                  <a:lnTo>
                    <a:pt x="42" y="130"/>
                  </a:lnTo>
                  <a:lnTo>
                    <a:pt x="54" y="134"/>
                  </a:lnTo>
                  <a:lnTo>
                    <a:pt x="66" y="134"/>
                  </a:lnTo>
                  <a:lnTo>
                    <a:pt x="80" y="134"/>
                  </a:lnTo>
                  <a:lnTo>
                    <a:pt x="92" y="130"/>
                  </a:lnTo>
                  <a:lnTo>
                    <a:pt x="104" y="124"/>
                  </a:lnTo>
                  <a:lnTo>
                    <a:pt x="114" y="114"/>
                  </a:lnTo>
                  <a:lnTo>
                    <a:pt x="114" y="114"/>
                  </a:lnTo>
                  <a:lnTo>
                    <a:pt x="122" y="104"/>
                  </a:lnTo>
                  <a:lnTo>
                    <a:pt x="128" y="92"/>
                  </a:lnTo>
                  <a:lnTo>
                    <a:pt x="132" y="80"/>
                  </a:lnTo>
                  <a:lnTo>
                    <a:pt x="134" y="68"/>
                  </a:lnTo>
                  <a:lnTo>
                    <a:pt x="132" y="54"/>
                  </a:lnTo>
                  <a:lnTo>
                    <a:pt x="128" y="42"/>
                  </a:lnTo>
                  <a:lnTo>
                    <a:pt x="122" y="30"/>
                  </a:lnTo>
                  <a:lnTo>
                    <a:pt x="114" y="2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207">
              <a:extLst>
                <a:ext uri="{FF2B5EF4-FFF2-40B4-BE49-F238E27FC236}">
                  <a16:creationId xmlns:a16="http://schemas.microsoft.com/office/drawing/2014/main" id="{195EB20A-18F2-4E19-8FFE-B8563EB051E6}"/>
                </a:ext>
              </a:extLst>
            </p:cNvPr>
            <p:cNvSpPr>
              <a:spLocks/>
            </p:cNvSpPr>
            <p:nvPr userDrawn="1"/>
          </p:nvSpPr>
          <p:spPr bwMode="auto">
            <a:xfrm>
              <a:off x="4911726" y="4681538"/>
              <a:ext cx="111125" cy="111125"/>
            </a:xfrm>
            <a:custGeom>
              <a:avLst/>
              <a:gdLst>
                <a:gd name="T0" fmla="*/ 70 w 70"/>
                <a:gd name="T1" fmla="*/ 54 h 70"/>
                <a:gd name="T2" fmla="*/ 52 w 70"/>
                <a:gd name="T3" fmla="*/ 70 h 70"/>
                <a:gd name="T4" fmla="*/ 34 w 70"/>
                <a:gd name="T5" fmla="*/ 52 h 70"/>
                <a:gd name="T6" fmla="*/ 16 w 70"/>
                <a:gd name="T7" fmla="*/ 70 h 70"/>
                <a:gd name="T8" fmla="*/ 0 w 70"/>
                <a:gd name="T9" fmla="*/ 54 h 70"/>
                <a:gd name="T10" fmla="*/ 18 w 70"/>
                <a:gd name="T11" fmla="*/ 36 h 70"/>
                <a:gd name="T12" fmla="*/ 0 w 70"/>
                <a:gd name="T13" fmla="*/ 18 h 70"/>
                <a:gd name="T14" fmla="*/ 16 w 70"/>
                <a:gd name="T15" fmla="*/ 0 h 70"/>
                <a:gd name="T16" fmla="*/ 34 w 70"/>
                <a:gd name="T17" fmla="*/ 18 h 70"/>
                <a:gd name="T18" fmla="*/ 52 w 70"/>
                <a:gd name="T19" fmla="*/ 0 h 70"/>
                <a:gd name="T20" fmla="*/ 70 w 70"/>
                <a:gd name="T21" fmla="*/ 18 h 70"/>
                <a:gd name="T22" fmla="*/ 52 w 70"/>
                <a:gd name="T23" fmla="*/ 36 h 70"/>
                <a:gd name="T24" fmla="*/ 70 w 70"/>
                <a:gd name="T25" fmla="*/ 5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0">
                  <a:moveTo>
                    <a:pt x="70" y="54"/>
                  </a:moveTo>
                  <a:lnTo>
                    <a:pt x="52" y="70"/>
                  </a:lnTo>
                  <a:lnTo>
                    <a:pt x="34" y="52"/>
                  </a:lnTo>
                  <a:lnTo>
                    <a:pt x="16" y="70"/>
                  </a:lnTo>
                  <a:lnTo>
                    <a:pt x="0" y="54"/>
                  </a:lnTo>
                  <a:lnTo>
                    <a:pt x="18" y="36"/>
                  </a:lnTo>
                  <a:lnTo>
                    <a:pt x="0" y="18"/>
                  </a:lnTo>
                  <a:lnTo>
                    <a:pt x="16" y="0"/>
                  </a:lnTo>
                  <a:lnTo>
                    <a:pt x="34" y="18"/>
                  </a:lnTo>
                  <a:lnTo>
                    <a:pt x="52" y="0"/>
                  </a:lnTo>
                  <a:lnTo>
                    <a:pt x="70" y="18"/>
                  </a:lnTo>
                  <a:lnTo>
                    <a:pt x="52" y="36"/>
                  </a:lnTo>
                  <a:lnTo>
                    <a:pt x="70"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 name="Freeform 208">
              <a:extLst>
                <a:ext uri="{FF2B5EF4-FFF2-40B4-BE49-F238E27FC236}">
                  <a16:creationId xmlns:a16="http://schemas.microsoft.com/office/drawing/2014/main" id="{52F10FAC-5D6F-4F86-8F1A-2A3C880F9AD9}"/>
                </a:ext>
              </a:extLst>
            </p:cNvPr>
            <p:cNvSpPr>
              <a:spLocks/>
            </p:cNvSpPr>
            <p:nvPr userDrawn="1"/>
          </p:nvSpPr>
          <p:spPr bwMode="auto">
            <a:xfrm>
              <a:off x="4860926" y="4630738"/>
              <a:ext cx="212725" cy="212725"/>
            </a:xfrm>
            <a:custGeom>
              <a:avLst/>
              <a:gdLst>
                <a:gd name="T0" fmla="*/ 114 w 134"/>
                <a:gd name="T1" fmla="*/ 20 h 134"/>
                <a:gd name="T2" fmla="*/ 114 w 134"/>
                <a:gd name="T3" fmla="*/ 20 h 134"/>
                <a:gd name="T4" fmla="*/ 104 w 134"/>
                <a:gd name="T5" fmla="*/ 12 h 134"/>
                <a:gd name="T6" fmla="*/ 92 w 134"/>
                <a:gd name="T7" fmla="*/ 6 h 134"/>
                <a:gd name="T8" fmla="*/ 80 w 134"/>
                <a:gd name="T9" fmla="*/ 2 h 134"/>
                <a:gd name="T10" fmla="*/ 66 w 134"/>
                <a:gd name="T11" fmla="*/ 0 h 134"/>
                <a:gd name="T12" fmla="*/ 54 w 134"/>
                <a:gd name="T13" fmla="*/ 2 h 134"/>
                <a:gd name="T14" fmla="*/ 42 w 134"/>
                <a:gd name="T15" fmla="*/ 6 h 134"/>
                <a:gd name="T16" fmla="*/ 30 w 134"/>
                <a:gd name="T17" fmla="*/ 12 h 134"/>
                <a:gd name="T18" fmla="*/ 20 w 134"/>
                <a:gd name="T19" fmla="*/ 20 h 134"/>
                <a:gd name="T20" fmla="*/ 20 w 134"/>
                <a:gd name="T21" fmla="*/ 20 h 134"/>
                <a:gd name="T22" fmla="*/ 10 w 134"/>
                <a:gd name="T23" fmla="*/ 30 h 134"/>
                <a:gd name="T24" fmla="*/ 4 w 134"/>
                <a:gd name="T25" fmla="*/ 42 h 134"/>
                <a:gd name="T26" fmla="*/ 2 w 134"/>
                <a:gd name="T27" fmla="*/ 54 h 134"/>
                <a:gd name="T28" fmla="*/ 0 w 134"/>
                <a:gd name="T29" fmla="*/ 68 h 134"/>
                <a:gd name="T30" fmla="*/ 2 w 134"/>
                <a:gd name="T31" fmla="*/ 80 h 134"/>
                <a:gd name="T32" fmla="*/ 4 w 134"/>
                <a:gd name="T33" fmla="*/ 92 h 134"/>
                <a:gd name="T34" fmla="*/ 10 w 134"/>
                <a:gd name="T35" fmla="*/ 104 h 134"/>
                <a:gd name="T36" fmla="*/ 20 w 134"/>
                <a:gd name="T37" fmla="*/ 114 h 134"/>
                <a:gd name="T38" fmla="*/ 20 w 134"/>
                <a:gd name="T39" fmla="*/ 114 h 134"/>
                <a:gd name="T40" fmla="*/ 30 w 134"/>
                <a:gd name="T41" fmla="*/ 124 h 134"/>
                <a:gd name="T42" fmla="*/ 42 w 134"/>
                <a:gd name="T43" fmla="*/ 130 h 134"/>
                <a:gd name="T44" fmla="*/ 54 w 134"/>
                <a:gd name="T45" fmla="*/ 134 h 134"/>
                <a:gd name="T46" fmla="*/ 66 w 134"/>
                <a:gd name="T47" fmla="*/ 134 h 134"/>
                <a:gd name="T48" fmla="*/ 80 w 134"/>
                <a:gd name="T49" fmla="*/ 134 h 134"/>
                <a:gd name="T50" fmla="*/ 92 w 134"/>
                <a:gd name="T51" fmla="*/ 130 h 134"/>
                <a:gd name="T52" fmla="*/ 104 w 134"/>
                <a:gd name="T53" fmla="*/ 124 h 134"/>
                <a:gd name="T54" fmla="*/ 114 w 134"/>
                <a:gd name="T55" fmla="*/ 114 h 134"/>
                <a:gd name="T56" fmla="*/ 114 w 134"/>
                <a:gd name="T57" fmla="*/ 114 h 134"/>
                <a:gd name="T58" fmla="*/ 122 w 134"/>
                <a:gd name="T59" fmla="*/ 104 h 134"/>
                <a:gd name="T60" fmla="*/ 128 w 134"/>
                <a:gd name="T61" fmla="*/ 92 h 134"/>
                <a:gd name="T62" fmla="*/ 132 w 134"/>
                <a:gd name="T63" fmla="*/ 80 h 134"/>
                <a:gd name="T64" fmla="*/ 134 w 134"/>
                <a:gd name="T65" fmla="*/ 68 h 134"/>
                <a:gd name="T66" fmla="*/ 132 w 134"/>
                <a:gd name="T67" fmla="*/ 54 h 134"/>
                <a:gd name="T68" fmla="*/ 128 w 134"/>
                <a:gd name="T69" fmla="*/ 42 h 134"/>
                <a:gd name="T70" fmla="*/ 122 w 134"/>
                <a:gd name="T71" fmla="*/ 30 h 134"/>
                <a:gd name="T72" fmla="*/ 114 w 134"/>
                <a:gd name="T73" fmla="*/ 2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 h="134">
                  <a:moveTo>
                    <a:pt x="114" y="20"/>
                  </a:moveTo>
                  <a:lnTo>
                    <a:pt x="114" y="20"/>
                  </a:lnTo>
                  <a:lnTo>
                    <a:pt x="104" y="12"/>
                  </a:lnTo>
                  <a:lnTo>
                    <a:pt x="92" y="6"/>
                  </a:lnTo>
                  <a:lnTo>
                    <a:pt x="80" y="2"/>
                  </a:lnTo>
                  <a:lnTo>
                    <a:pt x="66" y="0"/>
                  </a:lnTo>
                  <a:lnTo>
                    <a:pt x="54" y="2"/>
                  </a:lnTo>
                  <a:lnTo>
                    <a:pt x="42" y="6"/>
                  </a:lnTo>
                  <a:lnTo>
                    <a:pt x="30" y="12"/>
                  </a:lnTo>
                  <a:lnTo>
                    <a:pt x="20" y="20"/>
                  </a:lnTo>
                  <a:lnTo>
                    <a:pt x="20" y="20"/>
                  </a:lnTo>
                  <a:lnTo>
                    <a:pt x="10" y="30"/>
                  </a:lnTo>
                  <a:lnTo>
                    <a:pt x="4" y="42"/>
                  </a:lnTo>
                  <a:lnTo>
                    <a:pt x="2" y="54"/>
                  </a:lnTo>
                  <a:lnTo>
                    <a:pt x="0" y="68"/>
                  </a:lnTo>
                  <a:lnTo>
                    <a:pt x="2" y="80"/>
                  </a:lnTo>
                  <a:lnTo>
                    <a:pt x="4" y="92"/>
                  </a:lnTo>
                  <a:lnTo>
                    <a:pt x="10" y="104"/>
                  </a:lnTo>
                  <a:lnTo>
                    <a:pt x="20" y="114"/>
                  </a:lnTo>
                  <a:lnTo>
                    <a:pt x="20" y="114"/>
                  </a:lnTo>
                  <a:lnTo>
                    <a:pt x="30" y="124"/>
                  </a:lnTo>
                  <a:lnTo>
                    <a:pt x="42" y="130"/>
                  </a:lnTo>
                  <a:lnTo>
                    <a:pt x="54" y="134"/>
                  </a:lnTo>
                  <a:lnTo>
                    <a:pt x="66" y="134"/>
                  </a:lnTo>
                  <a:lnTo>
                    <a:pt x="80" y="134"/>
                  </a:lnTo>
                  <a:lnTo>
                    <a:pt x="92" y="130"/>
                  </a:lnTo>
                  <a:lnTo>
                    <a:pt x="104" y="124"/>
                  </a:lnTo>
                  <a:lnTo>
                    <a:pt x="114" y="114"/>
                  </a:lnTo>
                  <a:lnTo>
                    <a:pt x="114" y="114"/>
                  </a:lnTo>
                  <a:lnTo>
                    <a:pt x="122" y="104"/>
                  </a:lnTo>
                  <a:lnTo>
                    <a:pt x="128" y="92"/>
                  </a:lnTo>
                  <a:lnTo>
                    <a:pt x="132" y="80"/>
                  </a:lnTo>
                  <a:lnTo>
                    <a:pt x="134" y="68"/>
                  </a:lnTo>
                  <a:lnTo>
                    <a:pt x="132" y="54"/>
                  </a:lnTo>
                  <a:lnTo>
                    <a:pt x="128" y="42"/>
                  </a:lnTo>
                  <a:lnTo>
                    <a:pt x="122" y="30"/>
                  </a:lnTo>
                  <a:lnTo>
                    <a:pt x="114" y="2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Freeform 209">
              <a:extLst>
                <a:ext uri="{FF2B5EF4-FFF2-40B4-BE49-F238E27FC236}">
                  <a16:creationId xmlns:a16="http://schemas.microsoft.com/office/drawing/2014/main" id="{AE6EBA5E-6995-45DB-BD6A-71BA31DFE3EA}"/>
                </a:ext>
              </a:extLst>
            </p:cNvPr>
            <p:cNvSpPr>
              <a:spLocks/>
            </p:cNvSpPr>
            <p:nvPr userDrawn="1"/>
          </p:nvSpPr>
          <p:spPr bwMode="auto">
            <a:xfrm>
              <a:off x="4733926" y="4506913"/>
              <a:ext cx="450850" cy="449263"/>
            </a:xfrm>
            <a:custGeom>
              <a:avLst/>
              <a:gdLst>
                <a:gd name="T0" fmla="*/ 280 w 284"/>
                <a:gd name="T1" fmla="*/ 142 h 283"/>
                <a:gd name="T2" fmla="*/ 144 w 284"/>
                <a:gd name="T3" fmla="*/ 8 h 283"/>
                <a:gd name="T4" fmla="*/ 60 w 284"/>
                <a:gd name="T5" fmla="*/ 0 h 283"/>
                <a:gd name="T6" fmla="*/ 24 w 284"/>
                <a:gd name="T7" fmla="*/ 34 h 283"/>
                <a:gd name="T8" fmla="*/ 34 w 284"/>
                <a:gd name="T9" fmla="*/ 44 h 283"/>
                <a:gd name="T10" fmla="*/ 64 w 284"/>
                <a:gd name="T11" fmla="*/ 12 h 283"/>
                <a:gd name="T12" fmla="*/ 138 w 284"/>
                <a:gd name="T13" fmla="*/ 20 h 283"/>
                <a:gd name="T14" fmla="*/ 272 w 284"/>
                <a:gd name="T15" fmla="*/ 154 h 283"/>
                <a:gd name="T16" fmla="*/ 156 w 284"/>
                <a:gd name="T17" fmla="*/ 272 h 283"/>
                <a:gd name="T18" fmla="*/ 22 w 284"/>
                <a:gd name="T19" fmla="*/ 138 h 283"/>
                <a:gd name="T20" fmla="*/ 14 w 284"/>
                <a:gd name="T21" fmla="*/ 64 h 283"/>
                <a:gd name="T22" fmla="*/ 14 w 284"/>
                <a:gd name="T23" fmla="*/ 64 h 283"/>
                <a:gd name="T24" fmla="*/ 14 w 284"/>
                <a:gd name="T25" fmla="*/ 62 h 283"/>
                <a:gd name="T26" fmla="*/ 14 w 284"/>
                <a:gd name="T27" fmla="*/ 60 h 283"/>
                <a:gd name="T28" fmla="*/ 12 w 284"/>
                <a:gd name="T29" fmla="*/ 60 h 283"/>
                <a:gd name="T30" fmla="*/ 10 w 284"/>
                <a:gd name="T31" fmla="*/ 58 h 283"/>
                <a:gd name="T32" fmla="*/ 4 w 284"/>
                <a:gd name="T33" fmla="*/ 54 h 283"/>
                <a:gd name="T34" fmla="*/ 0 w 284"/>
                <a:gd name="T35" fmla="*/ 58 h 283"/>
                <a:gd name="T36" fmla="*/ 10 w 284"/>
                <a:gd name="T37" fmla="*/ 144 h 283"/>
                <a:gd name="T38" fmla="*/ 146 w 284"/>
                <a:gd name="T39" fmla="*/ 280 h 283"/>
                <a:gd name="T40" fmla="*/ 146 w 284"/>
                <a:gd name="T41" fmla="*/ 280 h 283"/>
                <a:gd name="T42" fmla="*/ 150 w 284"/>
                <a:gd name="T43" fmla="*/ 283 h 283"/>
                <a:gd name="T44" fmla="*/ 156 w 284"/>
                <a:gd name="T45" fmla="*/ 283 h 283"/>
                <a:gd name="T46" fmla="*/ 160 w 284"/>
                <a:gd name="T47" fmla="*/ 283 h 283"/>
                <a:gd name="T48" fmla="*/ 164 w 284"/>
                <a:gd name="T49" fmla="*/ 280 h 283"/>
                <a:gd name="T50" fmla="*/ 280 w 284"/>
                <a:gd name="T51" fmla="*/ 166 h 283"/>
                <a:gd name="T52" fmla="*/ 280 w 284"/>
                <a:gd name="T53" fmla="*/ 166 h 283"/>
                <a:gd name="T54" fmla="*/ 282 w 284"/>
                <a:gd name="T55" fmla="*/ 160 h 283"/>
                <a:gd name="T56" fmla="*/ 284 w 284"/>
                <a:gd name="T57" fmla="*/ 154 h 283"/>
                <a:gd name="T58" fmla="*/ 282 w 284"/>
                <a:gd name="T59" fmla="*/ 148 h 283"/>
                <a:gd name="T60" fmla="*/ 280 w 284"/>
                <a:gd name="T61" fmla="*/ 142 h 283"/>
                <a:gd name="T62" fmla="*/ 280 w 284"/>
                <a:gd name="T63" fmla="*/ 142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4" h="283">
                  <a:moveTo>
                    <a:pt x="280" y="142"/>
                  </a:moveTo>
                  <a:lnTo>
                    <a:pt x="144" y="8"/>
                  </a:lnTo>
                  <a:lnTo>
                    <a:pt x="60" y="0"/>
                  </a:lnTo>
                  <a:lnTo>
                    <a:pt x="24" y="34"/>
                  </a:lnTo>
                  <a:lnTo>
                    <a:pt x="34" y="44"/>
                  </a:lnTo>
                  <a:lnTo>
                    <a:pt x="64" y="12"/>
                  </a:lnTo>
                  <a:lnTo>
                    <a:pt x="138" y="20"/>
                  </a:lnTo>
                  <a:lnTo>
                    <a:pt x="272" y="154"/>
                  </a:lnTo>
                  <a:lnTo>
                    <a:pt x="156" y="272"/>
                  </a:lnTo>
                  <a:lnTo>
                    <a:pt x="22" y="138"/>
                  </a:lnTo>
                  <a:lnTo>
                    <a:pt x="14" y="64"/>
                  </a:lnTo>
                  <a:lnTo>
                    <a:pt x="14" y="64"/>
                  </a:lnTo>
                  <a:lnTo>
                    <a:pt x="14" y="62"/>
                  </a:lnTo>
                  <a:lnTo>
                    <a:pt x="14" y="60"/>
                  </a:lnTo>
                  <a:lnTo>
                    <a:pt x="12" y="60"/>
                  </a:lnTo>
                  <a:lnTo>
                    <a:pt x="10" y="58"/>
                  </a:lnTo>
                  <a:lnTo>
                    <a:pt x="4" y="54"/>
                  </a:lnTo>
                  <a:lnTo>
                    <a:pt x="0" y="58"/>
                  </a:lnTo>
                  <a:lnTo>
                    <a:pt x="10" y="144"/>
                  </a:lnTo>
                  <a:lnTo>
                    <a:pt x="146" y="280"/>
                  </a:lnTo>
                  <a:lnTo>
                    <a:pt x="146" y="280"/>
                  </a:lnTo>
                  <a:lnTo>
                    <a:pt x="150" y="283"/>
                  </a:lnTo>
                  <a:lnTo>
                    <a:pt x="156" y="283"/>
                  </a:lnTo>
                  <a:lnTo>
                    <a:pt x="160" y="283"/>
                  </a:lnTo>
                  <a:lnTo>
                    <a:pt x="164" y="280"/>
                  </a:lnTo>
                  <a:lnTo>
                    <a:pt x="280" y="166"/>
                  </a:lnTo>
                  <a:lnTo>
                    <a:pt x="280" y="166"/>
                  </a:lnTo>
                  <a:lnTo>
                    <a:pt x="282" y="160"/>
                  </a:lnTo>
                  <a:lnTo>
                    <a:pt x="284" y="154"/>
                  </a:lnTo>
                  <a:lnTo>
                    <a:pt x="282" y="148"/>
                  </a:lnTo>
                  <a:lnTo>
                    <a:pt x="280" y="142"/>
                  </a:lnTo>
                  <a:lnTo>
                    <a:pt x="280"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210">
              <a:extLst>
                <a:ext uri="{FF2B5EF4-FFF2-40B4-BE49-F238E27FC236}">
                  <a16:creationId xmlns:a16="http://schemas.microsoft.com/office/drawing/2014/main" id="{5E5155FF-0568-475F-94DD-56C47CD75177}"/>
                </a:ext>
              </a:extLst>
            </p:cNvPr>
            <p:cNvSpPr>
              <a:spLocks noEditPoints="1"/>
            </p:cNvSpPr>
            <p:nvPr userDrawn="1"/>
          </p:nvSpPr>
          <p:spPr bwMode="auto">
            <a:xfrm>
              <a:off x="4676776" y="4449763"/>
              <a:ext cx="190500" cy="190500"/>
            </a:xfrm>
            <a:custGeom>
              <a:avLst/>
              <a:gdLst>
                <a:gd name="T0" fmla="*/ 72 w 120"/>
                <a:gd name="T1" fmla="*/ 102 h 120"/>
                <a:gd name="T2" fmla="*/ 78 w 120"/>
                <a:gd name="T3" fmla="*/ 104 h 120"/>
                <a:gd name="T4" fmla="*/ 78 w 120"/>
                <a:gd name="T5" fmla="*/ 104 h 120"/>
                <a:gd name="T6" fmla="*/ 82 w 120"/>
                <a:gd name="T7" fmla="*/ 114 h 120"/>
                <a:gd name="T8" fmla="*/ 98 w 120"/>
                <a:gd name="T9" fmla="*/ 120 h 120"/>
                <a:gd name="T10" fmla="*/ 106 w 120"/>
                <a:gd name="T11" fmla="*/ 118 h 120"/>
                <a:gd name="T12" fmla="*/ 114 w 120"/>
                <a:gd name="T13" fmla="*/ 114 h 120"/>
                <a:gd name="T14" fmla="*/ 120 w 120"/>
                <a:gd name="T15" fmla="*/ 98 h 120"/>
                <a:gd name="T16" fmla="*/ 120 w 120"/>
                <a:gd name="T17" fmla="*/ 88 h 120"/>
                <a:gd name="T18" fmla="*/ 114 w 120"/>
                <a:gd name="T19" fmla="*/ 82 h 120"/>
                <a:gd name="T20" fmla="*/ 98 w 120"/>
                <a:gd name="T21" fmla="*/ 74 h 120"/>
                <a:gd name="T22" fmla="*/ 90 w 120"/>
                <a:gd name="T23" fmla="*/ 76 h 120"/>
                <a:gd name="T24" fmla="*/ 82 w 120"/>
                <a:gd name="T25" fmla="*/ 82 h 120"/>
                <a:gd name="T26" fmla="*/ 78 w 120"/>
                <a:gd name="T27" fmla="*/ 90 h 120"/>
                <a:gd name="T28" fmla="*/ 76 w 120"/>
                <a:gd name="T29" fmla="*/ 90 h 120"/>
                <a:gd name="T30" fmla="*/ 60 w 120"/>
                <a:gd name="T31" fmla="*/ 80 h 120"/>
                <a:gd name="T32" fmla="*/ 42 w 120"/>
                <a:gd name="T33" fmla="*/ 66 h 120"/>
                <a:gd name="T34" fmla="*/ 26 w 120"/>
                <a:gd name="T35" fmla="*/ 46 h 120"/>
                <a:gd name="T36" fmla="*/ 14 w 120"/>
                <a:gd name="T37" fmla="*/ 20 h 120"/>
                <a:gd name="T38" fmla="*/ 14 w 120"/>
                <a:gd name="T39" fmla="*/ 14 h 120"/>
                <a:gd name="T40" fmla="*/ 16 w 120"/>
                <a:gd name="T41" fmla="*/ 12 h 120"/>
                <a:gd name="T42" fmla="*/ 32 w 120"/>
                <a:gd name="T43" fmla="*/ 16 h 120"/>
                <a:gd name="T44" fmla="*/ 48 w 120"/>
                <a:gd name="T45" fmla="*/ 26 h 120"/>
                <a:gd name="T46" fmla="*/ 66 w 120"/>
                <a:gd name="T47" fmla="*/ 42 h 120"/>
                <a:gd name="T48" fmla="*/ 84 w 120"/>
                <a:gd name="T49" fmla="*/ 40 h 120"/>
                <a:gd name="T50" fmla="*/ 76 w 120"/>
                <a:gd name="T51" fmla="*/ 32 h 120"/>
                <a:gd name="T52" fmla="*/ 56 w 120"/>
                <a:gd name="T53" fmla="*/ 16 h 120"/>
                <a:gd name="T54" fmla="*/ 38 w 120"/>
                <a:gd name="T55" fmla="*/ 4 h 120"/>
                <a:gd name="T56" fmla="*/ 16 w 120"/>
                <a:gd name="T57" fmla="*/ 0 h 120"/>
                <a:gd name="T58" fmla="*/ 6 w 120"/>
                <a:gd name="T59" fmla="*/ 4 h 120"/>
                <a:gd name="T60" fmla="*/ 2 w 120"/>
                <a:gd name="T61" fmla="*/ 10 h 120"/>
                <a:gd name="T62" fmla="*/ 2 w 120"/>
                <a:gd name="T63" fmla="*/ 26 h 120"/>
                <a:gd name="T64" fmla="*/ 10 w 120"/>
                <a:gd name="T65" fmla="*/ 46 h 120"/>
                <a:gd name="T66" fmla="*/ 32 w 120"/>
                <a:gd name="T67" fmla="*/ 74 h 120"/>
                <a:gd name="T68" fmla="*/ 50 w 120"/>
                <a:gd name="T69" fmla="*/ 90 h 120"/>
                <a:gd name="T70" fmla="*/ 60 w 120"/>
                <a:gd name="T71" fmla="*/ 96 h 120"/>
                <a:gd name="T72" fmla="*/ 72 w 120"/>
                <a:gd name="T73" fmla="*/ 102 h 120"/>
                <a:gd name="T74" fmla="*/ 104 w 120"/>
                <a:gd name="T75" fmla="*/ 104 h 120"/>
                <a:gd name="T76" fmla="*/ 96 w 120"/>
                <a:gd name="T77" fmla="*/ 106 h 120"/>
                <a:gd name="T78" fmla="*/ 96 w 120"/>
                <a:gd name="T79" fmla="*/ 106 h 120"/>
                <a:gd name="T80" fmla="*/ 104 w 120"/>
                <a:gd name="T81" fmla="*/ 102 h 120"/>
                <a:gd name="T82" fmla="*/ 108 w 120"/>
                <a:gd name="T83" fmla="*/ 94 h 120"/>
                <a:gd name="T84" fmla="*/ 108 w 120"/>
                <a:gd name="T85" fmla="*/ 94 h 120"/>
                <a:gd name="T86" fmla="*/ 108 w 120"/>
                <a:gd name="T87" fmla="*/ 94 h 120"/>
                <a:gd name="T88" fmla="*/ 108 w 120"/>
                <a:gd name="T89" fmla="*/ 98 h 120"/>
                <a:gd name="T90" fmla="*/ 108 w 120"/>
                <a:gd name="T91" fmla="*/ 100 h 120"/>
                <a:gd name="T92" fmla="*/ 104 w 120"/>
                <a:gd name="T93" fmla="*/ 104 h 120"/>
                <a:gd name="T94" fmla="*/ 92 w 120"/>
                <a:gd name="T95" fmla="*/ 90 h 120"/>
                <a:gd name="T96" fmla="*/ 96 w 120"/>
                <a:gd name="T97" fmla="*/ 88 h 120"/>
                <a:gd name="T98" fmla="*/ 96 w 120"/>
                <a:gd name="T99" fmla="*/ 88 h 120"/>
                <a:gd name="T100" fmla="*/ 96 w 120"/>
                <a:gd name="T101" fmla="*/ 88 h 120"/>
                <a:gd name="T102" fmla="*/ 94 w 120"/>
                <a:gd name="T103" fmla="*/ 92 h 120"/>
                <a:gd name="T104" fmla="*/ 90 w 120"/>
                <a:gd name="T105" fmla="*/ 94 h 120"/>
                <a:gd name="T106" fmla="*/ 90 w 120"/>
                <a:gd name="T107" fmla="*/ 94 h 120"/>
                <a:gd name="T108" fmla="*/ 92 w 120"/>
                <a:gd name="T109" fmla="*/ 9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0" h="120">
                  <a:moveTo>
                    <a:pt x="72" y="102"/>
                  </a:moveTo>
                  <a:lnTo>
                    <a:pt x="72" y="102"/>
                  </a:lnTo>
                  <a:lnTo>
                    <a:pt x="78" y="104"/>
                  </a:lnTo>
                  <a:lnTo>
                    <a:pt x="78" y="104"/>
                  </a:lnTo>
                  <a:lnTo>
                    <a:pt x="78" y="104"/>
                  </a:lnTo>
                  <a:lnTo>
                    <a:pt x="78" y="104"/>
                  </a:lnTo>
                  <a:lnTo>
                    <a:pt x="82" y="114"/>
                  </a:lnTo>
                  <a:lnTo>
                    <a:pt x="82" y="114"/>
                  </a:lnTo>
                  <a:lnTo>
                    <a:pt x="90" y="118"/>
                  </a:lnTo>
                  <a:lnTo>
                    <a:pt x="98" y="120"/>
                  </a:lnTo>
                  <a:lnTo>
                    <a:pt x="98" y="120"/>
                  </a:lnTo>
                  <a:lnTo>
                    <a:pt x="106" y="118"/>
                  </a:lnTo>
                  <a:lnTo>
                    <a:pt x="114" y="114"/>
                  </a:lnTo>
                  <a:lnTo>
                    <a:pt x="114" y="114"/>
                  </a:lnTo>
                  <a:lnTo>
                    <a:pt x="120" y="106"/>
                  </a:lnTo>
                  <a:lnTo>
                    <a:pt x="120" y="98"/>
                  </a:lnTo>
                  <a:lnTo>
                    <a:pt x="120" y="98"/>
                  </a:lnTo>
                  <a:lnTo>
                    <a:pt x="120" y="88"/>
                  </a:lnTo>
                  <a:lnTo>
                    <a:pt x="114" y="82"/>
                  </a:lnTo>
                  <a:lnTo>
                    <a:pt x="114" y="82"/>
                  </a:lnTo>
                  <a:lnTo>
                    <a:pt x="106" y="76"/>
                  </a:lnTo>
                  <a:lnTo>
                    <a:pt x="98" y="74"/>
                  </a:lnTo>
                  <a:lnTo>
                    <a:pt x="98" y="74"/>
                  </a:lnTo>
                  <a:lnTo>
                    <a:pt x="90" y="76"/>
                  </a:lnTo>
                  <a:lnTo>
                    <a:pt x="82" y="82"/>
                  </a:lnTo>
                  <a:lnTo>
                    <a:pt x="82" y="82"/>
                  </a:lnTo>
                  <a:lnTo>
                    <a:pt x="80" y="86"/>
                  </a:lnTo>
                  <a:lnTo>
                    <a:pt x="78" y="90"/>
                  </a:lnTo>
                  <a:lnTo>
                    <a:pt x="78" y="90"/>
                  </a:lnTo>
                  <a:lnTo>
                    <a:pt x="76" y="90"/>
                  </a:lnTo>
                  <a:lnTo>
                    <a:pt x="76" y="90"/>
                  </a:lnTo>
                  <a:lnTo>
                    <a:pt x="60" y="80"/>
                  </a:lnTo>
                  <a:lnTo>
                    <a:pt x="60" y="80"/>
                  </a:lnTo>
                  <a:lnTo>
                    <a:pt x="42" y="66"/>
                  </a:lnTo>
                  <a:lnTo>
                    <a:pt x="42" y="66"/>
                  </a:lnTo>
                  <a:lnTo>
                    <a:pt x="26" y="46"/>
                  </a:lnTo>
                  <a:lnTo>
                    <a:pt x="18" y="32"/>
                  </a:lnTo>
                  <a:lnTo>
                    <a:pt x="14" y="20"/>
                  </a:lnTo>
                  <a:lnTo>
                    <a:pt x="14" y="16"/>
                  </a:lnTo>
                  <a:lnTo>
                    <a:pt x="14" y="14"/>
                  </a:lnTo>
                  <a:lnTo>
                    <a:pt x="14" y="14"/>
                  </a:lnTo>
                  <a:lnTo>
                    <a:pt x="16" y="12"/>
                  </a:lnTo>
                  <a:lnTo>
                    <a:pt x="20" y="12"/>
                  </a:lnTo>
                  <a:lnTo>
                    <a:pt x="32" y="16"/>
                  </a:lnTo>
                  <a:lnTo>
                    <a:pt x="32" y="16"/>
                  </a:lnTo>
                  <a:lnTo>
                    <a:pt x="48" y="26"/>
                  </a:lnTo>
                  <a:lnTo>
                    <a:pt x="66" y="42"/>
                  </a:lnTo>
                  <a:lnTo>
                    <a:pt x="66" y="42"/>
                  </a:lnTo>
                  <a:lnTo>
                    <a:pt x="74" y="50"/>
                  </a:lnTo>
                  <a:lnTo>
                    <a:pt x="84" y="40"/>
                  </a:lnTo>
                  <a:lnTo>
                    <a:pt x="84" y="40"/>
                  </a:lnTo>
                  <a:lnTo>
                    <a:pt x="76" y="32"/>
                  </a:lnTo>
                  <a:lnTo>
                    <a:pt x="76" y="32"/>
                  </a:lnTo>
                  <a:lnTo>
                    <a:pt x="56" y="16"/>
                  </a:lnTo>
                  <a:lnTo>
                    <a:pt x="38" y="4"/>
                  </a:lnTo>
                  <a:lnTo>
                    <a:pt x="38" y="4"/>
                  </a:lnTo>
                  <a:lnTo>
                    <a:pt x="26" y="0"/>
                  </a:lnTo>
                  <a:lnTo>
                    <a:pt x="16" y="0"/>
                  </a:lnTo>
                  <a:lnTo>
                    <a:pt x="10" y="0"/>
                  </a:lnTo>
                  <a:lnTo>
                    <a:pt x="6" y="4"/>
                  </a:lnTo>
                  <a:lnTo>
                    <a:pt x="6" y="4"/>
                  </a:lnTo>
                  <a:lnTo>
                    <a:pt x="2" y="10"/>
                  </a:lnTo>
                  <a:lnTo>
                    <a:pt x="0" y="18"/>
                  </a:lnTo>
                  <a:lnTo>
                    <a:pt x="2" y="26"/>
                  </a:lnTo>
                  <a:lnTo>
                    <a:pt x="4" y="36"/>
                  </a:lnTo>
                  <a:lnTo>
                    <a:pt x="10" y="46"/>
                  </a:lnTo>
                  <a:lnTo>
                    <a:pt x="16" y="56"/>
                  </a:lnTo>
                  <a:lnTo>
                    <a:pt x="32" y="74"/>
                  </a:lnTo>
                  <a:lnTo>
                    <a:pt x="32" y="74"/>
                  </a:lnTo>
                  <a:lnTo>
                    <a:pt x="50" y="90"/>
                  </a:lnTo>
                  <a:lnTo>
                    <a:pt x="50" y="90"/>
                  </a:lnTo>
                  <a:lnTo>
                    <a:pt x="60" y="96"/>
                  </a:lnTo>
                  <a:lnTo>
                    <a:pt x="72" y="102"/>
                  </a:lnTo>
                  <a:lnTo>
                    <a:pt x="72" y="102"/>
                  </a:lnTo>
                  <a:close/>
                  <a:moveTo>
                    <a:pt x="104" y="104"/>
                  </a:moveTo>
                  <a:lnTo>
                    <a:pt x="104" y="104"/>
                  </a:lnTo>
                  <a:lnTo>
                    <a:pt x="100" y="106"/>
                  </a:lnTo>
                  <a:lnTo>
                    <a:pt x="96" y="106"/>
                  </a:lnTo>
                  <a:lnTo>
                    <a:pt x="96" y="106"/>
                  </a:lnTo>
                  <a:lnTo>
                    <a:pt x="96" y="106"/>
                  </a:lnTo>
                  <a:lnTo>
                    <a:pt x="104" y="102"/>
                  </a:lnTo>
                  <a:lnTo>
                    <a:pt x="104" y="102"/>
                  </a:lnTo>
                  <a:lnTo>
                    <a:pt x="106" y="100"/>
                  </a:lnTo>
                  <a:lnTo>
                    <a:pt x="108" y="94"/>
                  </a:lnTo>
                  <a:lnTo>
                    <a:pt x="108" y="94"/>
                  </a:lnTo>
                  <a:lnTo>
                    <a:pt x="108" y="94"/>
                  </a:lnTo>
                  <a:lnTo>
                    <a:pt x="108" y="94"/>
                  </a:lnTo>
                  <a:lnTo>
                    <a:pt x="108" y="94"/>
                  </a:lnTo>
                  <a:lnTo>
                    <a:pt x="108" y="94"/>
                  </a:lnTo>
                  <a:lnTo>
                    <a:pt x="108" y="98"/>
                  </a:lnTo>
                  <a:lnTo>
                    <a:pt x="108" y="98"/>
                  </a:lnTo>
                  <a:lnTo>
                    <a:pt x="108" y="100"/>
                  </a:lnTo>
                  <a:lnTo>
                    <a:pt x="104" y="104"/>
                  </a:lnTo>
                  <a:lnTo>
                    <a:pt x="104" y="104"/>
                  </a:lnTo>
                  <a:close/>
                  <a:moveTo>
                    <a:pt x="92" y="90"/>
                  </a:moveTo>
                  <a:lnTo>
                    <a:pt x="92" y="90"/>
                  </a:lnTo>
                  <a:lnTo>
                    <a:pt x="96" y="88"/>
                  </a:lnTo>
                  <a:lnTo>
                    <a:pt x="96" y="88"/>
                  </a:lnTo>
                  <a:lnTo>
                    <a:pt x="96" y="88"/>
                  </a:lnTo>
                  <a:lnTo>
                    <a:pt x="96" y="88"/>
                  </a:lnTo>
                  <a:lnTo>
                    <a:pt x="96" y="88"/>
                  </a:lnTo>
                  <a:lnTo>
                    <a:pt x="96" y="88"/>
                  </a:lnTo>
                  <a:lnTo>
                    <a:pt x="94" y="92"/>
                  </a:lnTo>
                  <a:lnTo>
                    <a:pt x="94" y="92"/>
                  </a:lnTo>
                  <a:lnTo>
                    <a:pt x="90" y="94"/>
                  </a:lnTo>
                  <a:lnTo>
                    <a:pt x="90" y="94"/>
                  </a:lnTo>
                  <a:lnTo>
                    <a:pt x="90" y="94"/>
                  </a:lnTo>
                  <a:lnTo>
                    <a:pt x="90" y="94"/>
                  </a:lnTo>
                  <a:lnTo>
                    <a:pt x="90" y="94"/>
                  </a:lnTo>
                  <a:lnTo>
                    <a:pt x="92" y="90"/>
                  </a:lnTo>
                  <a:lnTo>
                    <a:pt x="92" y="9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38" name="Group 237">
            <a:extLst>
              <a:ext uri="{FF2B5EF4-FFF2-40B4-BE49-F238E27FC236}">
                <a16:creationId xmlns:a16="http://schemas.microsoft.com/office/drawing/2014/main" id="{7C3530F5-70B7-4EF0-AA2F-10B2B5AFE718}"/>
              </a:ext>
            </a:extLst>
          </p:cNvPr>
          <p:cNvGrpSpPr/>
          <p:nvPr userDrawn="1"/>
        </p:nvGrpSpPr>
        <p:grpSpPr>
          <a:xfrm>
            <a:off x="392113" y="5572125"/>
            <a:ext cx="450850" cy="365125"/>
            <a:chOff x="392113" y="5572125"/>
            <a:chExt cx="450850" cy="365125"/>
          </a:xfrm>
        </p:grpSpPr>
        <p:sp>
          <p:nvSpPr>
            <p:cNvPr id="239" name="Freeform 211">
              <a:extLst>
                <a:ext uri="{FF2B5EF4-FFF2-40B4-BE49-F238E27FC236}">
                  <a16:creationId xmlns:a16="http://schemas.microsoft.com/office/drawing/2014/main" id="{795F0024-C2EC-446F-B90E-EED002490549}"/>
                </a:ext>
              </a:extLst>
            </p:cNvPr>
            <p:cNvSpPr>
              <a:spLocks noEditPoints="1"/>
            </p:cNvSpPr>
            <p:nvPr userDrawn="1"/>
          </p:nvSpPr>
          <p:spPr bwMode="auto">
            <a:xfrm>
              <a:off x="401638" y="5632450"/>
              <a:ext cx="339725" cy="196850"/>
            </a:xfrm>
            <a:custGeom>
              <a:avLst/>
              <a:gdLst>
                <a:gd name="T0" fmla="*/ 108 w 214"/>
                <a:gd name="T1" fmla="*/ 108 h 124"/>
                <a:gd name="T2" fmla="*/ 108 w 214"/>
                <a:gd name="T3" fmla="*/ 108 h 124"/>
                <a:gd name="T4" fmla="*/ 98 w 214"/>
                <a:gd name="T5" fmla="*/ 106 h 124"/>
                <a:gd name="T6" fmla="*/ 90 w 214"/>
                <a:gd name="T7" fmla="*/ 104 h 124"/>
                <a:gd name="T8" fmla="*/ 82 w 214"/>
                <a:gd name="T9" fmla="*/ 100 h 124"/>
                <a:gd name="T10" fmla="*/ 76 w 214"/>
                <a:gd name="T11" fmla="*/ 94 h 124"/>
                <a:gd name="T12" fmla="*/ 70 w 214"/>
                <a:gd name="T13" fmla="*/ 88 h 124"/>
                <a:gd name="T14" fmla="*/ 66 w 214"/>
                <a:gd name="T15" fmla="*/ 80 h 124"/>
                <a:gd name="T16" fmla="*/ 62 w 214"/>
                <a:gd name="T17" fmla="*/ 70 h 124"/>
                <a:gd name="T18" fmla="*/ 62 w 214"/>
                <a:gd name="T19" fmla="*/ 62 h 124"/>
                <a:gd name="T20" fmla="*/ 62 w 214"/>
                <a:gd name="T21" fmla="*/ 62 h 124"/>
                <a:gd name="T22" fmla="*/ 62 w 214"/>
                <a:gd name="T23" fmla="*/ 52 h 124"/>
                <a:gd name="T24" fmla="*/ 66 w 214"/>
                <a:gd name="T25" fmla="*/ 44 h 124"/>
                <a:gd name="T26" fmla="*/ 70 w 214"/>
                <a:gd name="T27" fmla="*/ 36 h 124"/>
                <a:gd name="T28" fmla="*/ 76 w 214"/>
                <a:gd name="T29" fmla="*/ 30 h 124"/>
                <a:gd name="T30" fmla="*/ 82 w 214"/>
                <a:gd name="T31" fmla="*/ 24 h 124"/>
                <a:gd name="T32" fmla="*/ 90 w 214"/>
                <a:gd name="T33" fmla="*/ 20 h 124"/>
                <a:gd name="T34" fmla="*/ 98 w 214"/>
                <a:gd name="T35" fmla="*/ 16 h 124"/>
                <a:gd name="T36" fmla="*/ 108 w 214"/>
                <a:gd name="T37" fmla="*/ 16 h 124"/>
                <a:gd name="T38" fmla="*/ 108 w 214"/>
                <a:gd name="T39" fmla="*/ 16 h 124"/>
                <a:gd name="T40" fmla="*/ 116 w 214"/>
                <a:gd name="T41" fmla="*/ 16 h 124"/>
                <a:gd name="T42" fmla="*/ 124 w 214"/>
                <a:gd name="T43" fmla="*/ 20 h 124"/>
                <a:gd name="T44" fmla="*/ 132 w 214"/>
                <a:gd name="T45" fmla="*/ 24 h 124"/>
                <a:gd name="T46" fmla="*/ 140 w 214"/>
                <a:gd name="T47" fmla="*/ 30 h 124"/>
                <a:gd name="T48" fmla="*/ 144 w 214"/>
                <a:gd name="T49" fmla="*/ 36 h 124"/>
                <a:gd name="T50" fmla="*/ 150 w 214"/>
                <a:gd name="T51" fmla="*/ 44 h 124"/>
                <a:gd name="T52" fmla="*/ 152 w 214"/>
                <a:gd name="T53" fmla="*/ 52 h 124"/>
                <a:gd name="T54" fmla="*/ 152 w 214"/>
                <a:gd name="T55" fmla="*/ 62 h 124"/>
                <a:gd name="T56" fmla="*/ 152 w 214"/>
                <a:gd name="T57" fmla="*/ 62 h 124"/>
                <a:gd name="T58" fmla="*/ 152 w 214"/>
                <a:gd name="T59" fmla="*/ 70 h 124"/>
                <a:gd name="T60" fmla="*/ 150 w 214"/>
                <a:gd name="T61" fmla="*/ 80 h 124"/>
                <a:gd name="T62" fmla="*/ 144 w 214"/>
                <a:gd name="T63" fmla="*/ 88 h 124"/>
                <a:gd name="T64" fmla="*/ 140 w 214"/>
                <a:gd name="T65" fmla="*/ 94 h 124"/>
                <a:gd name="T66" fmla="*/ 132 w 214"/>
                <a:gd name="T67" fmla="*/ 100 h 124"/>
                <a:gd name="T68" fmla="*/ 124 w 214"/>
                <a:gd name="T69" fmla="*/ 104 h 124"/>
                <a:gd name="T70" fmla="*/ 116 w 214"/>
                <a:gd name="T71" fmla="*/ 106 h 124"/>
                <a:gd name="T72" fmla="*/ 108 w 214"/>
                <a:gd name="T73" fmla="*/ 108 h 124"/>
                <a:gd name="T74" fmla="*/ 156 w 214"/>
                <a:gd name="T75" fmla="*/ 102 h 124"/>
                <a:gd name="T76" fmla="*/ 170 w 214"/>
                <a:gd name="T77" fmla="*/ 102 h 124"/>
                <a:gd name="T78" fmla="*/ 170 w 214"/>
                <a:gd name="T79" fmla="*/ 92 h 124"/>
                <a:gd name="T80" fmla="*/ 170 w 214"/>
                <a:gd name="T81" fmla="*/ 92 h 124"/>
                <a:gd name="T82" fmla="*/ 170 w 214"/>
                <a:gd name="T83" fmla="*/ 82 h 124"/>
                <a:gd name="T84" fmla="*/ 174 w 214"/>
                <a:gd name="T85" fmla="*/ 74 h 124"/>
                <a:gd name="T86" fmla="*/ 178 w 214"/>
                <a:gd name="T87" fmla="*/ 66 h 124"/>
                <a:gd name="T88" fmla="*/ 182 w 214"/>
                <a:gd name="T89" fmla="*/ 60 h 124"/>
                <a:gd name="T90" fmla="*/ 190 w 214"/>
                <a:gd name="T91" fmla="*/ 54 h 124"/>
                <a:gd name="T92" fmla="*/ 198 w 214"/>
                <a:gd name="T93" fmla="*/ 50 h 124"/>
                <a:gd name="T94" fmla="*/ 206 w 214"/>
                <a:gd name="T95" fmla="*/ 46 h 124"/>
                <a:gd name="T96" fmla="*/ 214 w 214"/>
                <a:gd name="T97" fmla="*/ 46 h 124"/>
                <a:gd name="T98" fmla="*/ 214 w 214"/>
                <a:gd name="T99" fmla="*/ 0 h 124"/>
                <a:gd name="T100" fmla="*/ 0 w 214"/>
                <a:gd name="T101" fmla="*/ 0 h 124"/>
                <a:gd name="T102" fmla="*/ 0 w 214"/>
                <a:gd name="T103" fmla="*/ 124 h 124"/>
                <a:gd name="T104" fmla="*/ 156 w 214"/>
                <a:gd name="T105" fmla="*/ 124 h 124"/>
                <a:gd name="T106" fmla="*/ 156 w 214"/>
                <a:gd name="T107" fmla="*/ 10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4" h="124">
                  <a:moveTo>
                    <a:pt x="108" y="108"/>
                  </a:moveTo>
                  <a:lnTo>
                    <a:pt x="108" y="108"/>
                  </a:lnTo>
                  <a:lnTo>
                    <a:pt x="98" y="106"/>
                  </a:lnTo>
                  <a:lnTo>
                    <a:pt x="90" y="104"/>
                  </a:lnTo>
                  <a:lnTo>
                    <a:pt x="82" y="100"/>
                  </a:lnTo>
                  <a:lnTo>
                    <a:pt x="76" y="94"/>
                  </a:lnTo>
                  <a:lnTo>
                    <a:pt x="70" y="88"/>
                  </a:lnTo>
                  <a:lnTo>
                    <a:pt x="66" y="80"/>
                  </a:lnTo>
                  <a:lnTo>
                    <a:pt x="62" y="70"/>
                  </a:lnTo>
                  <a:lnTo>
                    <a:pt x="62" y="62"/>
                  </a:lnTo>
                  <a:lnTo>
                    <a:pt x="62" y="62"/>
                  </a:lnTo>
                  <a:lnTo>
                    <a:pt x="62" y="52"/>
                  </a:lnTo>
                  <a:lnTo>
                    <a:pt x="66" y="44"/>
                  </a:lnTo>
                  <a:lnTo>
                    <a:pt x="70" y="36"/>
                  </a:lnTo>
                  <a:lnTo>
                    <a:pt x="76" y="30"/>
                  </a:lnTo>
                  <a:lnTo>
                    <a:pt x="82" y="24"/>
                  </a:lnTo>
                  <a:lnTo>
                    <a:pt x="90" y="20"/>
                  </a:lnTo>
                  <a:lnTo>
                    <a:pt x="98" y="16"/>
                  </a:lnTo>
                  <a:lnTo>
                    <a:pt x="108" y="16"/>
                  </a:lnTo>
                  <a:lnTo>
                    <a:pt x="108" y="16"/>
                  </a:lnTo>
                  <a:lnTo>
                    <a:pt x="116" y="16"/>
                  </a:lnTo>
                  <a:lnTo>
                    <a:pt x="124" y="20"/>
                  </a:lnTo>
                  <a:lnTo>
                    <a:pt x="132" y="24"/>
                  </a:lnTo>
                  <a:lnTo>
                    <a:pt x="140" y="30"/>
                  </a:lnTo>
                  <a:lnTo>
                    <a:pt x="144" y="36"/>
                  </a:lnTo>
                  <a:lnTo>
                    <a:pt x="150" y="44"/>
                  </a:lnTo>
                  <a:lnTo>
                    <a:pt x="152" y="52"/>
                  </a:lnTo>
                  <a:lnTo>
                    <a:pt x="152" y="62"/>
                  </a:lnTo>
                  <a:lnTo>
                    <a:pt x="152" y="62"/>
                  </a:lnTo>
                  <a:lnTo>
                    <a:pt x="152" y="70"/>
                  </a:lnTo>
                  <a:lnTo>
                    <a:pt x="150" y="80"/>
                  </a:lnTo>
                  <a:lnTo>
                    <a:pt x="144" y="88"/>
                  </a:lnTo>
                  <a:lnTo>
                    <a:pt x="140" y="94"/>
                  </a:lnTo>
                  <a:lnTo>
                    <a:pt x="132" y="100"/>
                  </a:lnTo>
                  <a:lnTo>
                    <a:pt x="124" y="104"/>
                  </a:lnTo>
                  <a:lnTo>
                    <a:pt x="116" y="106"/>
                  </a:lnTo>
                  <a:lnTo>
                    <a:pt x="108" y="108"/>
                  </a:lnTo>
                  <a:close/>
                  <a:moveTo>
                    <a:pt x="156" y="102"/>
                  </a:moveTo>
                  <a:lnTo>
                    <a:pt x="170" y="102"/>
                  </a:lnTo>
                  <a:lnTo>
                    <a:pt x="170" y="92"/>
                  </a:lnTo>
                  <a:lnTo>
                    <a:pt x="170" y="92"/>
                  </a:lnTo>
                  <a:lnTo>
                    <a:pt x="170" y="82"/>
                  </a:lnTo>
                  <a:lnTo>
                    <a:pt x="174" y="74"/>
                  </a:lnTo>
                  <a:lnTo>
                    <a:pt x="178" y="66"/>
                  </a:lnTo>
                  <a:lnTo>
                    <a:pt x="182" y="60"/>
                  </a:lnTo>
                  <a:lnTo>
                    <a:pt x="190" y="54"/>
                  </a:lnTo>
                  <a:lnTo>
                    <a:pt x="198" y="50"/>
                  </a:lnTo>
                  <a:lnTo>
                    <a:pt x="206" y="46"/>
                  </a:lnTo>
                  <a:lnTo>
                    <a:pt x="214" y="46"/>
                  </a:lnTo>
                  <a:lnTo>
                    <a:pt x="214" y="0"/>
                  </a:lnTo>
                  <a:lnTo>
                    <a:pt x="0" y="0"/>
                  </a:lnTo>
                  <a:lnTo>
                    <a:pt x="0" y="124"/>
                  </a:lnTo>
                  <a:lnTo>
                    <a:pt x="156" y="124"/>
                  </a:lnTo>
                  <a:lnTo>
                    <a:pt x="156" y="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212">
              <a:extLst>
                <a:ext uri="{FF2B5EF4-FFF2-40B4-BE49-F238E27FC236}">
                  <a16:creationId xmlns:a16="http://schemas.microsoft.com/office/drawing/2014/main" id="{D3CD4AFA-10C2-4487-95DA-A72EDCD81076}"/>
                </a:ext>
              </a:extLst>
            </p:cNvPr>
            <p:cNvSpPr>
              <a:spLocks/>
            </p:cNvSpPr>
            <p:nvPr userDrawn="1"/>
          </p:nvSpPr>
          <p:spPr bwMode="auto">
            <a:xfrm>
              <a:off x="500063" y="5657850"/>
              <a:ext cx="142875" cy="146050"/>
            </a:xfrm>
            <a:custGeom>
              <a:avLst/>
              <a:gdLst>
                <a:gd name="T0" fmla="*/ 46 w 90"/>
                <a:gd name="T1" fmla="*/ 92 h 92"/>
                <a:gd name="T2" fmla="*/ 46 w 90"/>
                <a:gd name="T3" fmla="*/ 92 h 92"/>
                <a:gd name="T4" fmla="*/ 36 w 90"/>
                <a:gd name="T5" fmla="*/ 90 h 92"/>
                <a:gd name="T6" fmla="*/ 28 w 90"/>
                <a:gd name="T7" fmla="*/ 88 h 92"/>
                <a:gd name="T8" fmla="*/ 20 w 90"/>
                <a:gd name="T9" fmla="*/ 84 h 92"/>
                <a:gd name="T10" fmla="*/ 14 w 90"/>
                <a:gd name="T11" fmla="*/ 78 h 92"/>
                <a:gd name="T12" fmla="*/ 8 w 90"/>
                <a:gd name="T13" fmla="*/ 72 h 92"/>
                <a:gd name="T14" fmla="*/ 4 w 90"/>
                <a:gd name="T15" fmla="*/ 64 h 92"/>
                <a:gd name="T16" fmla="*/ 0 w 90"/>
                <a:gd name="T17" fmla="*/ 54 h 92"/>
                <a:gd name="T18" fmla="*/ 0 w 90"/>
                <a:gd name="T19" fmla="*/ 46 h 92"/>
                <a:gd name="T20" fmla="*/ 0 w 90"/>
                <a:gd name="T21" fmla="*/ 46 h 92"/>
                <a:gd name="T22" fmla="*/ 0 w 90"/>
                <a:gd name="T23" fmla="*/ 36 h 92"/>
                <a:gd name="T24" fmla="*/ 4 w 90"/>
                <a:gd name="T25" fmla="*/ 28 h 92"/>
                <a:gd name="T26" fmla="*/ 8 w 90"/>
                <a:gd name="T27" fmla="*/ 20 h 92"/>
                <a:gd name="T28" fmla="*/ 14 w 90"/>
                <a:gd name="T29" fmla="*/ 14 h 92"/>
                <a:gd name="T30" fmla="*/ 20 w 90"/>
                <a:gd name="T31" fmla="*/ 8 h 92"/>
                <a:gd name="T32" fmla="*/ 28 w 90"/>
                <a:gd name="T33" fmla="*/ 4 h 92"/>
                <a:gd name="T34" fmla="*/ 36 w 90"/>
                <a:gd name="T35" fmla="*/ 0 h 92"/>
                <a:gd name="T36" fmla="*/ 46 w 90"/>
                <a:gd name="T37" fmla="*/ 0 h 92"/>
                <a:gd name="T38" fmla="*/ 46 w 90"/>
                <a:gd name="T39" fmla="*/ 0 h 92"/>
                <a:gd name="T40" fmla="*/ 54 w 90"/>
                <a:gd name="T41" fmla="*/ 0 h 92"/>
                <a:gd name="T42" fmla="*/ 62 w 90"/>
                <a:gd name="T43" fmla="*/ 4 h 92"/>
                <a:gd name="T44" fmla="*/ 70 w 90"/>
                <a:gd name="T45" fmla="*/ 8 h 92"/>
                <a:gd name="T46" fmla="*/ 78 w 90"/>
                <a:gd name="T47" fmla="*/ 14 h 92"/>
                <a:gd name="T48" fmla="*/ 82 w 90"/>
                <a:gd name="T49" fmla="*/ 20 h 92"/>
                <a:gd name="T50" fmla="*/ 88 w 90"/>
                <a:gd name="T51" fmla="*/ 28 h 92"/>
                <a:gd name="T52" fmla="*/ 90 w 90"/>
                <a:gd name="T53" fmla="*/ 36 h 92"/>
                <a:gd name="T54" fmla="*/ 90 w 90"/>
                <a:gd name="T55" fmla="*/ 46 h 92"/>
                <a:gd name="T56" fmla="*/ 90 w 90"/>
                <a:gd name="T57" fmla="*/ 46 h 92"/>
                <a:gd name="T58" fmla="*/ 90 w 90"/>
                <a:gd name="T59" fmla="*/ 54 h 92"/>
                <a:gd name="T60" fmla="*/ 88 w 90"/>
                <a:gd name="T61" fmla="*/ 64 h 92"/>
                <a:gd name="T62" fmla="*/ 82 w 90"/>
                <a:gd name="T63" fmla="*/ 72 h 92"/>
                <a:gd name="T64" fmla="*/ 78 w 90"/>
                <a:gd name="T65" fmla="*/ 78 h 92"/>
                <a:gd name="T66" fmla="*/ 70 w 90"/>
                <a:gd name="T67" fmla="*/ 84 h 92"/>
                <a:gd name="T68" fmla="*/ 62 w 90"/>
                <a:gd name="T69" fmla="*/ 88 h 92"/>
                <a:gd name="T70" fmla="*/ 54 w 90"/>
                <a:gd name="T71" fmla="*/ 90 h 92"/>
                <a:gd name="T72" fmla="*/ 46 w 90"/>
                <a:gd name="T73"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92">
                  <a:moveTo>
                    <a:pt x="46" y="92"/>
                  </a:moveTo>
                  <a:lnTo>
                    <a:pt x="46" y="92"/>
                  </a:lnTo>
                  <a:lnTo>
                    <a:pt x="36" y="90"/>
                  </a:lnTo>
                  <a:lnTo>
                    <a:pt x="28" y="88"/>
                  </a:lnTo>
                  <a:lnTo>
                    <a:pt x="20" y="84"/>
                  </a:lnTo>
                  <a:lnTo>
                    <a:pt x="14" y="78"/>
                  </a:lnTo>
                  <a:lnTo>
                    <a:pt x="8" y="72"/>
                  </a:lnTo>
                  <a:lnTo>
                    <a:pt x="4" y="64"/>
                  </a:lnTo>
                  <a:lnTo>
                    <a:pt x="0" y="54"/>
                  </a:lnTo>
                  <a:lnTo>
                    <a:pt x="0" y="46"/>
                  </a:lnTo>
                  <a:lnTo>
                    <a:pt x="0" y="46"/>
                  </a:lnTo>
                  <a:lnTo>
                    <a:pt x="0" y="36"/>
                  </a:lnTo>
                  <a:lnTo>
                    <a:pt x="4" y="28"/>
                  </a:lnTo>
                  <a:lnTo>
                    <a:pt x="8" y="20"/>
                  </a:lnTo>
                  <a:lnTo>
                    <a:pt x="14" y="14"/>
                  </a:lnTo>
                  <a:lnTo>
                    <a:pt x="20" y="8"/>
                  </a:lnTo>
                  <a:lnTo>
                    <a:pt x="28" y="4"/>
                  </a:lnTo>
                  <a:lnTo>
                    <a:pt x="36" y="0"/>
                  </a:lnTo>
                  <a:lnTo>
                    <a:pt x="46" y="0"/>
                  </a:lnTo>
                  <a:lnTo>
                    <a:pt x="46" y="0"/>
                  </a:lnTo>
                  <a:lnTo>
                    <a:pt x="54" y="0"/>
                  </a:lnTo>
                  <a:lnTo>
                    <a:pt x="62" y="4"/>
                  </a:lnTo>
                  <a:lnTo>
                    <a:pt x="70" y="8"/>
                  </a:lnTo>
                  <a:lnTo>
                    <a:pt x="78" y="14"/>
                  </a:lnTo>
                  <a:lnTo>
                    <a:pt x="82" y="20"/>
                  </a:lnTo>
                  <a:lnTo>
                    <a:pt x="88" y="28"/>
                  </a:lnTo>
                  <a:lnTo>
                    <a:pt x="90" y="36"/>
                  </a:lnTo>
                  <a:lnTo>
                    <a:pt x="90" y="46"/>
                  </a:lnTo>
                  <a:lnTo>
                    <a:pt x="90" y="46"/>
                  </a:lnTo>
                  <a:lnTo>
                    <a:pt x="90" y="54"/>
                  </a:lnTo>
                  <a:lnTo>
                    <a:pt x="88" y="64"/>
                  </a:lnTo>
                  <a:lnTo>
                    <a:pt x="82" y="72"/>
                  </a:lnTo>
                  <a:lnTo>
                    <a:pt x="78" y="78"/>
                  </a:lnTo>
                  <a:lnTo>
                    <a:pt x="70" y="84"/>
                  </a:lnTo>
                  <a:lnTo>
                    <a:pt x="62" y="88"/>
                  </a:lnTo>
                  <a:lnTo>
                    <a:pt x="54" y="90"/>
                  </a:lnTo>
                  <a:lnTo>
                    <a:pt x="46" y="9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 name="Freeform 213">
              <a:extLst>
                <a:ext uri="{FF2B5EF4-FFF2-40B4-BE49-F238E27FC236}">
                  <a16:creationId xmlns:a16="http://schemas.microsoft.com/office/drawing/2014/main" id="{E441E89D-493C-433A-9702-846DBAAE6A59}"/>
                </a:ext>
              </a:extLst>
            </p:cNvPr>
            <p:cNvSpPr>
              <a:spLocks/>
            </p:cNvSpPr>
            <p:nvPr userDrawn="1"/>
          </p:nvSpPr>
          <p:spPr bwMode="auto">
            <a:xfrm>
              <a:off x="401638" y="5632450"/>
              <a:ext cx="339725" cy="196850"/>
            </a:xfrm>
            <a:custGeom>
              <a:avLst/>
              <a:gdLst>
                <a:gd name="T0" fmla="*/ 156 w 214"/>
                <a:gd name="T1" fmla="*/ 102 h 124"/>
                <a:gd name="T2" fmla="*/ 170 w 214"/>
                <a:gd name="T3" fmla="*/ 102 h 124"/>
                <a:gd name="T4" fmla="*/ 170 w 214"/>
                <a:gd name="T5" fmla="*/ 92 h 124"/>
                <a:gd name="T6" fmla="*/ 170 w 214"/>
                <a:gd name="T7" fmla="*/ 92 h 124"/>
                <a:gd name="T8" fmla="*/ 170 w 214"/>
                <a:gd name="T9" fmla="*/ 82 h 124"/>
                <a:gd name="T10" fmla="*/ 174 w 214"/>
                <a:gd name="T11" fmla="*/ 74 h 124"/>
                <a:gd name="T12" fmla="*/ 178 w 214"/>
                <a:gd name="T13" fmla="*/ 66 h 124"/>
                <a:gd name="T14" fmla="*/ 182 w 214"/>
                <a:gd name="T15" fmla="*/ 60 h 124"/>
                <a:gd name="T16" fmla="*/ 190 w 214"/>
                <a:gd name="T17" fmla="*/ 54 h 124"/>
                <a:gd name="T18" fmla="*/ 198 w 214"/>
                <a:gd name="T19" fmla="*/ 50 h 124"/>
                <a:gd name="T20" fmla="*/ 206 w 214"/>
                <a:gd name="T21" fmla="*/ 46 h 124"/>
                <a:gd name="T22" fmla="*/ 214 w 214"/>
                <a:gd name="T23" fmla="*/ 46 h 124"/>
                <a:gd name="T24" fmla="*/ 214 w 214"/>
                <a:gd name="T25" fmla="*/ 0 h 124"/>
                <a:gd name="T26" fmla="*/ 0 w 214"/>
                <a:gd name="T27" fmla="*/ 0 h 124"/>
                <a:gd name="T28" fmla="*/ 0 w 214"/>
                <a:gd name="T29" fmla="*/ 124 h 124"/>
                <a:gd name="T30" fmla="*/ 156 w 214"/>
                <a:gd name="T31" fmla="*/ 124 h 124"/>
                <a:gd name="T32" fmla="*/ 156 w 214"/>
                <a:gd name="T33" fmla="*/ 10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4" h="124">
                  <a:moveTo>
                    <a:pt x="156" y="102"/>
                  </a:moveTo>
                  <a:lnTo>
                    <a:pt x="170" y="102"/>
                  </a:lnTo>
                  <a:lnTo>
                    <a:pt x="170" y="92"/>
                  </a:lnTo>
                  <a:lnTo>
                    <a:pt x="170" y="92"/>
                  </a:lnTo>
                  <a:lnTo>
                    <a:pt x="170" y="82"/>
                  </a:lnTo>
                  <a:lnTo>
                    <a:pt x="174" y="74"/>
                  </a:lnTo>
                  <a:lnTo>
                    <a:pt x="178" y="66"/>
                  </a:lnTo>
                  <a:lnTo>
                    <a:pt x="182" y="60"/>
                  </a:lnTo>
                  <a:lnTo>
                    <a:pt x="190" y="54"/>
                  </a:lnTo>
                  <a:lnTo>
                    <a:pt x="198" y="50"/>
                  </a:lnTo>
                  <a:lnTo>
                    <a:pt x="206" y="46"/>
                  </a:lnTo>
                  <a:lnTo>
                    <a:pt x="214" y="46"/>
                  </a:lnTo>
                  <a:lnTo>
                    <a:pt x="214" y="0"/>
                  </a:lnTo>
                  <a:lnTo>
                    <a:pt x="0" y="0"/>
                  </a:lnTo>
                  <a:lnTo>
                    <a:pt x="0" y="124"/>
                  </a:lnTo>
                  <a:lnTo>
                    <a:pt x="156" y="124"/>
                  </a:lnTo>
                  <a:lnTo>
                    <a:pt x="156" y="10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 name="Freeform 214">
              <a:extLst>
                <a:ext uri="{FF2B5EF4-FFF2-40B4-BE49-F238E27FC236}">
                  <a16:creationId xmlns:a16="http://schemas.microsoft.com/office/drawing/2014/main" id="{07A4E3FB-0C15-47F5-B76E-A63E4954026C}"/>
                </a:ext>
              </a:extLst>
            </p:cNvPr>
            <p:cNvSpPr>
              <a:spLocks/>
            </p:cNvSpPr>
            <p:nvPr userDrawn="1"/>
          </p:nvSpPr>
          <p:spPr bwMode="auto">
            <a:xfrm>
              <a:off x="547688" y="5676900"/>
              <a:ext cx="47625" cy="107950"/>
            </a:xfrm>
            <a:custGeom>
              <a:avLst/>
              <a:gdLst>
                <a:gd name="T0" fmla="*/ 16 w 30"/>
                <a:gd name="T1" fmla="*/ 30 h 68"/>
                <a:gd name="T2" fmla="*/ 10 w 30"/>
                <a:gd name="T3" fmla="*/ 28 h 68"/>
                <a:gd name="T4" fmla="*/ 8 w 30"/>
                <a:gd name="T5" fmla="*/ 24 h 68"/>
                <a:gd name="T6" fmla="*/ 8 w 30"/>
                <a:gd name="T7" fmla="*/ 20 h 68"/>
                <a:gd name="T8" fmla="*/ 8 w 30"/>
                <a:gd name="T9" fmla="*/ 18 h 68"/>
                <a:gd name="T10" fmla="*/ 10 w 30"/>
                <a:gd name="T11" fmla="*/ 14 h 68"/>
                <a:gd name="T12" fmla="*/ 18 w 30"/>
                <a:gd name="T13" fmla="*/ 12 h 68"/>
                <a:gd name="T14" fmla="*/ 22 w 30"/>
                <a:gd name="T15" fmla="*/ 12 h 68"/>
                <a:gd name="T16" fmla="*/ 28 w 30"/>
                <a:gd name="T17" fmla="*/ 14 h 68"/>
                <a:gd name="T18" fmla="*/ 28 w 30"/>
                <a:gd name="T19" fmla="*/ 8 h 68"/>
                <a:gd name="T20" fmla="*/ 24 w 30"/>
                <a:gd name="T21" fmla="*/ 6 h 68"/>
                <a:gd name="T22" fmla="*/ 20 w 30"/>
                <a:gd name="T23" fmla="*/ 0 h 68"/>
                <a:gd name="T24" fmla="*/ 12 w 30"/>
                <a:gd name="T25" fmla="*/ 6 h 68"/>
                <a:gd name="T26" fmla="*/ 8 w 30"/>
                <a:gd name="T27" fmla="*/ 8 h 68"/>
                <a:gd name="T28" fmla="*/ 4 w 30"/>
                <a:gd name="T29" fmla="*/ 10 h 68"/>
                <a:gd name="T30" fmla="*/ 0 w 30"/>
                <a:gd name="T31" fmla="*/ 20 h 68"/>
                <a:gd name="T32" fmla="*/ 0 w 30"/>
                <a:gd name="T33" fmla="*/ 26 h 68"/>
                <a:gd name="T34" fmla="*/ 2 w 30"/>
                <a:gd name="T35" fmla="*/ 30 h 68"/>
                <a:gd name="T36" fmla="*/ 12 w 30"/>
                <a:gd name="T37" fmla="*/ 36 h 68"/>
                <a:gd name="T38" fmla="*/ 14 w 30"/>
                <a:gd name="T39" fmla="*/ 38 h 68"/>
                <a:gd name="T40" fmla="*/ 20 w 30"/>
                <a:gd name="T41" fmla="*/ 42 h 68"/>
                <a:gd name="T42" fmla="*/ 22 w 30"/>
                <a:gd name="T43" fmla="*/ 44 h 68"/>
                <a:gd name="T44" fmla="*/ 24 w 30"/>
                <a:gd name="T45" fmla="*/ 48 h 68"/>
                <a:gd name="T46" fmla="*/ 22 w 30"/>
                <a:gd name="T47" fmla="*/ 54 h 68"/>
                <a:gd name="T48" fmla="*/ 18 w 30"/>
                <a:gd name="T49" fmla="*/ 56 h 68"/>
                <a:gd name="T50" fmla="*/ 16 w 30"/>
                <a:gd name="T51" fmla="*/ 56 h 68"/>
                <a:gd name="T52" fmla="*/ 10 w 30"/>
                <a:gd name="T53" fmla="*/ 54 h 68"/>
                <a:gd name="T54" fmla="*/ 4 w 30"/>
                <a:gd name="T55" fmla="*/ 60 h 68"/>
                <a:gd name="T56" fmla="*/ 8 w 30"/>
                <a:gd name="T57" fmla="*/ 62 h 68"/>
                <a:gd name="T58" fmla="*/ 12 w 30"/>
                <a:gd name="T59" fmla="*/ 68 h 68"/>
                <a:gd name="T60" fmla="*/ 20 w 30"/>
                <a:gd name="T61" fmla="*/ 62 h 68"/>
                <a:gd name="T62" fmla="*/ 24 w 30"/>
                <a:gd name="T63" fmla="*/ 60 h 68"/>
                <a:gd name="T64" fmla="*/ 28 w 30"/>
                <a:gd name="T65" fmla="*/ 58 h 68"/>
                <a:gd name="T66" fmla="*/ 30 w 30"/>
                <a:gd name="T67" fmla="*/ 48 h 68"/>
                <a:gd name="T68" fmla="*/ 30 w 30"/>
                <a:gd name="T69" fmla="*/ 44 h 68"/>
                <a:gd name="T70" fmla="*/ 28 w 30"/>
                <a:gd name="T71" fmla="*/ 40 h 68"/>
                <a:gd name="T72" fmla="*/ 20 w 30"/>
                <a:gd name="T73" fmla="*/ 32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 h="68">
                  <a:moveTo>
                    <a:pt x="20" y="32"/>
                  </a:moveTo>
                  <a:lnTo>
                    <a:pt x="16" y="30"/>
                  </a:lnTo>
                  <a:lnTo>
                    <a:pt x="16" y="30"/>
                  </a:lnTo>
                  <a:lnTo>
                    <a:pt x="10" y="28"/>
                  </a:lnTo>
                  <a:lnTo>
                    <a:pt x="10" y="28"/>
                  </a:lnTo>
                  <a:lnTo>
                    <a:pt x="8" y="24"/>
                  </a:lnTo>
                  <a:lnTo>
                    <a:pt x="8" y="24"/>
                  </a:lnTo>
                  <a:lnTo>
                    <a:pt x="8" y="20"/>
                  </a:lnTo>
                  <a:lnTo>
                    <a:pt x="8" y="20"/>
                  </a:lnTo>
                  <a:lnTo>
                    <a:pt x="8" y="18"/>
                  </a:lnTo>
                  <a:lnTo>
                    <a:pt x="10" y="14"/>
                  </a:lnTo>
                  <a:lnTo>
                    <a:pt x="10" y="14"/>
                  </a:lnTo>
                  <a:lnTo>
                    <a:pt x="14" y="12"/>
                  </a:lnTo>
                  <a:lnTo>
                    <a:pt x="18" y="12"/>
                  </a:lnTo>
                  <a:lnTo>
                    <a:pt x="18" y="12"/>
                  </a:lnTo>
                  <a:lnTo>
                    <a:pt x="22" y="12"/>
                  </a:lnTo>
                  <a:lnTo>
                    <a:pt x="22" y="12"/>
                  </a:lnTo>
                  <a:lnTo>
                    <a:pt x="28" y="14"/>
                  </a:lnTo>
                  <a:lnTo>
                    <a:pt x="28" y="8"/>
                  </a:lnTo>
                  <a:lnTo>
                    <a:pt x="28" y="8"/>
                  </a:lnTo>
                  <a:lnTo>
                    <a:pt x="24" y="6"/>
                  </a:lnTo>
                  <a:lnTo>
                    <a:pt x="24" y="6"/>
                  </a:lnTo>
                  <a:lnTo>
                    <a:pt x="20" y="6"/>
                  </a:lnTo>
                  <a:lnTo>
                    <a:pt x="20" y="0"/>
                  </a:lnTo>
                  <a:lnTo>
                    <a:pt x="12" y="0"/>
                  </a:lnTo>
                  <a:lnTo>
                    <a:pt x="12" y="6"/>
                  </a:lnTo>
                  <a:lnTo>
                    <a:pt x="12" y="6"/>
                  </a:lnTo>
                  <a:lnTo>
                    <a:pt x="8" y="8"/>
                  </a:lnTo>
                  <a:lnTo>
                    <a:pt x="4" y="10"/>
                  </a:lnTo>
                  <a:lnTo>
                    <a:pt x="4" y="10"/>
                  </a:lnTo>
                  <a:lnTo>
                    <a:pt x="0" y="14"/>
                  </a:lnTo>
                  <a:lnTo>
                    <a:pt x="0" y="20"/>
                  </a:lnTo>
                  <a:lnTo>
                    <a:pt x="0" y="20"/>
                  </a:lnTo>
                  <a:lnTo>
                    <a:pt x="0" y="26"/>
                  </a:lnTo>
                  <a:lnTo>
                    <a:pt x="2" y="30"/>
                  </a:lnTo>
                  <a:lnTo>
                    <a:pt x="2" y="30"/>
                  </a:lnTo>
                  <a:lnTo>
                    <a:pt x="6" y="34"/>
                  </a:lnTo>
                  <a:lnTo>
                    <a:pt x="12" y="36"/>
                  </a:lnTo>
                  <a:lnTo>
                    <a:pt x="14" y="38"/>
                  </a:lnTo>
                  <a:lnTo>
                    <a:pt x="14" y="38"/>
                  </a:lnTo>
                  <a:lnTo>
                    <a:pt x="20" y="42"/>
                  </a:lnTo>
                  <a:lnTo>
                    <a:pt x="20" y="42"/>
                  </a:lnTo>
                  <a:lnTo>
                    <a:pt x="22" y="44"/>
                  </a:lnTo>
                  <a:lnTo>
                    <a:pt x="22" y="44"/>
                  </a:lnTo>
                  <a:lnTo>
                    <a:pt x="24" y="48"/>
                  </a:lnTo>
                  <a:lnTo>
                    <a:pt x="24" y="48"/>
                  </a:lnTo>
                  <a:lnTo>
                    <a:pt x="22" y="52"/>
                  </a:lnTo>
                  <a:lnTo>
                    <a:pt x="22" y="54"/>
                  </a:lnTo>
                  <a:lnTo>
                    <a:pt x="22" y="54"/>
                  </a:lnTo>
                  <a:lnTo>
                    <a:pt x="18" y="56"/>
                  </a:lnTo>
                  <a:lnTo>
                    <a:pt x="16" y="56"/>
                  </a:lnTo>
                  <a:lnTo>
                    <a:pt x="16" y="56"/>
                  </a:lnTo>
                  <a:lnTo>
                    <a:pt x="10" y="54"/>
                  </a:lnTo>
                  <a:lnTo>
                    <a:pt x="10" y="54"/>
                  </a:lnTo>
                  <a:lnTo>
                    <a:pt x="4" y="52"/>
                  </a:lnTo>
                  <a:lnTo>
                    <a:pt x="4" y="60"/>
                  </a:lnTo>
                  <a:lnTo>
                    <a:pt x="4" y="60"/>
                  </a:lnTo>
                  <a:lnTo>
                    <a:pt x="8" y="62"/>
                  </a:lnTo>
                  <a:lnTo>
                    <a:pt x="12" y="62"/>
                  </a:lnTo>
                  <a:lnTo>
                    <a:pt x="12" y="68"/>
                  </a:lnTo>
                  <a:lnTo>
                    <a:pt x="20" y="68"/>
                  </a:lnTo>
                  <a:lnTo>
                    <a:pt x="20" y="62"/>
                  </a:lnTo>
                  <a:lnTo>
                    <a:pt x="20" y="62"/>
                  </a:lnTo>
                  <a:lnTo>
                    <a:pt x="24" y="60"/>
                  </a:lnTo>
                  <a:lnTo>
                    <a:pt x="28" y="58"/>
                  </a:lnTo>
                  <a:lnTo>
                    <a:pt x="28" y="58"/>
                  </a:lnTo>
                  <a:lnTo>
                    <a:pt x="30" y="52"/>
                  </a:lnTo>
                  <a:lnTo>
                    <a:pt x="30" y="48"/>
                  </a:lnTo>
                  <a:lnTo>
                    <a:pt x="30" y="48"/>
                  </a:lnTo>
                  <a:lnTo>
                    <a:pt x="30" y="44"/>
                  </a:lnTo>
                  <a:lnTo>
                    <a:pt x="28" y="40"/>
                  </a:lnTo>
                  <a:lnTo>
                    <a:pt x="28" y="40"/>
                  </a:lnTo>
                  <a:lnTo>
                    <a:pt x="26" y="36"/>
                  </a:lnTo>
                  <a:lnTo>
                    <a:pt x="20" y="32"/>
                  </a:lnTo>
                  <a:lnTo>
                    <a:pt x="2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Freeform 215">
              <a:extLst>
                <a:ext uri="{FF2B5EF4-FFF2-40B4-BE49-F238E27FC236}">
                  <a16:creationId xmlns:a16="http://schemas.microsoft.com/office/drawing/2014/main" id="{CEE097F9-A592-4EC7-8D6D-253A9ADE73CB}"/>
                </a:ext>
              </a:extLst>
            </p:cNvPr>
            <p:cNvSpPr>
              <a:spLocks noEditPoints="1"/>
            </p:cNvSpPr>
            <p:nvPr userDrawn="1"/>
          </p:nvSpPr>
          <p:spPr bwMode="auto">
            <a:xfrm>
              <a:off x="392113" y="5572125"/>
              <a:ext cx="450850" cy="365125"/>
            </a:xfrm>
            <a:custGeom>
              <a:avLst/>
              <a:gdLst>
                <a:gd name="T0" fmla="*/ 272 w 284"/>
                <a:gd name="T1" fmla="*/ 134 h 230"/>
                <a:gd name="T2" fmla="*/ 272 w 284"/>
                <a:gd name="T3" fmla="*/ 130 h 230"/>
                <a:gd name="T4" fmla="*/ 268 w 284"/>
                <a:gd name="T5" fmla="*/ 110 h 230"/>
                <a:gd name="T6" fmla="*/ 258 w 284"/>
                <a:gd name="T7" fmla="*/ 96 h 230"/>
                <a:gd name="T8" fmla="*/ 244 w 284"/>
                <a:gd name="T9" fmla="*/ 84 h 230"/>
                <a:gd name="T10" fmla="*/ 226 w 284"/>
                <a:gd name="T11" fmla="*/ 78 h 230"/>
                <a:gd name="T12" fmla="*/ 226 w 284"/>
                <a:gd name="T13" fmla="*/ 38 h 230"/>
                <a:gd name="T14" fmla="*/ 220 w 284"/>
                <a:gd name="T15" fmla="*/ 32 h 230"/>
                <a:gd name="T16" fmla="*/ 208 w 284"/>
                <a:gd name="T17" fmla="*/ 20 h 230"/>
                <a:gd name="T18" fmla="*/ 206 w 284"/>
                <a:gd name="T19" fmla="*/ 16 h 230"/>
                <a:gd name="T20" fmla="*/ 192 w 284"/>
                <a:gd name="T21" fmla="*/ 14 h 230"/>
                <a:gd name="T22" fmla="*/ 192 w 284"/>
                <a:gd name="T23" fmla="*/ 6 h 230"/>
                <a:gd name="T24" fmla="*/ 186 w 284"/>
                <a:gd name="T25" fmla="*/ 0 h 230"/>
                <a:gd name="T26" fmla="*/ 40 w 284"/>
                <a:gd name="T27" fmla="*/ 0 h 230"/>
                <a:gd name="T28" fmla="*/ 34 w 284"/>
                <a:gd name="T29" fmla="*/ 6 h 230"/>
                <a:gd name="T30" fmla="*/ 26 w 284"/>
                <a:gd name="T31" fmla="*/ 14 h 230"/>
                <a:gd name="T32" fmla="*/ 22 w 284"/>
                <a:gd name="T33" fmla="*/ 16 h 230"/>
                <a:gd name="T34" fmla="*/ 20 w 284"/>
                <a:gd name="T35" fmla="*/ 32 h 230"/>
                <a:gd name="T36" fmla="*/ 6 w 284"/>
                <a:gd name="T37" fmla="*/ 32 h 230"/>
                <a:gd name="T38" fmla="*/ 0 w 284"/>
                <a:gd name="T39" fmla="*/ 38 h 230"/>
                <a:gd name="T40" fmla="*/ 0 w 284"/>
                <a:gd name="T41" fmla="*/ 162 h 230"/>
                <a:gd name="T42" fmla="*/ 6 w 284"/>
                <a:gd name="T43" fmla="*/ 168 h 230"/>
                <a:gd name="T44" fmla="*/ 158 w 284"/>
                <a:gd name="T45" fmla="*/ 224 h 230"/>
                <a:gd name="T46" fmla="*/ 158 w 284"/>
                <a:gd name="T47" fmla="*/ 228 h 230"/>
                <a:gd name="T48" fmla="*/ 278 w 284"/>
                <a:gd name="T49" fmla="*/ 230 h 230"/>
                <a:gd name="T50" fmla="*/ 282 w 284"/>
                <a:gd name="T51" fmla="*/ 228 h 230"/>
                <a:gd name="T52" fmla="*/ 284 w 284"/>
                <a:gd name="T53" fmla="*/ 140 h 230"/>
                <a:gd name="T54" fmla="*/ 282 w 284"/>
                <a:gd name="T55" fmla="*/ 136 h 230"/>
                <a:gd name="T56" fmla="*/ 278 w 284"/>
                <a:gd name="T57" fmla="*/ 134 h 230"/>
                <a:gd name="T58" fmla="*/ 260 w 284"/>
                <a:gd name="T59" fmla="*/ 134 h 230"/>
                <a:gd name="T60" fmla="*/ 182 w 284"/>
                <a:gd name="T61" fmla="*/ 130 h 230"/>
                <a:gd name="T62" fmla="*/ 182 w 284"/>
                <a:gd name="T63" fmla="*/ 122 h 230"/>
                <a:gd name="T64" fmla="*/ 188 w 284"/>
                <a:gd name="T65" fmla="*/ 108 h 230"/>
                <a:gd name="T66" fmla="*/ 198 w 284"/>
                <a:gd name="T67" fmla="*/ 96 h 230"/>
                <a:gd name="T68" fmla="*/ 212 w 284"/>
                <a:gd name="T69" fmla="*/ 90 h 230"/>
                <a:gd name="T70" fmla="*/ 220 w 284"/>
                <a:gd name="T71" fmla="*/ 90 h 230"/>
                <a:gd name="T72" fmla="*/ 236 w 284"/>
                <a:gd name="T73" fmla="*/ 92 h 230"/>
                <a:gd name="T74" fmla="*/ 248 w 284"/>
                <a:gd name="T75" fmla="*/ 102 h 230"/>
                <a:gd name="T76" fmla="*/ 258 w 284"/>
                <a:gd name="T77" fmla="*/ 114 h 230"/>
                <a:gd name="T78" fmla="*/ 260 w 284"/>
                <a:gd name="T79" fmla="*/ 130 h 230"/>
                <a:gd name="T80" fmla="*/ 46 w 284"/>
                <a:gd name="T81" fmla="*/ 12 h 230"/>
                <a:gd name="T82" fmla="*/ 182 w 284"/>
                <a:gd name="T83" fmla="*/ 14 h 230"/>
                <a:gd name="T84" fmla="*/ 46 w 284"/>
                <a:gd name="T85" fmla="*/ 12 h 230"/>
                <a:gd name="T86" fmla="*/ 196 w 284"/>
                <a:gd name="T87" fmla="*/ 26 h 230"/>
                <a:gd name="T88" fmla="*/ 30 w 284"/>
                <a:gd name="T89" fmla="*/ 32 h 230"/>
                <a:gd name="T90" fmla="*/ 158 w 284"/>
                <a:gd name="T91" fmla="*/ 140 h 230"/>
                <a:gd name="T92" fmla="*/ 12 w 284"/>
                <a:gd name="T93" fmla="*/ 156 h 230"/>
                <a:gd name="T94" fmla="*/ 216 w 284"/>
                <a:gd name="T95" fmla="*/ 44 h 230"/>
                <a:gd name="T96" fmla="*/ 216 w 284"/>
                <a:gd name="T97" fmla="*/ 78 h 230"/>
                <a:gd name="T98" fmla="*/ 198 w 284"/>
                <a:gd name="T99" fmla="*/ 84 h 230"/>
                <a:gd name="T100" fmla="*/ 184 w 284"/>
                <a:gd name="T101" fmla="*/ 96 h 230"/>
                <a:gd name="T102" fmla="*/ 174 w 284"/>
                <a:gd name="T103" fmla="*/ 110 h 230"/>
                <a:gd name="T104" fmla="*/ 170 w 284"/>
                <a:gd name="T105" fmla="*/ 130 h 230"/>
                <a:gd name="T106" fmla="*/ 162 w 284"/>
                <a:gd name="T107" fmla="*/ 134 h 230"/>
                <a:gd name="T108" fmla="*/ 158 w 284"/>
                <a:gd name="T109" fmla="*/ 136 h 230"/>
                <a:gd name="T110" fmla="*/ 158 w 284"/>
                <a:gd name="T111" fmla="*/ 140 h 230"/>
                <a:gd name="T112" fmla="*/ 168 w 284"/>
                <a:gd name="T113" fmla="*/ 218 h 230"/>
                <a:gd name="T114" fmla="*/ 274 w 284"/>
                <a:gd name="T115" fmla="*/ 146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4" h="230">
                  <a:moveTo>
                    <a:pt x="278" y="134"/>
                  </a:moveTo>
                  <a:lnTo>
                    <a:pt x="272" y="134"/>
                  </a:lnTo>
                  <a:lnTo>
                    <a:pt x="272" y="130"/>
                  </a:lnTo>
                  <a:lnTo>
                    <a:pt x="272" y="130"/>
                  </a:lnTo>
                  <a:lnTo>
                    <a:pt x="270" y="120"/>
                  </a:lnTo>
                  <a:lnTo>
                    <a:pt x="268" y="110"/>
                  </a:lnTo>
                  <a:lnTo>
                    <a:pt x="264" y="102"/>
                  </a:lnTo>
                  <a:lnTo>
                    <a:pt x="258" y="96"/>
                  </a:lnTo>
                  <a:lnTo>
                    <a:pt x="252" y="88"/>
                  </a:lnTo>
                  <a:lnTo>
                    <a:pt x="244" y="84"/>
                  </a:lnTo>
                  <a:lnTo>
                    <a:pt x="236" y="80"/>
                  </a:lnTo>
                  <a:lnTo>
                    <a:pt x="226" y="78"/>
                  </a:lnTo>
                  <a:lnTo>
                    <a:pt x="226" y="38"/>
                  </a:lnTo>
                  <a:lnTo>
                    <a:pt x="226" y="38"/>
                  </a:lnTo>
                  <a:lnTo>
                    <a:pt x="224" y="34"/>
                  </a:lnTo>
                  <a:lnTo>
                    <a:pt x="220" y="32"/>
                  </a:lnTo>
                  <a:lnTo>
                    <a:pt x="208" y="32"/>
                  </a:lnTo>
                  <a:lnTo>
                    <a:pt x="208" y="20"/>
                  </a:lnTo>
                  <a:lnTo>
                    <a:pt x="208" y="20"/>
                  </a:lnTo>
                  <a:lnTo>
                    <a:pt x="206" y="16"/>
                  </a:lnTo>
                  <a:lnTo>
                    <a:pt x="202" y="14"/>
                  </a:lnTo>
                  <a:lnTo>
                    <a:pt x="192" y="14"/>
                  </a:lnTo>
                  <a:lnTo>
                    <a:pt x="192" y="6"/>
                  </a:lnTo>
                  <a:lnTo>
                    <a:pt x="192" y="6"/>
                  </a:lnTo>
                  <a:lnTo>
                    <a:pt x="190" y="2"/>
                  </a:lnTo>
                  <a:lnTo>
                    <a:pt x="186" y="0"/>
                  </a:lnTo>
                  <a:lnTo>
                    <a:pt x="40" y="0"/>
                  </a:lnTo>
                  <a:lnTo>
                    <a:pt x="40" y="0"/>
                  </a:lnTo>
                  <a:lnTo>
                    <a:pt x="36" y="2"/>
                  </a:lnTo>
                  <a:lnTo>
                    <a:pt x="34" y="6"/>
                  </a:lnTo>
                  <a:lnTo>
                    <a:pt x="34" y="14"/>
                  </a:lnTo>
                  <a:lnTo>
                    <a:pt x="26" y="14"/>
                  </a:lnTo>
                  <a:lnTo>
                    <a:pt x="26" y="14"/>
                  </a:lnTo>
                  <a:lnTo>
                    <a:pt x="22" y="16"/>
                  </a:lnTo>
                  <a:lnTo>
                    <a:pt x="20" y="20"/>
                  </a:lnTo>
                  <a:lnTo>
                    <a:pt x="20" y="32"/>
                  </a:lnTo>
                  <a:lnTo>
                    <a:pt x="6" y="32"/>
                  </a:lnTo>
                  <a:lnTo>
                    <a:pt x="6" y="32"/>
                  </a:lnTo>
                  <a:lnTo>
                    <a:pt x="2" y="34"/>
                  </a:lnTo>
                  <a:lnTo>
                    <a:pt x="0" y="38"/>
                  </a:lnTo>
                  <a:lnTo>
                    <a:pt x="0" y="162"/>
                  </a:lnTo>
                  <a:lnTo>
                    <a:pt x="0" y="162"/>
                  </a:lnTo>
                  <a:lnTo>
                    <a:pt x="2" y="166"/>
                  </a:lnTo>
                  <a:lnTo>
                    <a:pt x="6" y="168"/>
                  </a:lnTo>
                  <a:lnTo>
                    <a:pt x="158" y="168"/>
                  </a:lnTo>
                  <a:lnTo>
                    <a:pt x="158" y="224"/>
                  </a:lnTo>
                  <a:lnTo>
                    <a:pt x="158" y="224"/>
                  </a:lnTo>
                  <a:lnTo>
                    <a:pt x="158" y="228"/>
                  </a:lnTo>
                  <a:lnTo>
                    <a:pt x="162" y="230"/>
                  </a:lnTo>
                  <a:lnTo>
                    <a:pt x="278" y="230"/>
                  </a:lnTo>
                  <a:lnTo>
                    <a:pt x="278" y="230"/>
                  </a:lnTo>
                  <a:lnTo>
                    <a:pt x="282" y="228"/>
                  </a:lnTo>
                  <a:lnTo>
                    <a:pt x="284" y="224"/>
                  </a:lnTo>
                  <a:lnTo>
                    <a:pt x="284" y="140"/>
                  </a:lnTo>
                  <a:lnTo>
                    <a:pt x="284" y="140"/>
                  </a:lnTo>
                  <a:lnTo>
                    <a:pt x="282" y="136"/>
                  </a:lnTo>
                  <a:lnTo>
                    <a:pt x="278" y="134"/>
                  </a:lnTo>
                  <a:lnTo>
                    <a:pt x="278" y="134"/>
                  </a:lnTo>
                  <a:close/>
                  <a:moveTo>
                    <a:pt x="260" y="130"/>
                  </a:moveTo>
                  <a:lnTo>
                    <a:pt x="260" y="134"/>
                  </a:lnTo>
                  <a:lnTo>
                    <a:pt x="182" y="134"/>
                  </a:lnTo>
                  <a:lnTo>
                    <a:pt x="182" y="130"/>
                  </a:lnTo>
                  <a:lnTo>
                    <a:pt x="182" y="130"/>
                  </a:lnTo>
                  <a:lnTo>
                    <a:pt x="182" y="122"/>
                  </a:lnTo>
                  <a:lnTo>
                    <a:pt x="184" y="114"/>
                  </a:lnTo>
                  <a:lnTo>
                    <a:pt x="188" y="108"/>
                  </a:lnTo>
                  <a:lnTo>
                    <a:pt x="192" y="102"/>
                  </a:lnTo>
                  <a:lnTo>
                    <a:pt x="198" y="96"/>
                  </a:lnTo>
                  <a:lnTo>
                    <a:pt x="206" y="92"/>
                  </a:lnTo>
                  <a:lnTo>
                    <a:pt x="212" y="90"/>
                  </a:lnTo>
                  <a:lnTo>
                    <a:pt x="220" y="90"/>
                  </a:lnTo>
                  <a:lnTo>
                    <a:pt x="220" y="90"/>
                  </a:lnTo>
                  <a:lnTo>
                    <a:pt x="228" y="90"/>
                  </a:lnTo>
                  <a:lnTo>
                    <a:pt x="236" y="92"/>
                  </a:lnTo>
                  <a:lnTo>
                    <a:pt x="242" y="96"/>
                  </a:lnTo>
                  <a:lnTo>
                    <a:pt x="248" y="102"/>
                  </a:lnTo>
                  <a:lnTo>
                    <a:pt x="254" y="108"/>
                  </a:lnTo>
                  <a:lnTo>
                    <a:pt x="258" y="114"/>
                  </a:lnTo>
                  <a:lnTo>
                    <a:pt x="260" y="122"/>
                  </a:lnTo>
                  <a:lnTo>
                    <a:pt x="260" y="130"/>
                  </a:lnTo>
                  <a:lnTo>
                    <a:pt x="260" y="130"/>
                  </a:lnTo>
                  <a:close/>
                  <a:moveTo>
                    <a:pt x="46" y="12"/>
                  </a:moveTo>
                  <a:lnTo>
                    <a:pt x="182" y="12"/>
                  </a:lnTo>
                  <a:lnTo>
                    <a:pt x="182" y="14"/>
                  </a:lnTo>
                  <a:lnTo>
                    <a:pt x="46" y="14"/>
                  </a:lnTo>
                  <a:lnTo>
                    <a:pt x="46" y="12"/>
                  </a:lnTo>
                  <a:close/>
                  <a:moveTo>
                    <a:pt x="30" y="26"/>
                  </a:moveTo>
                  <a:lnTo>
                    <a:pt x="196" y="26"/>
                  </a:lnTo>
                  <a:lnTo>
                    <a:pt x="196" y="32"/>
                  </a:lnTo>
                  <a:lnTo>
                    <a:pt x="30" y="32"/>
                  </a:lnTo>
                  <a:lnTo>
                    <a:pt x="30" y="26"/>
                  </a:lnTo>
                  <a:close/>
                  <a:moveTo>
                    <a:pt x="158" y="140"/>
                  </a:moveTo>
                  <a:lnTo>
                    <a:pt x="158" y="156"/>
                  </a:lnTo>
                  <a:lnTo>
                    <a:pt x="12" y="156"/>
                  </a:lnTo>
                  <a:lnTo>
                    <a:pt x="12" y="44"/>
                  </a:lnTo>
                  <a:lnTo>
                    <a:pt x="216" y="44"/>
                  </a:lnTo>
                  <a:lnTo>
                    <a:pt x="216" y="78"/>
                  </a:lnTo>
                  <a:lnTo>
                    <a:pt x="216" y="78"/>
                  </a:lnTo>
                  <a:lnTo>
                    <a:pt x="206" y="80"/>
                  </a:lnTo>
                  <a:lnTo>
                    <a:pt x="198" y="84"/>
                  </a:lnTo>
                  <a:lnTo>
                    <a:pt x="190" y="88"/>
                  </a:lnTo>
                  <a:lnTo>
                    <a:pt x="184" y="96"/>
                  </a:lnTo>
                  <a:lnTo>
                    <a:pt x="178" y="102"/>
                  </a:lnTo>
                  <a:lnTo>
                    <a:pt x="174" y="110"/>
                  </a:lnTo>
                  <a:lnTo>
                    <a:pt x="170" y="120"/>
                  </a:lnTo>
                  <a:lnTo>
                    <a:pt x="170" y="130"/>
                  </a:lnTo>
                  <a:lnTo>
                    <a:pt x="170" y="134"/>
                  </a:lnTo>
                  <a:lnTo>
                    <a:pt x="162" y="134"/>
                  </a:lnTo>
                  <a:lnTo>
                    <a:pt x="162" y="134"/>
                  </a:lnTo>
                  <a:lnTo>
                    <a:pt x="158" y="136"/>
                  </a:lnTo>
                  <a:lnTo>
                    <a:pt x="158" y="140"/>
                  </a:lnTo>
                  <a:lnTo>
                    <a:pt x="158" y="140"/>
                  </a:lnTo>
                  <a:close/>
                  <a:moveTo>
                    <a:pt x="274" y="218"/>
                  </a:moveTo>
                  <a:lnTo>
                    <a:pt x="168" y="218"/>
                  </a:lnTo>
                  <a:lnTo>
                    <a:pt x="168" y="146"/>
                  </a:lnTo>
                  <a:lnTo>
                    <a:pt x="274" y="146"/>
                  </a:lnTo>
                  <a:lnTo>
                    <a:pt x="274" y="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Freeform 216">
              <a:extLst>
                <a:ext uri="{FF2B5EF4-FFF2-40B4-BE49-F238E27FC236}">
                  <a16:creationId xmlns:a16="http://schemas.microsoft.com/office/drawing/2014/main" id="{D5AF25FA-279D-41F9-967F-B15AA4E10F44}"/>
                </a:ext>
              </a:extLst>
            </p:cNvPr>
            <p:cNvSpPr>
              <a:spLocks/>
            </p:cNvSpPr>
            <p:nvPr userDrawn="1"/>
          </p:nvSpPr>
          <p:spPr bwMode="auto">
            <a:xfrm>
              <a:off x="719138" y="5822950"/>
              <a:ext cx="44450" cy="76200"/>
            </a:xfrm>
            <a:custGeom>
              <a:avLst/>
              <a:gdLst>
                <a:gd name="T0" fmla="*/ 8 w 28"/>
                <a:gd name="T1" fmla="*/ 28 h 48"/>
                <a:gd name="T2" fmla="*/ 8 w 28"/>
                <a:gd name="T3" fmla="*/ 48 h 48"/>
                <a:gd name="T4" fmla="*/ 20 w 28"/>
                <a:gd name="T5" fmla="*/ 48 h 48"/>
                <a:gd name="T6" fmla="*/ 20 w 28"/>
                <a:gd name="T7" fmla="*/ 28 h 48"/>
                <a:gd name="T8" fmla="*/ 20 w 28"/>
                <a:gd name="T9" fmla="*/ 28 h 48"/>
                <a:gd name="T10" fmla="*/ 26 w 28"/>
                <a:gd name="T11" fmla="*/ 22 h 48"/>
                <a:gd name="T12" fmla="*/ 28 w 28"/>
                <a:gd name="T13" fmla="*/ 18 h 48"/>
                <a:gd name="T14" fmla="*/ 28 w 28"/>
                <a:gd name="T15" fmla="*/ 14 h 48"/>
                <a:gd name="T16" fmla="*/ 28 w 28"/>
                <a:gd name="T17" fmla="*/ 14 h 48"/>
                <a:gd name="T18" fmla="*/ 28 w 28"/>
                <a:gd name="T19" fmla="*/ 8 h 48"/>
                <a:gd name="T20" fmla="*/ 24 w 28"/>
                <a:gd name="T21" fmla="*/ 4 h 48"/>
                <a:gd name="T22" fmla="*/ 20 w 28"/>
                <a:gd name="T23" fmla="*/ 2 h 48"/>
                <a:gd name="T24" fmla="*/ 14 w 28"/>
                <a:gd name="T25" fmla="*/ 0 h 48"/>
                <a:gd name="T26" fmla="*/ 14 w 28"/>
                <a:gd name="T27" fmla="*/ 0 h 48"/>
                <a:gd name="T28" fmla="*/ 10 w 28"/>
                <a:gd name="T29" fmla="*/ 2 h 48"/>
                <a:gd name="T30" fmla="*/ 4 w 28"/>
                <a:gd name="T31" fmla="*/ 4 h 48"/>
                <a:gd name="T32" fmla="*/ 2 w 28"/>
                <a:gd name="T33" fmla="*/ 8 h 48"/>
                <a:gd name="T34" fmla="*/ 0 w 28"/>
                <a:gd name="T35" fmla="*/ 14 h 48"/>
                <a:gd name="T36" fmla="*/ 0 w 28"/>
                <a:gd name="T37" fmla="*/ 14 h 48"/>
                <a:gd name="T38" fmla="*/ 0 w 28"/>
                <a:gd name="T39" fmla="*/ 18 h 48"/>
                <a:gd name="T40" fmla="*/ 2 w 28"/>
                <a:gd name="T41" fmla="*/ 22 h 48"/>
                <a:gd name="T42" fmla="*/ 8 w 28"/>
                <a:gd name="T43" fmla="*/ 28 h 48"/>
                <a:gd name="T44" fmla="*/ 8 w 28"/>
                <a:gd name="T45"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48">
                  <a:moveTo>
                    <a:pt x="8" y="28"/>
                  </a:moveTo>
                  <a:lnTo>
                    <a:pt x="8" y="48"/>
                  </a:lnTo>
                  <a:lnTo>
                    <a:pt x="20" y="48"/>
                  </a:lnTo>
                  <a:lnTo>
                    <a:pt x="20" y="28"/>
                  </a:lnTo>
                  <a:lnTo>
                    <a:pt x="20" y="28"/>
                  </a:lnTo>
                  <a:lnTo>
                    <a:pt x="26" y="22"/>
                  </a:lnTo>
                  <a:lnTo>
                    <a:pt x="28" y="18"/>
                  </a:lnTo>
                  <a:lnTo>
                    <a:pt x="28" y="14"/>
                  </a:lnTo>
                  <a:lnTo>
                    <a:pt x="28" y="14"/>
                  </a:lnTo>
                  <a:lnTo>
                    <a:pt x="28" y="8"/>
                  </a:lnTo>
                  <a:lnTo>
                    <a:pt x="24" y="4"/>
                  </a:lnTo>
                  <a:lnTo>
                    <a:pt x="20" y="2"/>
                  </a:lnTo>
                  <a:lnTo>
                    <a:pt x="14" y="0"/>
                  </a:lnTo>
                  <a:lnTo>
                    <a:pt x="14" y="0"/>
                  </a:lnTo>
                  <a:lnTo>
                    <a:pt x="10" y="2"/>
                  </a:lnTo>
                  <a:lnTo>
                    <a:pt x="4" y="4"/>
                  </a:lnTo>
                  <a:lnTo>
                    <a:pt x="2" y="8"/>
                  </a:lnTo>
                  <a:lnTo>
                    <a:pt x="0" y="14"/>
                  </a:lnTo>
                  <a:lnTo>
                    <a:pt x="0" y="14"/>
                  </a:lnTo>
                  <a:lnTo>
                    <a:pt x="0" y="18"/>
                  </a:lnTo>
                  <a:lnTo>
                    <a:pt x="2" y="22"/>
                  </a:lnTo>
                  <a:lnTo>
                    <a:pt x="8" y="28"/>
                  </a:lnTo>
                  <a:lnTo>
                    <a:pt x="8"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5" name="Freeform 217">
              <a:extLst>
                <a:ext uri="{FF2B5EF4-FFF2-40B4-BE49-F238E27FC236}">
                  <a16:creationId xmlns:a16="http://schemas.microsoft.com/office/drawing/2014/main" id="{68437723-6CE0-4BCF-ABF1-8F5C346143D9}"/>
                </a:ext>
              </a:extLst>
            </p:cNvPr>
            <p:cNvSpPr>
              <a:spLocks noEditPoints="1"/>
            </p:cNvSpPr>
            <p:nvPr userDrawn="1"/>
          </p:nvSpPr>
          <p:spPr bwMode="auto">
            <a:xfrm>
              <a:off x="661988" y="5807075"/>
              <a:ext cx="158750" cy="107950"/>
            </a:xfrm>
            <a:custGeom>
              <a:avLst/>
              <a:gdLst>
                <a:gd name="T0" fmla="*/ 100 w 100"/>
                <a:gd name="T1" fmla="*/ 16 h 68"/>
                <a:gd name="T2" fmla="*/ 82 w 100"/>
                <a:gd name="T3" fmla="*/ 0 h 68"/>
                <a:gd name="T4" fmla="*/ 100 w 100"/>
                <a:gd name="T5" fmla="*/ 0 h 68"/>
                <a:gd name="T6" fmla="*/ 100 w 100"/>
                <a:gd name="T7" fmla="*/ 16 h 68"/>
                <a:gd name="T8" fmla="*/ 0 w 100"/>
                <a:gd name="T9" fmla="*/ 68 h 68"/>
                <a:gd name="T10" fmla="*/ 18 w 100"/>
                <a:gd name="T11" fmla="*/ 68 h 68"/>
                <a:gd name="T12" fmla="*/ 0 w 100"/>
                <a:gd name="T13" fmla="*/ 52 h 68"/>
                <a:gd name="T14" fmla="*/ 0 w 100"/>
                <a:gd name="T15" fmla="*/ 68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68">
                  <a:moveTo>
                    <a:pt x="100" y="16"/>
                  </a:moveTo>
                  <a:lnTo>
                    <a:pt x="82" y="0"/>
                  </a:lnTo>
                  <a:lnTo>
                    <a:pt x="100" y="0"/>
                  </a:lnTo>
                  <a:lnTo>
                    <a:pt x="100" y="16"/>
                  </a:lnTo>
                  <a:close/>
                  <a:moveTo>
                    <a:pt x="0" y="68"/>
                  </a:moveTo>
                  <a:lnTo>
                    <a:pt x="18" y="68"/>
                  </a:lnTo>
                  <a:lnTo>
                    <a:pt x="0" y="52"/>
                  </a:lnTo>
                  <a:lnTo>
                    <a:pt x="0" y="6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46" name="Group 245">
            <a:extLst>
              <a:ext uri="{FF2B5EF4-FFF2-40B4-BE49-F238E27FC236}">
                <a16:creationId xmlns:a16="http://schemas.microsoft.com/office/drawing/2014/main" id="{00FE48FB-1786-458E-B0C3-3C7164463899}"/>
              </a:ext>
            </a:extLst>
          </p:cNvPr>
          <p:cNvGrpSpPr/>
          <p:nvPr userDrawn="1"/>
        </p:nvGrpSpPr>
        <p:grpSpPr>
          <a:xfrm>
            <a:off x="407988" y="6127750"/>
            <a:ext cx="498475" cy="320675"/>
            <a:chOff x="407988" y="6127750"/>
            <a:chExt cx="498475" cy="320675"/>
          </a:xfrm>
        </p:grpSpPr>
        <p:sp>
          <p:nvSpPr>
            <p:cNvPr id="247" name="Freeform 218">
              <a:extLst>
                <a:ext uri="{FF2B5EF4-FFF2-40B4-BE49-F238E27FC236}">
                  <a16:creationId xmlns:a16="http://schemas.microsoft.com/office/drawing/2014/main" id="{77FA7B5C-3F81-48BF-912D-2E11563FD7B8}"/>
                </a:ext>
              </a:extLst>
            </p:cNvPr>
            <p:cNvSpPr>
              <a:spLocks/>
            </p:cNvSpPr>
            <p:nvPr userDrawn="1"/>
          </p:nvSpPr>
          <p:spPr bwMode="auto">
            <a:xfrm>
              <a:off x="496888" y="6216650"/>
              <a:ext cx="317500" cy="155575"/>
            </a:xfrm>
            <a:custGeom>
              <a:avLst/>
              <a:gdLst>
                <a:gd name="T0" fmla="*/ 106 w 200"/>
                <a:gd name="T1" fmla="*/ 0 h 98"/>
                <a:gd name="T2" fmla="*/ 106 w 200"/>
                <a:gd name="T3" fmla="*/ 0 h 98"/>
                <a:gd name="T4" fmla="*/ 114 w 200"/>
                <a:gd name="T5" fmla="*/ 2 h 98"/>
                <a:gd name="T6" fmla="*/ 120 w 200"/>
                <a:gd name="T7" fmla="*/ 4 h 98"/>
                <a:gd name="T8" fmla="*/ 126 w 200"/>
                <a:gd name="T9" fmla="*/ 8 h 98"/>
                <a:gd name="T10" fmla="*/ 132 w 200"/>
                <a:gd name="T11" fmla="*/ 14 h 98"/>
                <a:gd name="T12" fmla="*/ 136 w 200"/>
                <a:gd name="T13" fmla="*/ 20 h 98"/>
                <a:gd name="T14" fmla="*/ 140 w 200"/>
                <a:gd name="T15" fmla="*/ 26 h 98"/>
                <a:gd name="T16" fmla="*/ 142 w 200"/>
                <a:gd name="T17" fmla="*/ 34 h 98"/>
                <a:gd name="T18" fmla="*/ 142 w 200"/>
                <a:gd name="T19" fmla="*/ 42 h 98"/>
                <a:gd name="T20" fmla="*/ 142 w 200"/>
                <a:gd name="T21" fmla="*/ 42 h 98"/>
                <a:gd name="T22" fmla="*/ 142 w 200"/>
                <a:gd name="T23" fmla="*/ 50 h 98"/>
                <a:gd name="T24" fmla="*/ 140 w 200"/>
                <a:gd name="T25" fmla="*/ 58 h 98"/>
                <a:gd name="T26" fmla="*/ 136 w 200"/>
                <a:gd name="T27" fmla="*/ 64 h 98"/>
                <a:gd name="T28" fmla="*/ 130 w 200"/>
                <a:gd name="T29" fmla="*/ 70 h 98"/>
                <a:gd name="T30" fmla="*/ 124 w 200"/>
                <a:gd name="T31" fmla="*/ 76 h 98"/>
                <a:gd name="T32" fmla="*/ 116 w 200"/>
                <a:gd name="T33" fmla="*/ 80 h 98"/>
                <a:gd name="T34" fmla="*/ 108 w 200"/>
                <a:gd name="T35" fmla="*/ 82 h 98"/>
                <a:gd name="T36" fmla="*/ 100 w 200"/>
                <a:gd name="T37" fmla="*/ 84 h 98"/>
                <a:gd name="T38" fmla="*/ 100 w 200"/>
                <a:gd name="T39" fmla="*/ 84 h 98"/>
                <a:gd name="T40" fmla="*/ 92 w 200"/>
                <a:gd name="T41" fmla="*/ 82 h 98"/>
                <a:gd name="T42" fmla="*/ 84 w 200"/>
                <a:gd name="T43" fmla="*/ 80 h 98"/>
                <a:gd name="T44" fmla="*/ 76 w 200"/>
                <a:gd name="T45" fmla="*/ 76 h 98"/>
                <a:gd name="T46" fmla="*/ 70 w 200"/>
                <a:gd name="T47" fmla="*/ 70 h 98"/>
                <a:gd name="T48" fmla="*/ 66 w 200"/>
                <a:gd name="T49" fmla="*/ 64 h 98"/>
                <a:gd name="T50" fmla="*/ 62 w 200"/>
                <a:gd name="T51" fmla="*/ 58 h 98"/>
                <a:gd name="T52" fmla="*/ 58 w 200"/>
                <a:gd name="T53" fmla="*/ 50 h 98"/>
                <a:gd name="T54" fmla="*/ 58 w 200"/>
                <a:gd name="T55" fmla="*/ 42 h 98"/>
                <a:gd name="T56" fmla="*/ 58 w 200"/>
                <a:gd name="T57" fmla="*/ 42 h 98"/>
                <a:gd name="T58" fmla="*/ 58 w 200"/>
                <a:gd name="T59" fmla="*/ 34 h 98"/>
                <a:gd name="T60" fmla="*/ 60 w 200"/>
                <a:gd name="T61" fmla="*/ 26 h 98"/>
                <a:gd name="T62" fmla="*/ 64 w 200"/>
                <a:gd name="T63" fmla="*/ 20 h 98"/>
                <a:gd name="T64" fmla="*/ 68 w 200"/>
                <a:gd name="T65" fmla="*/ 14 h 98"/>
                <a:gd name="T66" fmla="*/ 74 w 200"/>
                <a:gd name="T67" fmla="*/ 8 h 98"/>
                <a:gd name="T68" fmla="*/ 80 w 200"/>
                <a:gd name="T69" fmla="*/ 4 h 98"/>
                <a:gd name="T70" fmla="*/ 88 w 200"/>
                <a:gd name="T71" fmla="*/ 2 h 98"/>
                <a:gd name="T72" fmla="*/ 94 w 200"/>
                <a:gd name="T73" fmla="*/ 0 h 98"/>
                <a:gd name="T74" fmla="*/ 0 w 200"/>
                <a:gd name="T75" fmla="*/ 0 h 98"/>
                <a:gd name="T76" fmla="*/ 0 w 200"/>
                <a:gd name="T77" fmla="*/ 98 h 98"/>
                <a:gd name="T78" fmla="*/ 200 w 200"/>
                <a:gd name="T79" fmla="*/ 98 h 98"/>
                <a:gd name="T80" fmla="*/ 200 w 200"/>
                <a:gd name="T81" fmla="*/ 0 h 98"/>
                <a:gd name="T82" fmla="*/ 106 w 200"/>
                <a:gd name="T83"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0" h="98">
                  <a:moveTo>
                    <a:pt x="106" y="0"/>
                  </a:moveTo>
                  <a:lnTo>
                    <a:pt x="106" y="0"/>
                  </a:lnTo>
                  <a:lnTo>
                    <a:pt x="114" y="2"/>
                  </a:lnTo>
                  <a:lnTo>
                    <a:pt x="120" y="4"/>
                  </a:lnTo>
                  <a:lnTo>
                    <a:pt x="126" y="8"/>
                  </a:lnTo>
                  <a:lnTo>
                    <a:pt x="132" y="14"/>
                  </a:lnTo>
                  <a:lnTo>
                    <a:pt x="136" y="20"/>
                  </a:lnTo>
                  <a:lnTo>
                    <a:pt x="140" y="26"/>
                  </a:lnTo>
                  <a:lnTo>
                    <a:pt x="142" y="34"/>
                  </a:lnTo>
                  <a:lnTo>
                    <a:pt x="142" y="42"/>
                  </a:lnTo>
                  <a:lnTo>
                    <a:pt x="142" y="42"/>
                  </a:lnTo>
                  <a:lnTo>
                    <a:pt x="142" y="50"/>
                  </a:lnTo>
                  <a:lnTo>
                    <a:pt x="140" y="58"/>
                  </a:lnTo>
                  <a:lnTo>
                    <a:pt x="136" y="64"/>
                  </a:lnTo>
                  <a:lnTo>
                    <a:pt x="130" y="70"/>
                  </a:lnTo>
                  <a:lnTo>
                    <a:pt x="124" y="76"/>
                  </a:lnTo>
                  <a:lnTo>
                    <a:pt x="116" y="80"/>
                  </a:lnTo>
                  <a:lnTo>
                    <a:pt x="108" y="82"/>
                  </a:lnTo>
                  <a:lnTo>
                    <a:pt x="100" y="84"/>
                  </a:lnTo>
                  <a:lnTo>
                    <a:pt x="100" y="84"/>
                  </a:lnTo>
                  <a:lnTo>
                    <a:pt x="92" y="82"/>
                  </a:lnTo>
                  <a:lnTo>
                    <a:pt x="84" y="80"/>
                  </a:lnTo>
                  <a:lnTo>
                    <a:pt x="76" y="76"/>
                  </a:lnTo>
                  <a:lnTo>
                    <a:pt x="70" y="70"/>
                  </a:lnTo>
                  <a:lnTo>
                    <a:pt x="66" y="64"/>
                  </a:lnTo>
                  <a:lnTo>
                    <a:pt x="62" y="58"/>
                  </a:lnTo>
                  <a:lnTo>
                    <a:pt x="58" y="50"/>
                  </a:lnTo>
                  <a:lnTo>
                    <a:pt x="58" y="42"/>
                  </a:lnTo>
                  <a:lnTo>
                    <a:pt x="58" y="42"/>
                  </a:lnTo>
                  <a:lnTo>
                    <a:pt x="58" y="34"/>
                  </a:lnTo>
                  <a:lnTo>
                    <a:pt x="60" y="26"/>
                  </a:lnTo>
                  <a:lnTo>
                    <a:pt x="64" y="20"/>
                  </a:lnTo>
                  <a:lnTo>
                    <a:pt x="68" y="14"/>
                  </a:lnTo>
                  <a:lnTo>
                    <a:pt x="74" y="8"/>
                  </a:lnTo>
                  <a:lnTo>
                    <a:pt x="80" y="4"/>
                  </a:lnTo>
                  <a:lnTo>
                    <a:pt x="88" y="2"/>
                  </a:lnTo>
                  <a:lnTo>
                    <a:pt x="94" y="0"/>
                  </a:lnTo>
                  <a:lnTo>
                    <a:pt x="0" y="0"/>
                  </a:lnTo>
                  <a:lnTo>
                    <a:pt x="0" y="98"/>
                  </a:lnTo>
                  <a:lnTo>
                    <a:pt x="200" y="98"/>
                  </a:lnTo>
                  <a:lnTo>
                    <a:pt x="200" y="0"/>
                  </a:lnTo>
                  <a:lnTo>
                    <a:pt x="106"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219">
              <a:extLst>
                <a:ext uri="{FF2B5EF4-FFF2-40B4-BE49-F238E27FC236}">
                  <a16:creationId xmlns:a16="http://schemas.microsoft.com/office/drawing/2014/main" id="{F2F1B541-48B0-478C-B244-6891EA9CFA69}"/>
                </a:ext>
              </a:extLst>
            </p:cNvPr>
            <p:cNvSpPr>
              <a:spLocks noEditPoints="1"/>
            </p:cNvSpPr>
            <p:nvPr userDrawn="1"/>
          </p:nvSpPr>
          <p:spPr bwMode="auto">
            <a:xfrm>
              <a:off x="750888" y="6270625"/>
              <a:ext cx="25400" cy="25400"/>
            </a:xfrm>
            <a:custGeom>
              <a:avLst/>
              <a:gdLst>
                <a:gd name="T0" fmla="*/ 8 w 16"/>
                <a:gd name="T1" fmla="*/ 0 h 16"/>
                <a:gd name="T2" fmla="*/ 8 w 16"/>
                <a:gd name="T3" fmla="*/ 0 h 16"/>
                <a:gd name="T4" fmla="*/ 6 w 16"/>
                <a:gd name="T5" fmla="*/ 2 h 16"/>
                <a:gd name="T6" fmla="*/ 4 w 16"/>
                <a:gd name="T7" fmla="*/ 2 h 16"/>
                <a:gd name="T8" fmla="*/ 2 w 16"/>
                <a:gd name="T9" fmla="*/ 6 h 16"/>
                <a:gd name="T10" fmla="*/ 0 w 16"/>
                <a:gd name="T11" fmla="*/ 8 h 16"/>
                <a:gd name="T12" fmla="*/ 0 w 16"/>
                <a:gd name="T13" fmla="*/ 8 h 16"/>
                <a:gd name="T14" fmla="*/ 2 w 16"/>
                <a:gd name="T15" fmla="*/ 12 h 16"/>
                <a:gd name="T16" fmla="*/ 4 w 16"/>
                <a:gd name="T17" fmla="*/ 14 h 16"/>
                <a:gd name="T18" fmla="*/ 6 w 16"/>
                <a:gd name="T19" fmla="*/ 16 h 16"/>
                <a:gd name="T20" fmla="*/ 8 w 16"/>
                <a:gd name="T21" fmla="*/ 16 h 16"/>
                <a:gd name="T22" fmla="*/ 8 w 16"/>
                <a:gd name="T23" fmla="*/ 16 h 16"/>
                <a:gd name="T24" fmla="*/ 12 w 16"/>
                <a:gd name="T25" fmla="*/ 16 h 16"/>
                <a:gd name="T26" fmla="*/ 14 w 16"/>
                <a:gd name="T27" fmla="*/ 14 h 16"/>
                <a:gd name="T28" fmla="*/ 16 w 16"/>
                <a:gd name="T29" fmla="*/ 12 h 16"/>
                <a:gd name="T30" fmla="*/ 16 w 16"/>
                <a:gd name="T31" fmla="*/ 8 h 16"/>
                <a:gd name="T32" fmla="*/ 16 w 16"/>
                <a:gd name="T33" fmla="*/ 8 h 16"/>
                <a:gd name="T34" fmla="*/ 16 w 16"/>
                <a:gd name="T35" fmla="*/ 6 h 16"/>
                <a:gd name="T36" fmla="*/ 14 w 16"/>
                <a:gd name="T37" fmla="*/ 2 h 16"/>
                <a:gd name="T38" fmla="*/ 12 w 16"/>
                <a:gd name="T39" fmla="*/ 2 h 16"/>
                <a:gd name="T40" fmla="*/ 8 w 16"/>
                <a:gd name="T41" fmla="*/ 0 h 16"/>
                <a:gd name="T42" fmla="*/ 8 w 16"/>
                <a:gd name="T43" fmla="*/ 0 h 16"/>
                <a:gd name="T44" fmla="*/ 8 w 16"/>
                <a:gd name="T45" fmla="*/ 12 h 16"/>
                <a:gd name="T46" fmla="*/ 8 w 16"/>
                <a:gd name="T47" fmla="*/ 12 h 16"/>
                <a:gd name="T48" fmla="*/ 6 w 16"/>
                <a:gd name="T49" fmla="*/ 10 h 16"/>
                <a:gd name="T50" fmla="*/ 6 w 16"/>
                <a:gd name="T51" fmla="*/ 8 h 16"/>
                <a:gd name="T52" fmla="*/ 6 w 16"/>
                <a:gd name="T53" fmla="*/ 8 h 16"/>
                <a:gd name="T54" fmla="*/ 6 w 16"/>
                <a:gd name="T55" fmla="*/ 6 h 16"/>
                <a:gd name="T56" fmla="*/ 8 w 16"/>
                <a:gd name="T57" fmla="*/ 4 h 16"/>
                <a:gd name="T58" fmla="*/ 8 w 16"/>
                <a:gd name="T59" fmla="*/ 4 h 16"/>
                <a:gd name="T60" fmla="*/ 12 w 16"/>
                <a:gd name="T61" fmla="*/ 6 h 16"/>
                <a:gd name="T62" fmla="*/ 12 w 16"/>
                <a:gd name="T63" fmla="*/ 8 h 16"/>
                <a:gd name="T64" fmla="*/ 12 w 16"/>
                <a:gd name="T65" fmla="*/ 8 h 16"/>
                <a:gd name="T66" fmla="*/ 12 w 16"/>
                <a:gd name="T67" fmla="*/ 10 h 16"/>
                <a:gd name="T68" fmla="*/ 8 w 16"/>
                <a:gd name="T69" fmla="*/ 12 h 16"/>
                <a:gd name="T70" fmla="*/ 8 w 16"/>
                <a:gd name="T71"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 h="16">
                  <a:moveTo>
                    <a:pt x="8" y="0"/>
                  </a:moveTo>
                  <a:lnTo>
                    <a:pt x="8" y="0"/>
                  </a:lnTo>
                  <a:lnTo>
                    <a:pt x="6" y="2"/>
                  </a:lnTo>
                  <a:lnTo>
                    <a:pt x="4" y="2"/>
                  </a:lnTo>
                  <a:lnTo>
                    <a:pt x="2" y="6"/>
                  </a:lnTo>
                  <a:lnTo>
                    <a:pt x="0" y="8"/>
                  </a:lnTo>
                  <a:lnTo>
                    <a:pt x="0" y="8"/>
                  </a:lnTo>
                  <a:lnTo>
                    <a:pt x="2" y="12"/>
                  </a:lnTo>
                  <a:lnTo>
                    <a:pt x="4" y="14"/>
                  </a:lnTo>
                  <a:lnTo>
                    <a:pt x="6" y="16"/>
                  </a:lnTo>
                  <a:lnTo>
                    <a:pt x="8" y="16"/>
                  </a:lnTo>
                  <a:lnTo>
                    <a:pt x="8" y="16"/>
                  </a:lnTo>
                  <a:lnTo>
                    <a:pt x="12" y="16"/>
                  </a:lnTo>
                  <a:lnTo>
                    <a:pt x="14" y="14"/>
                  </a:lnTo>
                  <a:lnTo>
                    <a:pt x="16" y="12"/>
                  </a:lnTo>
                  <a:lnTo>
                    <a:pt x="16" y="8"/>
                  </a:lnTo>
                  <a:lnTo>
                    <a:pt x="16" y="8"/>
                  </a:lnTo>
                  <a:lnTo>
                    <a:pt x="16" y="6"/>
                  </a:lnTo>
                  <a:lnTo>
                    <a:pt x="14" y="2"/>
                  </a:lnTo>
                  <a:lnTo>
                    <a:pt x="12" y="2"/>
                  </a:lnTo>
                  <a:lnTo>
                    <a:pt x="8" y="0"/>
                  </a:lnTo>
                  <a:lnTo>
                    <a:pt x="8" y="0"/>
                  </a:lnTo>
                  <a:close/>
                  <a:moveTo>
                    <a:pt x="8" y="12"/>
                  </a:moveTo>
                  <a:lnTo>
                    <a:pt x="8" y="12"/>
                  </a:lnTo>
                  <a:lnTo>
                    <a:pt x="6" y="10"/>
                  </a:lnTo>
                  <a:lnTo>
                    <a:pt x="6" y="8"/>
                  </a:lnTo>
                  <a:lnTo>
                    <a:pt x="6" y="8"/>
                  </a:lnTo>
                  <a:lnTo>
                    <a:pt x="6" y="6"/>
                  </a:lnTo>
                  <a:lnTo>
                    <a:pt x="8" y="4"/>
                  </a:lnTo>
                  <a:lnTo>
                    <a:pt x="8" y="4"/>
                  </a:lnTo>
                  <a:lnTo>
                    <a:pt x="12" y="6"/>
                  </a:lnTo>
                  <a:lnTo>
                    <a:pt x="12" y="8"/>
                  </a:lnTo>
                  <a:lnTo>
                    <a:pt x="12" y="8"/>
                  </a:lnTo>
                  <a:lnTo>
                    <a:pt x="12" y="10"/>
                  </a:lnTo>
                  <a:lnTo>
                    <a:pt x="8" y="12"/>
                  </a:lnTo>
                  <a:lnTo>
                    <a:pt x="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Freeform 220">
              <a:extLst>
                <a:ext uri="{FF2B5EF4-FFF2-40B4-BE49-F238E27FC236}">
                  <a16:creationId xmlns:a16="http://schemas.microsoft.com/office/drawing/2014/main" id="{8CCE0129-9CAF-46F9-8016-3DB9A18F65D9}"/>
                </a:ext>
              </a:extLst>
            </p:cNvPr>
            <p:cNvSpPr>
              <a:spLocks noEditPoints="1"/>
            </p:cNvSpPr>
            <p:nvPr userDrawn="1"/>
          </p:nvSpPr>
          <p:spPr bwMode="auto">
            <a:xfrm>
              <a:off x="534988" y="6270625"/>
              <a:ext cx="25400" cy="25400"/>
            </a:xfrm>
            <a:custGeom>
              <a:avLst/>
              <a:gdLst>
                <a:gd name="T0" fmla="*/ 8 w 16"/>
                <a:gd name="T1" fmla="*/ 0 h 16"/>
                <a:gd name="T2" fmla="*/ 8 w 16"/>
                <a:gd name="T3" fmla="*/ 0 h 16"/>
                <a:gd name="T4" fmla="*/ 6 w 16"/>
                <a:gd name="T5" fmla="*/ 2 h 16"/>
                <a:gd name="T6" fmla="*/ 2 w 16"/>
                <a:gd name="T7" fmla="*/ 2 h 16"/>
                <a:gd name="T8" fmla="*/ 0 w 16"/>
                <a:gd name="T9" fmla="*/ 6 h 16"/>
                <a:gd name="T10" fmla="*/ 0 w 16"/>
                <a:gd name="T11" fmla="*/ 8 h 16"/>
                <a:gd name="T12" fmla="*/ 0 w 16"/>
                <a:gd name="T13" fmla="*/ 8 h 16"/>
                <a:gd name="T14" fmla="*/ 0 w 16"/>
                <a:gd name="T15" fmla="*/ 12 h 16"/>
                <a:gd name="T16" fmla="*/ 2 w 16"/>
                <a:gd name="T17" fmla="*/ 14 h 16"/>
                <a:gd name="T18" fmla="*/ 6 w 16"/>
                <a:gd name="T19" fmla="*/ 16 h 16"/>
                <a:gd name="T20" fmla="*/ 8 w 16"/>
                <a:gd name="T21" fmla="*/ 16 h 16"/>
                <a:gd name="T22" fmla="*/ 8 w 16"/>
                <a:gd name="T23" fmla="*/ 16 h 16"/>
                <a:gd name="T24" fmla="*/ 12 w 16"/>
                <a:gd name="T25" fmla="*/ 16 h 16"/>
                <a:gd name="T26" fmla="*/ 14 w 16"/>
                <a:gd name="T27" fmla="*/ 14 h 16"/>
                <a:gd name="T28" fmla="*/ 16 w 16"/>
                <a:gd name="T29" fmla="*/ 12 h 16"/>
                <a:gd name="T30" fmla="*/ 16 w 16"/>
                <a:gd name="T31" fmla="*/ 8 h 16"/>
                <a:gd name="T32" fmla="*/ 16 w 16"/>
                <a:gd name="T33" fmla="*/ 8 h 16"/>
                <a:gd name="T34" fmla="*/ 16 w 16"/>
                <a:gd name="T35" fmla="*/ 6 h 16"/>
                <a:gd name="T36" fmla="*/ 14 w 16"/>
                <a:gd name="T37" fmla="*/ 2 h 16"/>
                <a:gd name="T38" fmla="*/ 12 w 16"/>
                <a:gd name="T39" fmla="*/ 2 h 16"/>
                <a:gd name="T40" fmla="*/ 8 w 16"/>
                <a:gd name="T41" fmla="*/ 0 h 16"/>
                <a:gd name="T42" fmla="*/ 8 w 16"/>
                <a:gd name="T43" fmla="*/ 0 h 16"/>
                <a:gd name="T44" fmla="*/ 8 w 16"/>
                <a:gd name="T45" fmla="*/ 12 h 16"/>
                <a:gd name="T46" fmla="*/ 8 w 16"/>
                <a:gd name="T47" fmla="*/ 12 h 16"/>
                <a:gd name="T48" fmla="*/ 6 w 16"/>
                <a:gd name="T49" fmla="*/ 10 h 16"/>
                <a:gd name="T50" fmla="*/ 4 w 16"/>
                <a:gd name="T51" fmla="*/ 8 h 16"/>
                <a:gd name="T52" fmla="*/ 4 w 16"/>
                <a:gd name="T53" fmla="*/ 8 h 16"/>
                <a:gd name="T54" fmla="*/ 6 w 16"/>
                <a:gd name="T55" fmla="*/ 6 h 16"/>
                <a:gd name="T56" fmla="*/ 8 w 16"/>
                <a:gd name="T57" fmla="*/ 4 h 16"/>
                <a:gd name="T58" fmla="*/ 8 w 16"/>
                <a:gd name="T59" fmla="*/ 4 h 16"/>
                <a:gd name="T60" fmla="*/ 10 w 16"/>
                <a:gd name="T61" fmla="*/ 6 h 16"/>
                <a:gd name="T62" fmla="*/ 12 w 16"/>
                <a:gd name="T63" fmla="*/ 8 h 16"/>
                <a:gd name="T64" fmla="*/ 12 w 16"/>
                <a:gd name="T65" fmla="*/ 8 h 16"/>
                <a:gd name="T66" fmla="*/ 10 w 16"/>
                <a:gd name="T67" fmla="*/ 10 h 16"/>
                <a:gd name="T68" fmla="*/ 8 w 16"/>
                <a:gd name="T69" fmla="*/ 12 h 16"/>
                <a:gd name="T70" fmla="*/ 8 w 16"/>
                <a:gd name="T71"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 h="16">
                  <a:moveTo>
                    <a:pt x="8" y="0"/>
                  </a:moveTo>
                  <a:lnTo>
                    <a:pt x="8" y="0"/>
                  </a:lnTo>
                  <a:lnTo>
                    <a:pt x="6" y="2"/>
                  </a:lnTo>
                  <a:lnTo>
                    <a:pt x="2" y="2"/>
                  </a:lnTo>
                  <a:lnTo>
                    <a:pt x="0" y="6"/>
                  </a:lnTo>
                  <a:lnTo>
                    <a:pt x="0" y="8"/>
                  </a:lnTo>
                  <a:lnTo>
                    <a:pt x="0" y="8"/>
                  </a:lnTo>
                  <a:lnTo>
                    <a:pt x="0" y="12"/>
                  </a:lnTo>
                  <a:lnTo>
                    <a:pt x="2" y="14"/>
                  </a:lnTo>
                  <a:lnTo>
                    <a:pt x="6" y="16"/>
                  </a:lnTo>
                  <a:lnTo>
                    <a:pt x="8" y="16"/>
                  </a:lnTo>
                  <a:lnTo>
                    <a:pt x="8" y="16"/>
                  </a:lnTo>
                  <a:lnTo>
                    <a:pt x="12" y="16"/>
                  </a:lnTo>
                  <a:lnTo>
                    <a:pt x="14" y="14"/>
                  </a:lnTo>
                  <a:lnTo>
                    <a:pt x="16" y="12"/>
                  </a:lnTo>
                  <a:lnTo>
                    <a:pt x="16" y="8"/>
                  </a:lnTo>
                  <a:lnTo>
                    <a:pt x="16" y="8"/>
                  </a:lnTo>
                  <a:lnTo>
                    <a:pt x="16" y="6"/>
                  </a:lnTo>
                  <a:lnTo>
                    <a:pt x="14" y="2"/>
                  </a:lnTo>
                  <a:lnTo>
                    <a:pt x="12" y="2"/>
                  </a:lnTo>
                  <a:lnTo>
                    <a:pt x="8" y="0"/>
                  </a:lnTo>
                  <a:lnTo>
                    <a:pt x="8" y="0"/>
                  </a:lnTo>
                  <a:close/>
                  <a:moveTo>
                    <a:pt x="8" y="12"/>
                  </a:moveTo>
                  <a:lnTo>
                    <a:pt x="8" y="12"/>
                  </a:lnTo>
                  <a:lnTo>
                    <a:pt x="6" y="10"/>
                  </a:lnTo>
                  <a:lnTo>
                    <a:pt x="4" y="8"/>
                  </a:lnTo>
                  <a:lnTo>
                    <a:pt x="4" y="8"/>
                  </a:lnTo>
                  <a:lnTo>
                    <a:pt x="6" y="6"/>
                  </a:lnTo>
                  <a:lnTo>
                    <a:pt x="8" y="4"/>
                  </a:lnTo>
                  <a:lnTo>
                    <a:pt x="8" y="4"/>
                  </a:lnTo>
                  <a:lnTo>
                    <a:pt x="10" y="6"/>
                  </a:lnTo>
                  <a:lnTo>
                    <a:pt x="12" y="8"/>
                  </a:lnTo>
                  <a:lnTo>
                    <a:pt x="12" y="8"/>
                  </a:lnTo>
                  <a:lnTo>
                    <a:pt x="10" y="10"/>
                  </a:lnTo>
                  <a:lnTo>
                    <a:pt x="8" y="12"/>
                  </a:lnTo>
                  <a:lnTo>
                    <a:pt x="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Freeform 221">
              <a:extLst>
                <a:ext uri="{FF2B5EF4-FFF2-40B4-BE49-F238E27FC236}">
                  <a16:creationId xmlns:a16="http://schemas.microsoft.com/office/drawing/2014/main" id="{89801009-1965-463A-9555-1AD7445F8661}"/>
                </a:ext>
              </a:extLst>
            </p:cNvPr>
            <p:cNvSpPr>
              <a:spLocks/>
            </p:cNvSpPr>
            <p:nvPr userDrawn="1"/>
          </p:nvSpPr>
          <p:spPr bwMode="auto">
            <a:xfrm>
              <a:off x="633413" y="6235700"/>
              <a:ext cx="47625" cy="95250"/>
            </a:xfrm>
            <a:custGeom>
              <a:avLst/>
              <a:gdLst>
                <a:gd name="T0" fmla="*/ 18 w 30"/>
                <a:gd name="T1" fmla="*/ 0 h 60"/>
                <a:gd name="T2" fmla="*/ 10 w 30"/>
                <a:gd name="T3" fmla="*/ 4 h 60"/>
                <a:gd name="T4" fmla="*/ 6 w 30"/>
                <a:gd name="T5" fmla="*/ 6 h 60"/>
                <a:gd name="T6" fmla="*/ 0 w 30"/>
                <a:gd name="T7" fmla="*/ 12 h 60"/>
                <a:gd name="T8" fmla="*/ 0 w 30"/>
                <a:gd name="T9" fmla="*/ 18 h 60"/>
                <a:gd name="T10" fmla="*/ 2 w 30"/>
                <a:gd name="T11" fmla="*/ 26 h 60"/>
                <a:gd name="T12" fmla="*/ 10 w 30"/>
                <a:gd name="T13" fmla="*/ 32 h 60"/>
                <a:gd name="T14" fmla="*/ 12 w 30"/>
                <a:gd name="T15" fmla="*/ 34 h 60"/>
                <a:gd name="T16" fmla="*/ 18 w 30"/>
                <a:gd name="T17" fmla="*/ 34 h 60"/>
                <a:gd name="T18" fmla="*/ 20 w 30"/>
                <a:gd name="T19" fmla="*/ 38 h 60"/>
                <a:gd name="T20" fmla="*/ 22 w 30"/>
                <a:gd name="T21" fmla="*/ 42 h 60"/>
                <a:gd name="T22" fmla="*/ 20 w 30"/>
                <a:gd name="T23" fmla="*/ 48 h 60"/>
                <a:gd name="T24" fmla="*/ 14 w 30"/>
                <a:gd name="T25" fmla="*/ 50 h 60"/>
                <a:gd name="T26" fmla="*/ 12 w 30"/>
                <a:gd name="T27" fmla="*/ 50 h 60"/>
                <a:gd name="T28" fmla="*/ 6 w 30"/>
                <a:gd name="T29" fmla="*/ 46 h 60"/>
                <a:gd name="T30" fmla="*/ 6 w 30"/>
                <a:gd name="T31" fmla="*/ 40 h 60"/>
                <a:gd name="T32" fmla="*/ 0 w 30"/>
                <a:gd name="T33" fmla="*/ 42 h 60"/>
                <a:gd name="T34" fmla="*/ 0 w 30"/>
                <a:gd name="T35" fmla="*/ 48 h 60"/>
                <a:gd name="T36" fmla="*/ 6 w 30"/>
                <a:gd name="T37" fmla="*/ 54 h 60"/>
                <a:gd name="T38" fmla="*/ 10 w 30"/>
                <a:gd name="T39" fmla="*/ 60 h 60"/>
                <a:gd name="T40" fmla="*/ 18 w 30"/>
                <a:gd name="T41" fmla="*/ 56 h 60"/>
                <a:gd name="T42" fmla="*/ 22 w 30"/>
                <a:gd name="T43" fmla="*/ 54 h 60"/>
                <a:gd name="T44" fmla="*/ 28 w 30"/>
                <a:gd name="T45" fmla="*/ 48 h 60"/>
                <a:gd name="T46" fmla="*/ 30 w 30"/>
                <a:gd name="T47" fmla="*/ 42 h 60"/>
                <a:gd name="T48" fmla="*/ 26 w 30"/>
                <a:gd name="T49" fmla="*/ 32 h 60"/>
                <a:gd name="T50" fmla="*/ 22 w 30"/>
                <a:gd name="T51" fmla="*/ 30 h 60"/>
                <a:gd name="T52" fmla="*/ 18 w 30"/>
                <a:gd name="T53" fmla="*/ 28 h 60"/>
                <a:gd name="T54" fmla="*/ 16 w 30"/>
                <a:gd name="T55" fmla="*/ 26 h 60"/>
                <a:gd name="T56" fmla="*/ 10 w 30"/>
                <a:gd name="T57" fmla="*/ 24 h 60"/>
                <a:gd name="T58" fmla="*/ 6 w 30"/>
                <a:gd name="T59" fmla="*/ 18 h 60"/>
                <a:gd name="T60" fmla="*/ 6 w 30"/>
                <a:gd name="T61" fmla="*/ 14 h 60"/>
                <a:gd name="T62" fmla="*/ 12 w 30"/>
                <a:gd name="T63" fmla="*/ 10 h 60"/>
                <a:gd name="T64" fmla="*/ 14 w 30"/>
                <a:gd name="T65" fmla="*/ 10 h 60"/>
                <a:gd name="T66" fmla="*/ 20 w 30"/>
                <a:gd name="T67" fmla="*/ 12 h 60"/>
                <a:gd name="T68" fmla="*/ 22 w 30"/>
                <a:gd name="T69" fmla="*/ 18 h 60"/>
                <a:gd name="T70" fmla="*/ 30 w 30"/>
                <a:gd name="T71" fmla="*/ 20 h 60"/>
                <a:gd name="T72" fmla="*/ 30 w 30"/>
                <a:gd name="T73" fmla="*/ 18 h 60"/>
                <a:gd name="T74" fmla="*/ 26 w 30"/>
                <a:gd name="T75" fmla="*/ 8 h 60"/>
                <a:gd name="T76" fmla="*/ 18 w 30"/>
                <a:gd name="T77" fmla="*/ 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 h="60">
                  <a:moveTo>
                    <a:pt x="18" y="4"/>
                  </a:moveTo>
                  <a:lnTo>
                    <a:pt x="18" y="0"/>
                  </a:lnTo>
                  <a:lnTo>
                    <a:pt x="10" y="0"/>
                  </a:lnTo>
                  <a:lnTo>
                    <a:pt x="10" y="4"/>
                  </a:lnTo>
                  <a:lnTo>
                    <a:pt x="10" y="4"/>
                  </a:lnTo>
                  <a:lnTo>
                    <a:pt x="6" y="6"/>
                  </a:lnTo>
                  <a:lnTo>
                    <a:pt x="2" y="8"/>
                  </a:lnTo>
                  <a:lnTo>
                    <a:pt x="0" y="12"/>
                  </a:lnTo>
                  <a:lnTo>
                    <a:pt x="0" y="18"/>
                  </a:lnTo>
                  <a:lnTo>
                    <a:pt x="0" y="18"/>
                  </a:lnTo>
                  <a:lnTo>
                    <a:pt x="0" y="22"/>
                  </a:lnTo>
                  <a:lnTo>
                    <a:pt x="2" y="26"/>
                  </a:lnTo>
                  <a:lnTo>
                    <a:pt x="6" y="30"/>
                  </a:lnTo>
                  <a:lnTo>
                    <a:pt x="10" y="32"/>
                  </a:lnTo>
                  <a:lnTo>
                    <a:pt x="10" y="32"/>
                  </a:lnTo>
                  <a:lnTo>
                    <a:pt x="12" y="34"/>
                  </a:lnTo>
                  <a:lnTo>
                    <a:pt x="12" y="34"/>
                  </a:lnTo>
                  <a:lnTo>
                    <a:pt x="18" y="34"/>
                  </a:lnTo>
                  <a:lnTo>
                    <a:pt x="18" y="34"/>
                  </a:lnTo>
                  <a:lnTo>
                    <a:pt x="20" y="38"/>
                  </a:lnTo>
                  <a:lnTo>
                    <a:pt x="22" y="42"/>
                  </a:lnTo>
                  <a:lnTo>
                    <a:pt x="22" y="42"/>
                  </a:lnTo>
                  <a:lnTo>
                    <a:pt x="22" y="46"/>
                  </a:lnTo>
                  <a:lnTo>
                    <a:pt x="20" y="48"/>
                  </a:lnTo>
                  <a:lnTo>
                    <a:pt x="18" y="50"/>
                  </a:lnTo>
                  <a:lnTo>
                    <a:pt x="14" y="50"/>
                  </a:lnTo>
                  <a:lnTo>
                    <a:pt x="14" y="50"/>
                  </a:lnTo>
                  <a:lnTo>
                    <a:pt x="12" y="50"/>
                  </a:lnTo>
                  <a:lnTo>
                    <a:pt x="8" y="48"/>
                  </a:lnTo>
                  <a:lnTo>
                    <a:pt x="6" y="46"/>
                  </a:lnTo>
                  <a:lnTo>
                    <a:pt x="6" y="42"/>
                  </a:lnTo>
                  <a:lnTo>
                    <a:pt x="6" y="40"/>
                  </a:lnTo>
                  <a:lnTo>
                    <a:pt x="0" y="40"/>
                  </a:lnTo>
                  <a:lnTo>
                    <a:pt x="0" y="42"/>
                  </a:lnTo>
                  <a:lnTo>
                    <a:pt x="0" y="42"/>
                  </a:lnTo>
                  <a:lnTo>
                    <a:pt x="0" y="48"/>
                  </a:lnTo>
                  <a:lnTo>
                    <a:pt x="2" y="52"/>
                  </a:lnTo>
                  <a:lnTo>
                    <a:pt x="6" y="54"/>
                  </a:lnTo>
                  <a:lnTo>
                    <a:pt x="10" y="56"/>
                  </a:lnTo>
                  <a:lnTo>
                    <a:pt x="10" y="60"/>
                  </a:lnTo>
                  <a:lnTo>
                    <a:pt x="18" y="60"/>
                  </a:lnTo>
                  <a:lnTo>
                    <a:pt x="18" y="56"/>
                  </a:lnTo>
                  <a:lnTo>
                    <a:pt x="18" y="56"/>
                  </a:lnTo>
                  <a:lnTo>
                    <a:pt x="22" y="54"/>
                  </a:lnTo>
                  <a:lnTo>
                    <a:pt x="26" y="52"/>
                  </a:lnTo>
                  <a:lnTo>
                    <a:pt x="28" y="48"/>
                  </a:lnTo>
                  <a:lnTo>
                    <a:pt x="30" y="42"/>
                  </a:lnTo>
                  <a:lnTo>
                    <a:pt x="30" y="42"/>
                  </a:lnTo>
                  <a:lnTo>
                    <a:pt x="28" y="38"/>
                  </a:lnTo>
                  <a:lnTo>
                    <a:pt x="26" y="32"/>
                  </a:lnTo>
                  <a:lnTo>
                    <a:pt x="26" y="32"/>
                  </a:lnTo>
                  <a:lnTo>
                    <a:pt x="22" y="30"/>
                  </a:lnTo>
                  <a:lnTo>
                    <a:pt x="18" y="28"/>
                  </a:lnTo>
                  <a:lnTo>
                    <a:pt x="18" y="28"/>
                  </a:lnTo>
                  <a:lnTo>
                    <a:pt x="16" y="26"/>
                  </a:lnTo>
                  <a:lnTo>
                    <a:pt x="16" y="26"/>
                  </a:lnTo>
                  <a:lnTo>
                    <a:pt x="10" y="24"/>
                  </a:lnTo>
                  <a:lnTo>
                    <a:pt x="10" y="24"/>
                  </a:lnTo>
                  <a:lnTo>
                    <a:pt x="8" y="22"/>
                  </a:lnTo>
                  <a:lnTo>
                    <a:pt x="6" y="18"/>
                  </a:lnTo>
                  <a:lnTo>
                    <a:pt x="6" y="18"/>
                  </a:lnTo>
                  <a:lnTo>
                    <a:pt x="6" y="14"/>
                  </a:lnTo>
                  <a:lnTo>
                    <a:pt x="8" y="12"/>
                  </a:lnTo>
                  <a:lnTo>
                    <a:pt x="12" y="10"/>
                  </a:lnTo>
                  <a:lnTo>
                    <a:pt x="14" y="10"/>
                  </a:lnTo>
                  <a:lnTo>
                    <a:pt x="14" y="10"/>
                  </a:lnTo>
                  <a:lnTo>
                    <a:pt x="18" y="10"/>
                  </a:lnTo>
                  <a:lnTo>
                    <a:pt x="20" y="12"/>
                  </a:lnTo>
                  <a:lnTo>
                    <a:pt x="22" y="14"/>
                  </a:lnTo>
                  <a:lnTo>
                    <a:pt x="22" y="18"/>
                  </a:lnTo>
                  <a:lnTo>
                    <a:pt x="22" y="20"/>
                  </a:lnTo>
                  <a:lnTo>
                    <a:pt x="30" y="20"/>
                  </a:lnTo>
                  <a:lnTo>
                    <a:pt x="30" y="18"/>
                  </a:lnTo>
                  <a:lnTo>
                    <a:pt x="30" y="18"/>
                  </a:lnTo>
                  <a:lnTo>
                    <a:pt x="28" y="12"/>
                  </a:lnTo>
                  <a:lnTo>
                    <a:pt x="26" y="8"/>
                  </a:lnTo>
                  <a:lnTo>
                    <a:pt x="22" y="6"/>
                  </a:lnTo>
                  <a:lnTo>
                    <a:pt x="18" y="4"/>
                  </a:lnTo>
                  <a:lnTo>
                    <a:pt x="1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Freeform 222">
              <a:extLst>
                <a:ext uri="{FF2B5EF4-FFF2-40B4-BE49-F238E27FC236}">
                  <a16:creationId xmlns:a16="http://schemas.microsoft.com/office/drawing/2014/main" id="{439F16C2-3568-4AEA-87A2-CF9C0332924F}"/>
                </a:ext>
              </a:extLst>
            </p:cNvPr>
            <p:cNvSpPr>
              <a:spLocks noEditPoints="1"/>
            </p:cNvSpPr>
            <p:nvPr userDrawn="1"/>
          </p:nvSpPr>
          <p:spPr bwMode="auto">
            <a:xfrm>
              <a:off x="407988" y="6127750"/>
              <a:ext cx="498475" cy="320675"/>
            </a:xfrm>
            <a:custGeom>
              <a:avLst/>
              <a:gdLst>
                <a:gd name="T0" fmla="*/ 26 w 314"/>
                <a:gd name="T1" fmla="*/ 0 h 202"/>
                <a:gd name="T2" fmla="*/ 16 w 314"/>
                <a:gd name="T3" fmla="*/ 2 h 202"/>
                <a:gd name="T4" fmla="*/ 2 w 314"/>
                <a:gd name="T5" fmla="*/ 16 h 202"/>
                <a:gd name="T6" fmla="*/ 0 w 314"/>
                <a:gd name="T7" fmla="*/ 84 h 202"/>
                <a:gd name="T8" fmla="*/ 2 w 314"/>
                <a:gd name="T9" fmla="*/ 96 h 202"/>
                <a:gd name="T10" fmla="*/ 16 w 314"/>
                <a:gd name="T11" fmla="*/ 110 h 202"/>
                <a:gd name="T12" fmla="*/ 50 w 314"/>
                <a:gd name="T13" fmla="*/ 112 h 202"/>
                <a:gd name="T14" fmla="*/ 50 w 314"/>
                <a:gd name="T15" fmla="*/ 154 h 202"/>
                <a:gd name="T16" fmla="*/ 56 w 314"/>
                <a:gd name="T17" fmla="*/ 160 h 202"/>
                <a:gd name="T18" fmla="*/ 66 w 314"/>
                <a:gd name="T19" fmla="*/ 174 h 202"/>
                <a:gd name="T20" fmla="*/ 68 w 314"/>
                <a:gd name="T21" fmla="*/ 178 h 202"/>
                <a:gd name="T22" fmla="*/ 80 w 314"/>
                <a:gd name="T23" fmla="*/ 180 h 202"/>
                <a:gd name="T24" fmla="*/ 80 w 314"/>
                <a:gd name="T25" fmla="*/ 196 h 202"/>
                <a:gd name="T26" fmla="*/ 86 w 314"/>
                <a:gd name="T27" fmla="*/ 202 h 202"/>
                <a:gd name="T28" fmla="*/ 226 w 314"/>
                <a:gd name="T29" fmla="*/ 202 h 202"/>
                <a:gd name="T30" fmla="*/ 232 w 314"/>
                <a:gd name="T31" fmla="*/ 196 h 202"/>
                <a:gd name="T32" fmla="*/ 240 w 314"/>
                <a:gd name="T33" fmla="*/ 180 h 202"/>
                <a:gd name="T34" fmla="*/ 244 w 314"/>
                <a:gd name="T35" fmla="*/ 178 h 202"/>
                <a:gd name="T36" fmla="*/ 246 w 314"/>
                <a:gd name="T37" fmla="*/ 160 h 202"/>
                <a:gd name="T38" fmla="*/ 256 w 314"/>
                <a:gd name="T39" fmla="*/ 160 h 202"/>
                <a:gd name="T40" fmla="*/ 262 w 314"/>
                <a:gd name="T41" fmla="*/ 154 h 202"/>
                <a:gd name="T42" fmla="*/ 286 w 314"/>
                <a:gd name="T43" fmla="*/ 112 h 202"/>
                <a:gd name="T44" fmla="*/ 296 w 314"/>
                <a:gd name="T45" fmla="*/ 110 h 202"/>
                <a:gd name="T46" fmla="*/ 310 w 314"/>
                <a:gd name="T47" fmla="*/ 96 h 202"/>
                <a:gd name="T48" fmla="*/ 314 w 314"/>
                <a:gd name="T49" fmla="*/ 26 h 202"/>
                <a:gd name="T50" fmla="*/ 310 w 314"/>
                <a:gd name="T51" fmla="*/ 16 h 202"/>
                <a:gd name="T52" fmla="*/ 296 w 314"/>
                <a:gd name="T53" fmla="*/ 2 h 202"/>
                <a:gd name="T54" fmla="*/ 286 w 314"/>
                <a:gd name="T55" fmla="*/ 0 h 202"/>
                <a:gd name="T56" fmla="*/ 92 w 314"/>
                <a:gd name="T57" fmla="*/ 190 h 202"/>
                <a:gd name="T58" fmla="*/ 222 w 314"/>
                <a:gd name="T59" fmla="*/ 180 h 202"/>
                <a:gd name="T60" fmla="*/ 236 w 314"/>
                <a:gd name="T61" fmla="*/ 168 h 202"/>
                <a:gd name="T62" fmla="*/ 78 w 314"/>
                <a:gd name="T63" fmla="*/ 160 h 202"/>
                <a:gd name="T64" fmla="*/ 236 w 314"/>
                <a:gd name="T65" fmla="*/ 168 h 202"/>
                <a:gd name="T66" fmla="*/ 62 w 314"/>
                <a:gd name="T67" fmla="*/ 106 h 202"/>
                <a:gd name="T68" fmla="*/ 62 w 314"/>
                <a:gd name="T69" fmla="*/ 106 h 202"/>
                <a:gd name="T70" fmla="*/ 62 w 314"/>
                <a:gd name="T71" fmla="*/ 106 h 202"/>
                <a:gd name="T72" fmla="*/ 252 w 314"/>
                <a:gd name="T73" fmla="*/ 62 h 202"/>
                <a:gd name="T74" fmla="*/ 62 w 314"/>
                <a:gd name="T75" fmla="*/ 148 h 202"/>
                <a:gd name="T76" fmla="*/ 302 w 314"/>
                <a:gd name="T77" fmla="*/ 84 h 202"/>
                <a:gd name="T78" fmla="*/ 298 w 314"/>
                <a:gd name="T79" fmla="*/ 96 h 202"/>
                <a:gd name="T80" fmla="*/ 286 w 314"/>
                <a:gd name="T81" fmla="*/ 100 h 202"/>
                <a:gd name="T82" fmla="*/ 262 w 314"/>
                <a:gd name="T83" fmla="*/ 62 h 202"/>
                <a:gd name="T84" fmla="*/ 274 w 314"/>
                <a:gd name="T85" fmla="*/ 62 h 202"/>
                <a:gd name="T86" fmla="*/ 280 w 314"/>
                <a:gd name="T87" fmla="*/ 56 h 202"/>
                <a:gd name="T88" fmla="*/ 278 w 314"/>
                <a:gd name="T89" fmla="*/ 52 h 202"/>
                <a:gd name="T90" fmla="*/ 38 w 314"/>
                <a:gd name="T91" fmla="*/ 50 h 202"/>
                <a:gd name="T92" fmla="*/ 34 w 314"/>
                <a:gd name="T93" fmla="*/ 52 h 202"/>
                <a:gd name="T94" fmla="*/ 32 w 314"/>
                <a:gd name="T95" fmla="*/ 56 h 202"/>
                <a:gd name="T96" fmla="*/ 38 w 314"/>
                <a:gd name="T97" fmla="*/ 62 h 202"/>
                <a:gd name="T98" fmla="*/ 50 w 314"/>
                <a:gd name="T99" fmla="*/ 100 h 202"/>
                <a:gd name="T100" fmla="*/ 26 w 314"/>
                <a:gd name="T101" fmla="*/ 100 h 202"/>
                <a:gd name="T102" fmla="*/ 16 w 314"/>
                <a:gd name="T103" fmla="*/ 96 h 202"/>
                <a:gd name="T104" fmla="*/ 10 w 314"/>
                <a:gd name="T105" fmla="*/ 84 h 202"/>
                <a:gd name="T106" fmla="*/ 10 w 314"/>
                <a:gd name="T107" fmla="*/ 26 h 202"/>
                <a:gd name="T108" fmla="*/ 16 w 314"/>
                <a:gd name="T109" fmla="*/ 16 h 202"/>
                <a:gd name="T110" fmla="*/ 26 w 314"/>
                <a:gd name="T111" fmla="*/ 10 h 202"/>
                <a:gd name="T112" fmla="*/ 286 w 314"/>
                <a:gd name="T113" fmla="*/ 10 h 202"/>
                <a:gd name="T114" fmla="*/ 298 w 314"/>
                <a:gd name="T115" fmla="*/ 16 h 202"/>
                <a:gd name="T116" fmla="*/ 302 w 314"/>
                <a:gd name="T117" fmla="*/ 26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14" h="202">
                  <a:moveTo>
                    <a:pt x="286" y="0"/>
                  </a:moveTo>
                  <a:lnTo>
                    <a:pt x="26" y="0"/>
                  </a:lnTo>
                  <a:lnTo>
                    <a:pt x="26" y="0"/>
                  </a:lnTo>
                  <a:lnTo>
                    <a:pt x="16" y="2"/>
                  </a:lnTo>
                  <a:lnTo>
                    <a:pt x="8" y="8"/>
                  </a:lnTo>
                  <a:lnTo>
                    <a:pt x="2" y="16"/>
                  </a:lnTo>
                  <a:lnTo>
                    <a:pt x="0" y="26"/>
                  </a:lnTo>
                  <a:lnTo>
                    <a:pt x="0" y="84"/>
                  </a:lnTo>
                  <a:lnTo>
                    <a:pt x="0" y="84"/>
                  </a:lnTo>
                  <a:lnTo>
                    <a:pt x="2" y="96"/>
                  </a:lnTo>
                  <a:lnTo>
                    <a:pt x="8" y="104"/>
                  </a:lnTo>
                  <a:lnTo>
                    <a:pt x="16" y="110"/>
                  </a:lnTo>
                  <a:lnTo>
                    <a:pt x="26" y="112"/>
                  </a:lnTo>
                  <a:lnTo>
                    <a:pt x="50" y="112"/>
                  </a:lnTo>
                  <a:lnTo>
                    <a:pt x="50" y="154"/>
                  </a:lnTo>
                  <a:lnTo>
                    <a:pt x="50" y="154"/>
                  </a:lnTo>
                  <a:lnTo>
                    <a:pt x="52" y="158"/>
                  </a:lnTo>
                  <a:lnTo>
                    <a:pt x="56" y="160"/>
                  </a:lnTo>
                  <a:lnTo>
                    <a:pt x="66" y="160"/>
                  </a:lnTo>
                  <a:lnTo>
                    <a:pt x="66" y="174"/>
                  </a:lnTo>
                  <a:lnTo>
                    <a:pt x="66" y="174"/>
                  </a:lnTo>
                  <a:lnTo>
                    <a:pt x="68" y="178"/>
                  </a:lnTo>
                  <a:lnTo>
                    <a:pt x="72" y="180"/>
                  </a:lnTo>
                  <a:lnTo>
                    <a:pt x="80" y="180"/>
                  </a:lnTo>
                  <a:lnTo>
                    <a:pt x="80" y="196"/>
                  </a:lnTo>
                  <a:lnTo>
                    <a:pt x="80" y="196"/>
                  </a:lnTo>
                  <a:lnTo>
                    <a:pt x="82" y="200"/>
                  </a:lnTo>
                  <a:lnTo>
                    <a:pt x="86" y="202"/>
                  </a:lnTo>
                  <a:lnTo>
                    <a:pt x="226" y="202"/>
                  </a:lnTo>
                  <a:lnTo>
                    <a:pt x="226" y="202"/>
                  </a:lnTo>
                  <a:lnTo>
                    <a:pt x="230" y="200"/>
                  </a:lnTo>
                  <a:lnTo>
                    <a:pt x="232" y="196"/>
                  </a:lnTo>
                  <a:lnTo>
                    <a:pt x="232" y="180"/>
                  </a:lnTo>
                  <a:lnTo>
                    <a:pt x="240" y="180"/>
                  </a:lnTo>
                  <a:lnTo>
                    <a:pt x="240" y="180"/>
                  </a:lnTo>
                  <a:lnTo>
                    <a:pt x="244" y="178"/>
                  </a:lnTo>
                  <a:lnTo>
                    <a:pt x="246" y="174"/>
                  </a:lnTo>
                  <a:lnTo>
                    <a:pt x="246" y="160"/>
                  </a:lnTo>
                  <a:lnTo>
                    <a:pt x="256" y="160"/>
                  </a:lnTo>
                  <a:lnTo>
                    <a:pt x="256" y="160"/>
                  </a:lnTo>
                  <a:lnTo>
                    <a:pt x="260" y="158"/>
                  </a:lnTo>
                  <a:lnTo>
                    <a:pt x="262" y="154"/>
                  </a:lnTo>
                  <a:lnTo>
                    <a:pt x="262" y="112"/>
                  </a:lnTo>
                  <a:lnTo>
                    <a:pt x="286" y="112"/>
                  </a:lnTo>
                  <a:lnTo>
                    <a:pt x="286" y="112"/>
                  </a:lnTo>
                  <a:lnTo>
                    <a:pt x="296" y="110"/>
                  </a:lnTo>
                  <a:lnTo>
                    <a:pt x="306" y="104"/>
                  </a:lnTo>
                  <a:lnTo>
                    <a:pt x="310" y="96"/>
                  </a:lnTo>
                  <a:lnTo>
                    <a:pt x="314" y="84"/>
                  </a:lnTo>
                  <a:lnTo>
                    <a:pt x="314" y="26"/>
                  </a:lnTo>
                  <a:lnTo>
                    <a:pt x="314" y="26"/>
                  </a:lnTo>
                  <a:lnTo>
                    <a:pt x="310" y="16"/>
                  </a:lnTo>
                  <a:lnTo>
                    <a:pt x="306" y="8"/>
                  </a:lnTo>
                  <a:lnTo>
                    <a:pt x="296" y="2"/>
                  </a:lnTo>
                  <a:lnTo>
                    <a:pt x="286" y="0"/>
                  </a:lnTo>
                  <a:lnTo>
                    <a:pt x="286" y="0"/>
                  </a:lnTo>
                  <a:close/>
                  <a:moveTo>
                    <a:pt x="222" y="190"/>
                  </a:moveTo>
                  <a:lnTo>
                    <a:pt x="92" y="190"/>
                  </a:lnTo>
                  <a:lnTo>
                    <a:pt x="92" y="180"/>
                  </a:lnTo>
                  <a:lnTo>
                    <a:pt x="222" y="180"/>
                  </a:lnTo>
                  <a:lnTo>
                    <a:pt x="222" y="190"/>
                  </a:lnTo>
                  <a:close/>
                  <a:moveTo>
                    <a:pt x="236" y="168"/>
                  </a:moveTo>
                  <a:lnTo>
                    <a:pt x="78" y="168"/>
                  </a:lnTo>
                  <a:lnTo>
                    <a:pt x="78" y="160"/>
                  </a:lnTo>
                  <a:lnTo>
                    <a:pt x="236" y="160"/>
                  </a:lnTo>
                  <a:lnTo>
                    <a:pt x="236" y="168"/>
                  </a:lnTo>
                  <a:close/>
                  <a:moveTo>
                    <a:pt x="62" y="148"/>
                  </a:moveTo>
                  <a:lnTo>
                    <a:pt x="62" y="106"/>
                  </a:lnTo>
                  <a:lnTo>
                    <a:pt x="62" y="106"/>
                  </a:lnTo>
                  <a:lnTo>
                    <a:pt x="62" y="106"/>
                  </a:lnTo>
                  <a:lnTo>
                    <a:pt x="62" y="106"/>
                  </a:lnTo>
                  <a:lnTo>
                    <a:pt x="62" y="106"/>
                  </a:lnTo>
                  <a:lnTo>
                    <a:pt x="62" y="62"/>
                  </a:lnTo>
                  <a:lnTo>
                    <a:pt x="252" y="62"/>
                  </a:lnTo>
                  <a:lnTo>
                    <a:pt x="252" y="148"/>
                  </a:lnTo>
                  <a:lnTo>
                    <a:pt x="62" y="148"/>
                  </a:lnTo>
                  <a:close/>
                  <a:moveTo>
                    <a:pt x="302" y="84"/>
                  </a:moveTo>
                  <a:lnTo>
                    <a:pt x="302" y="84"/>
                  </a:lnTo>
                  <a:lnTo>
                    <a:pt x="300" y="92"/>
                  </a:lnTo>
                  <a:lnTo>
                    <a:pt x="298" y="96"/>
                  </a:lnTo>
                  <a:lnTo>
                    <a:pt x="292" y="100"/>
                  </a:lnTo>
                  <a:lnTo>
                    <a:pt x="286" y="100"/>
                  </a:lnTo>
                  <a:lnTo>
                    <a:pt x="262" y="100"/>
                  </a:lnTo>
                  <a:lnTo>
                    <a:pt x="262" y="62"/>
                  </a:lnTo>
                  <a:lnTo>
                    <a:pt x="274" y="62"/>
                  </a:lnTo>
                  <a:lnTo>
                    <a:pt x="274" y="62"/>
                  </a:lnTo>
                  <a:lnTo>
                    <a:pt x="278" y="60"/>
                  </a:lnTo>
                  <a:lnTo>
                    <a:pt x="280" y="56"/>
                  </a:lnTo>
                  <a:lnTo>
                    <a:pt x="280" y="56"/>
                  </a:lnTo>
                  <a:lnTo>
                    <a:pt x="278" y="52"/>
                  </a:lnTo>
                  <a:lnTo>
                    <a:pt x="274" y="50"/>
                  </a:lnTo>
                  <a:lnTo>
                    <a:pt x="38" y="50"/>
                  </a:lnTo>
                  <a:lnTo>
                    <a:pt x="38" y="50"/>
                  </a:lnTo>
                  <a:lnTo>
                    <a:pt x="34" y="52"/>
                  </a:lnTo>
                  <a:lnTo>
                    <a:pt x="32" y="56"/>
                  </a:lnTo>
                  <a:lnTo>
                    <a:pt x="32" y="56"/>
                  </a:lnTo>
                  <a:lnTo>
                    <a:pt x="34" y="60"/>
                  </a:lnTo>
                  <a:lnTo>
                    <a:pt x="38" y="62"/>
                  </a:lnTo>
                  <a:lnTo>
                    <a:pt x="50" y="62"/>
                  </a:lnTo>
                  <a:lnTo>
                    <a:pt x="50" y="100"/>
                  </a:lnTo>
                  <a:lnTo>
                    <a:pt x="26" y="100"/>
                  </a:lnTo>
                  <a:lnTo>
                    <a:pt x="26" y="100"/>
                  </a:lnTo>
                  <a:lnTo>
                    <a:pt x="20" y="100"/>
                  </a:lnTo>
                  <a:lnTo>
                    <a:pt x="16" y="96"/>
                  </a:lnTo>
                  <a:lnTo>
                    <a:pt x="12" y="92"/>
                  </a:lnTo>
                  <a:lnTo>
                    <a:pt x="10" y="84"/>
                  </a:lnTo>
                  <a:lnTo>
                    <a:pt x="10" y="26"/>
                  </a:lnTo>
                  <a:lnTo>
                    <a:pt x="10" y="26"/>
                  </a:lnTo>
                  <a:lnTo>
                    <a:pt x="12" y="20"/>
                  </a:lnTo>
                  <a:lnTo>
                    <a:pt x="16" y="16"/>
                  </a:lnTo>
                  <a:lnTo>
                    <a:pt x="20" y="12"/>
                  </a:lnTo>
                  <a:lnTo>
                    <a:pt x="26" y="10"/>
                  </a:lnTo>
                  <a:lnTo>
                    <a:pt x="286" y="10"/>
                  </a:lnTo>
                  <a:lnTo>
                    <a:pt x="286" y="10"/>
                  </a:lnTo>
                  <a:lnTo>
                    <a:pt x="292" y="12"/>
                  </a:lnTo>
                  <a:lnTo>
                    <a:pt x="298" y="16"/>
                  </a:lnTo>
                  <a:lnTo>
                    <a:pt x="300" y="20"/>
                  </a:lnTo>
                  <a:lnTo>
                    <a:pt x="302" y="26"/>
                  </a:lnTo>
                  <a:lnTo>
                    <a:pt x="302"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52" name="Group 251">
            <a:extLst>
              <a:ext uri="{FF2B5EF4-FFF2-40B4-BE49-F238E27FC236}">
                <a16:creationId xmlns:a16="http://schemas.microsoft.com/office/drawing/2014/main" id="{691D1086-8400-42C0-9C0D-806C67D94DB9}"/>
              </a:ext>
            </a:extLst>
          </p:cNvPr>
          <p:cNvGrpSpPr/>
          <p:nvPr userDrawn="1"/>
        </p:nvGrpSpPr>
        <p:grpSpPr>
          <a:xfrm>
            <a:off x="2197101" y="5734050"/>
            <a:ext cx="501650" cy="622300"/>
            <a:chOff x="2197101" y="5734050"/>
            <a:chExt cx="501650" cy="622300"/>
          </a:xfrm>
        </p:grpSpPr>
        <p:sp>
          <p:nvSpPr>
            <p:cNvPr id="253" name="Freeform 232">
              <a:extLst>
                <a:ext uri="{FF2B5EF4-FFF2-40B4-BE49-F238E27FC236}">
                  <a16:creationId xmlns:a16="http://schemas.microsoft.com/office/drawing/2014/main" id="{BBB882A9-6AF1-40D5-BC88-79D43962A090}"/>
                </a:ext>
              </a:extLst>
            </p:cNvPr>
            <p:cNvSpPr>
              <a:spLocks/>
            </p:cNvSpPr>
            <p:nvPr userDrawn="1"/>
          </p:nvSpPr>
          <p:spPr bwMode="auto">
            <a:xfrm>
              <a:off x="2470151" y="6121400"/>
              <a:ext cx="177800" cy="174625"/>
            </a:xfrm>
            <a:custGeom>
              <a:avLst/>
              <a:gdLst>
                <a:gd name="T0" fmla="*/ 112 w 112"/>
                <a:gd name="T1" fmla="*/ 34 h 110"/>
                <a:gd name="T2" fmla="*/ 78 w 112"/>
                <a:gd name="T3" fmla="*/ 34 h 110"/>
                <a:gd name="T4" fmla="*/ 78 w 112"/>
                <a:gd name="T5" fmla="*/ 0 h 110"/>
                <a:gd name="T6" fmla="*/ 34 w 112"/>
                <a:gd name="T7" fmla="*/ 0 h 110"/>
                <a:gd name="T8" fmla="*/ 34 w 112"/>
                <a:gd name="T9" fmla="*/ 34 h 110"/>
                <a:gd name="T10" fmla="*/ 0 w 112"/>
                <a:gd name="T11" fmla="*/ 34 h 110"/>
                <a:gd name="T12" fmla="*/ 0 w 112"/>
                <a:gd name="T13" fmla="*/ 78 h 110"/>
                <a:gd name="T14" fmla="*/ 34 w 112"/>
                <a:gd name="T15" fmla="*/ 78 h 110"/>
                <a:gd name="T16" fmla="*/ 34 w 112"/>
                <a:gd name="T17" fmla="*/ 110 h 110"/>
                <a:gd name="T18" fmla="*/ 78 w 112"/>
                <a:gd name="T19" fmla="*/ 110 h 110"/>
                <a:gd name="T20" fmla="*/ 78 w 112"/>
                <a:gd name="T21" fmla="*/ 78 h 110"/>
                <a:gd name="T22" fmla="*/ 112 w 112"/>
                <a:gd name="T23" fmla="*/ 78 h 110"/>
                <a:gd name="T24" fmla="*/ 112 w 112"/>
                <a:gd name="T25" fmla="*/ 3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2" h="110">
                  <a:moveTo>
                    <a:pt x="112" y="34"/>
                  </a:moveTo>
                  <a:lnTo>
                    <a:pt x="78" y="34"/>
                  </a:lnTo>
                  <a:lnTo>
                    <a:pt x="78" y="0"/>
                  </a:lnTo>
                  <a:lnTo>
                    <a:pt x="34" y="0"/>
                  </a:lnTo>
                  <a:lnTo>
                    <a:pt x="34" y="34"/>
                  </a:lnTo>
                  <a:lnTo>
                    <a:pt x="0" y="34"/>
                  </a:lnTo>
                  <a:lnTo>
                    <a:pt x="0" y="78"/>
                  </a:lnTo>
                  <a:lnTo>
                    <a:pt x="34" y="78"/>
                  </a:lnTo>
                  <a:lnTo>
                    <a:pt x="34" y="110"/>
                  </a:lnTo>
                  <a:lnTo>
                    <a:pt x="78" y="110"/>
                  </a:lnTo>
                  <a:lnTo>
                    <a:pt x="78" y="78"/>
                  </a:lnTo>
                  <a:lnTo>
                    <a:pt x="112" y="78"/>
                  </a:lnTo>
                  <a:lnTo>
                    <a:pt x="112" y="3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54" name="Freeform 233">
              <a:extLst>
                <a:ext uri="{FF2B5EF4-FFF2-40B4-BE49-F238E27FC236}">
                  <a16:creationId xmlns:a16="http://schemas.microsoft.com/office/drawing/2014/main" id="{9FA2234E-C98D-4A01-A47A-E7966197BF54}"/>
                </a:ext>
              </a:extLst>
            </p:cNvPr>
            <p:cNvSpPr>
              <a:spLocks noEditPoints="1"/>
            </p:cNvSpPr>
            <p:nvPr userDrawn="1"/>
          </p:nvSpPr>
          <p:spPr bwMode="auto">
            <a:xfrm>
              <a:off x="2317751" y="5734050"/>
              <a:ext cx="260350" cy="260350"/>
            </a:xfrm>
            <a:custGeom>
              <a:avLst/>
              <a:gdLst>
                <a:gd name="T0" fmla="*/ 82 w 164"/>
                <a:gd name="T1" fmla="*/ 164 h 164"/>
                <a:gd name="T2" fmla="*/ 114 w 164"/>
                <a:gd name="T3" fmla="*/ 158 h 164"/>
                <a:gd name="T4" fmla="*/ 140 w 164"/>
                <a:gd name="T5" fmla="*/ 140 h 164"/>
                <a:gd name="T6" fmla="*/ 158 w 164"/>
                <a:gd name="T7" fmla="*/ 114 h 164"/>
                <a:gd name="T8" fmla="*/ 164 w 164"/>
                <a:gd name="T9" fmla="*/ 82 h 164"/>
                <a:gd name="T10" fmla="*/ 162 w 164"/>
                <a:gd name="T11" fmla="*/ 66 h 164"/>
                <a:gd name="T12" fmla="*/ 150 w 164"/>
                <a:gd name="T13" fmla="*/ 36 h 164"/>
                <a:gd name="T14" fmla="*/ 128 w 164"/>
                <a:gd name="T15" fmla="*/ 14 h 164"/>
                <a:gd name="T16" fmla="*/ 98 w 164"/>
                <a:gd name="T17" fmla="*/ 2 h 164"/>
                <a:gd name="T18" fmla="*/ 82 w 164"/>
                <a:gd name="T19" fmla="*/ 0 h 164"/>
                <a:gd name="T20" fmla="*/ 50 w 164"/>
                <a:gd name="T21" fmla="*/ 8 h 164"/>
                <a:gd name="T22" fmla="*/ 24 w 164"/>
                <a:gd name="T23" fmla="*/ 24 h 164"/>
                <a:gd name="T24" fmla="*/ 8 w 164"/>
                <a:gd name="T25" fmla="*/ 50 h 164"/>
                <a:gd name="T26" fmla="*/ 0 w 164"/>
                <a:gd name="T27" fmla="*/ 82 h 164"/>
                <a:gd name="T28" fmla="*/ 2 w 164"/>
                <a:gd name="T29" fmla="*/ 98 h 164"/>
                <a:gd name="T30" fmla="*/ 14 w 164"/>
                <a:gd name="T31" fmla="*/ 128 h 164"/>
                <a:gd name="T32" fmla="*/ 36 w 164"/>
                <a:gd name="T33" fmla="*/ 150 h 164"/>
                <a:gd name="T34" fmla="*/ 66 w 164"/>
                <a:gd name="T35" fmla="*/ 162 h 164"/>
                <a:gd name="T36" fmla="*/ 82 w 164"/>
                <a:gd name="T37" fmla="*/ 164 h 164"/>
                <a:gd name="T38" fmla="*/ 82 w 164"/>
                <a:gd name="T39" fmla="*/ 16 h 164"/>
                <a:gd name="T40" fmla="*/ 108 w 164"/>
                <a:gd name="T41" fmla="*/ 22 h 164"/>
                <a:gd name="T42" fmla="*/ 130 w 164"/>
                <a:gd name="T43" fmla="*/ 36 h 164"/>
                <a:gd name="T44" fmla="*/ 144 w 164"/>
                <a:gd name="T45" fmla="*/ 56 h 164"/>
                <a:gd name="T46" fmla="*/ 148 w 164"/>
                <a:gd name="T47" fmla="*/ 82 h 164"/>
                <a:gd name="T48" fmla="*/ 148 w 164"/>
                <a:gd name="T49" fmla="*/ 96 h 164"/>
                <a:gd name="T50" fmla="*/ 138 w 164"/>
                <a:gd name="T51" fmla="*/ 120 h 164"/>
                <a:gd name="T52" fmla="*/ 120 w 164"/>
                <a:gd name="T53" fmla="*/ 138 h 164"/>
                <a:gd name="T54" fmla="*/ 96 w 164"/>
                <a:gd name="T55" fmla="*/ 148 h 164"/>
                <a:gd name="T56" fmla="*/ 82 w 164"/>
                <a:gd name="T57" fmla="*/ 148 h 164"/>
                <a:gd name="T58" fmla="*/ 56 w 164"/>
                <a:gd name="T59" fmla="*/ 144 h 164"/>
                <a:gd name="T60" fmla="*/ 36 w 164"/>
                <a:gd name="T61" fmla="*/ 130 h 164"/>
                <a:gd name="T62" fmla="*/ 22 w 164"/>
                <a:gd name="T63" fmla="*/ 108 h 164"/>
                <a:gd name="T64" fmla="*/ 16 w 164"/>
                <a:gd name="T65" fmla="*/ 82 h 164"/>
                <a:gd name="T66" fmla="*/ 18 w 164"/>
                <a:gd name="T67" fmla="*/ 68 h 164"/>
                <a:gd name="T68" fmla="*/ 28 w 164"/>
                <a:gd name="T69" fmla="*/ 46 h 164"/>
                <a:gd name="T70" fmla="*/ 46 w 164"/>
                <a:gd name="T71" fmla="*/ 28 h 164"/>
                <a:gd name="T72" fmla="*/ 68 w 164"/>
                <a:gd name="T73" fmla="*/ 18 h 164"/>
                <a:gd name="T74" fmla="*/ 82 w 164"/>
                <a:gd name="T75" fmla="*/ 16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4" h="164">
                  <a:moveTo>
                    <a:pt x="82" y="164"/>
                  </a:moveTo>
                  <a:lnTo>
                    <a:pt x="82" y="164"/>
                  </a:lnTo>
                  <a:lnTo>
                    <a:pt x="98" y="162"/>
                  </a:lnTo>
                  <a:lnTo>
                    <a:pt x="114" y="158"/>
                  </a:lnTo>
                  <a:lnTo>
                    <a:pt x="128" y="150"/>
                  </a:lnTo>
                  <a:lnTo>
                    <a:pt x="140" y="140"/>
                  </a:lnTo>
                  <a:lnTo>
                    <a:pt x="150" y="128"/>
                  </a:lnTo>
                  <a:lnTo>
                    <a:pt x="158" y="114"/>
                  </a:lnTo>
                  <a:lnTo>
                    <a:pt x="162" y="98"/>
                  </a:lnTo>
                  <a:lnTo>
                    <a:pt x="164" y="82"/>
                  </a:lnTo>
                  <a:lnTo>
                    <a:pt x="164" y="82"/>
                  </a:lnTo>
                  <a:lnTo>
                    <a:pt x="162" y="66"/>
                  </a:lnTo>
                  <a:lnTo>
                    <a:pt x="158" y="50"/>
                  </a:lnTo>
                  <a:lnTo>
                    <a:pt x="150" y="36"/>
                  </a:lnTo>
                  <a:lnTo>
                    <a:pt x="140" y="24"/>
                  </a:lnTo>
                  <a:lnTo>
                    <a:pt x="128" y="14"/>
                  </a:lnTo>
                  <a:lnTo>
                    <a:pt x="114" y="8"/>
                  </a:lnTo>
                  <a:lnTo>
                    <a:pt x="98" y="2"/>
                  </a:lnTo>
                  <a:lnTo>
                    <a:pt x="82" y="0"/>
                  </a:lnTo>
                  <a:lnTo>
                    <a:pt x="82" y="0"/>
                  </a:lnTo>
                  <a:lnTo>
                    <a:pt x="66" y="2"/>
                  </a:lnTo>
                  <a:lnTo>
                    <a:pt x="50" y="8"/>
                  </a:lnTo>
                  <a:lnTo>
                    <a:pt x="36" y="14"/>
                  </a:lnTo>
                  <a:lnTo>
                    <a:pt x="24" y="24"/>
                  </a:lnTo>
                  <a:lnTo>
                    <a:pt x="14" y="36"/>
                  </a:lnTo>
                  <a:lnTo>
                    <a:pt x="8" y="50"/>
                  </a:lnTo>
                  <a:lnTo>
                    <a:pt x="2" y="66"/>
                  </a:lnTo>
                  <a:lnTo>
                    <a:pt x="0" y="82"/>
                  </a:lnTo>
                  <a:lnTo>
                    <a:pt x="0" y="82"/>
                  </a:lnTo>
                  <a:lnTo>
                    <a:pt x="2" y="98"/>
                  </a:lnTo>
                  <a:lnTo>
                    <a:pt x="8" y="114"/>
                  </a:lnTo>
                  <a:lnTo>
                    <a:pt x="14" y="128"/>
                  </a:lnTo>
                  <a:lnTo>
                    <a:pt x="24" y="140"/>
                  </a:lnTo>
                  <a:lnTo>
                    <a:pt x="36" y="150"/>
                  </a:lnTo>
                  <a:lnTo>
                    <a:pt x="50" y="158"/>
                  </a:lnTo>
                  <a:lnTo>
                    <a:pt x="66" y="162"/>
                  </a:lnTo>
                  <a:lnTo>
                    <a:pt x="82" y="164"/>
                  </a:lnTo>
                  <a:lnTo>
                    <a:pt x="82" y="164"/>
                  </a:lnTo>
                  <a:close/>
                  <a:moveTo>
                    <a:pt x="82" y="16"/>
                  </a:moveTo>
                  <a:lnTo>
                    <a:pt x="82" y="16"/>
                  </a:lnTo>
                  <a:lnTo>
                    <a:pt x="96" y="18"/>
                  </a:lnTo>
                  <a:lnTo>
                    <a:pt x="108" y="22"/>
                  </a:lnTo>
                  <a:lnTo>
                    <a:pt x="120" y="28"/>
                  </a:lnTo>
                  <a:lnTo>
                    <a:pt x="130" y="36"/>
                  </a:lnTo>
                  <a:lnTo>
                    <a:pt x="138" y="46"/>
                  </a:lnTo>
                  <a:lnTo>
                    <a:pt x="144" y="56"/>
                  </a:lnTo>
                  <a:lnTo>
                    <a:pt x="148" y="68"/>
                  </a:lnTo>
                  <a:lnTo>
                    <a:pt x="148" y="82"/>
                  </a:lnTo>
                  <a:lnTo>
                    <a:pt x="148" y="82"/>
                  </a:lnTo>
                  <a:lnTo>
                    <a:pt x="148" y="96"/>
                  </a:lnTo>
                  <a:lnTo>
                    <a:pt x="144" y="108"/>
                  </a:lnTo>
                  <a:lnTo>
                    <a:pt x="138" y="120"/>
                  </a:lnTo>
                  <a:lnTo>
                    <a:pt x="130" y="130"/>
                  </a:lnTo>
                  <a:lnTo>
                    <a:pt x="120" y="138"/>
                  </a:lnTo>
                  <a:lnTo>
                    <a:pt x="108" y="144"/>
                  </a:lnTo>
                  <a:lnTo>
                    <a:pt x="96" y="148"/>
                  </a:lnTo>
                  <a:lnTo>
                    <a:pt x="82" y="148"/>
                  </a:lnTo>
                  <a:lnTo>
                    <a:pt x="82" y="148"/>
                  </a:lnTo>
                  <a:lnTo>
                    <a:pt x="68" y="148"/>
                  </a:lnTo>
                  <a:lnTo>
                    <a:pt x="56" y="144"/>
                  </a:lnTo>
                  <a:lnTo>
                    <a:pt x="46" y="138"/>
                  </a:lnTo>
                  <a:lnTo>
                    <a:pt x="36" y="130"/>
                  </a:lnTo>
                  <a:lnTo>
                    <a:pt x="28" y="120"/>
                  </a:lnTo>
                  <a:lnTo>
                    <a:pt x="22" y="108"/>
                  </a:lnTo>
                  <a:lnTo>
                    <a:pt x="18" y="96"/>
                  </a:lnTo>
                  <a:lnTo>
                    <a:pt x="16" y="82"/>
                  </a:lnTo>
                  <a:lnTo>
                    <a:pt x="16" y="82"/>
                  </a:lnTo>
                  <a:lnTo>
                    <a:pt x="18" y="68"/>
                  </a:lnTo>
                  <a:lnTo>
                    <a:pt x="22" y="56"/>
                  </a:lnTo>
                  <a:lnTo>
                    <a:pt x="28" y="46"/>
                  </a:lnTo>
                  <a:lnTo>
                    <a:pt x="36" y="36"/>
                  </a:lnTo>
                  <a:lnTo>
                    <a:pt x="46" y="28"/>
                  </a:lnTo>
                  <a:lnTo>
                    <a:pt x="56" y="22"/>
                  </a:lnTo>
                  <a:lnTo>
                    <a:pt x="68" y="18"/>
                  </a:lnTo>
                  <a:lnTo>
                    <a:pt x="82" y="16"/>
                  </a:lnTo>
                  <a:lnTo>
                    <a:pt x="82"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5" name="Freeform 234">
              <a:extLst>
                <a:ext uri="{FF2B5EF4-FFF2-40B4-BE49-F238E27FC236}">
                  <a16:creationId xmlns:a16="http://schemas.microsoft.com/office/drawing/2014/main" id="{B1D95B80-3F6A-455B-A518-8CA63C1E7CFA}"/>
                </a:ext>
              </a:extLst>
            </p:cNvPr>
            <p:cNvSpPr>
              <a:spLocks noEditPoints="1"/>
            </p:cNvSpPr>
            <p:nvPr userDrawn="1"/>
          </p:nvSpPr>
          <p:spPr bwMode="auto">
            <a:xfrm>
              <a:off x="2454276" y="6105525"/>
              <a:ext cx="203200" cy="200025"/>
            </a:xfrm>
            <a:custGeom>
              <a:avLst/>
              <a:gdLst>
                <a:gd name="T0" fmla="*/ 92 w 128"/>
                <a:gd name="T1" fmla="*/ 36 h 126"/>
                <a:gd name="T2" fmla="*/ 92 w 128"/>
                <a:gd name="T3" fmla="*/ 14 h 126"/>
                <a:gd name="T4" fmla="*/ 88 w 128"/>
                <a:gd name="T5" fmla="*/ 4 h 126"/>
                <a:gd name="T6" fmla="*/ 78 w 128"/>
                <a:gd name="T7" fmla="*/ 0 h 126"/>
                <a:gd name="T8" fmla="*/ 50 w 128"/>
                <a:gd name="T9" fmla="*/ 0 h 126"/>
                <a:gd name="T10" fmla="*/ 40 w 128"/>
                <a:gd name="T11" fmla="*/ 4 h 126"/>
                <a:gd name="T12" fmla="*/ 36 w 128"/>
                <a:gd name="T13" fmla="*/ 14 h 126"/>
                <a:gd name="T14" fmla="*/ 14 w 128"/>
                <a:gd name="T15" fmla="*/ 36 h 126"/>
                <a:gd name="T16" fmla="*/ 10 w 128"/>
                <a:gd name="T17" fmla="*/ 36 h 126"/>
                <a:gd name="T18" fmla="*/ 2 w 128"/>
                <a:gd name="T19" fmla="*/ 44 h 126"/>
                <a:gd name="T20" fmla="*/ 0 w 128"/>
                <a:gd name="T21" fmla="*/ 78 h 126"/>
                <a:gd name="T22" fmla="*/ 2 w 128"/>
                <a:gd name="T23" fmla="*/ 84 h 126"/>
                <a:gd name="T24" fmla="*/ 10 w 128"/>
                <a:gd name="T25" fmla="*/ 90 h 126"/>
                <a:gd name="T26" fmla="*/ 36 w 128"/>
                <a:gd name="T27" fmla="*/ 92 h 126"/>
                <a:gd name="T28" fmla="*/ 36 w 128"/>
                <a:gd name="T29" fmla="*/ 114 h 126"/>
                <a:gd name="T30" fmla="*/ 40 w 128"/>
                <a:gd name="T31" fmla="*/ 122 h 126"/>
                <a:gd name="T32" fmla="*/ 50 w 128"/>
                <a:gd name="T33" fmla="*/ 126 h 126"/>
                <a:gd name="T34" fmla="*/ 78 w 128"/>
                <a:gd name="T35" fmla="*/ 126 h 126"/>
                <a:gd name="T36" fmla="*/ 88 w 128"/>
                <a:gd name="T37" fmla="*/ 122 h 126"/>
                <a:gd name="T38" fmla="*/ 92 w 128"/>
                <a:gd name="T39" fmla="*/ 114 h 126"/>
                <a:gd name="T40" fmla="*/ 114 w 128"/>
                <a:gd name="T41" fmla="*/ 92 h 126"/>
                <a:gd name="T42" fmla="*/ 120 w 128"/>
                <a:gd name="T43" fmla="*/ 90 h 126"/>
                <a:gd name="T44" fmla="*/ 126 w 128"/>
                <a:gd name="T45" fmla="*/ 84 h 126"/>
                <a:gd name="T46" fmla="*/ 128 w 128"/>
                <a:gd name="T47" fmla="*/ 50 h 126"/>
                <a:gd name="T48" fmla="*/ 126 w 128"/>
                <a:gd name="T49" fmla="*/ 44 h 126"/>
                <a:gd name="T50" fmla="*/ 120 w 128"/>
                <a:gd name="T51" fmla="*/ 36 h 126"/>
                <a:gd name="T52" fmla="*/ 114 w 128"/>
                <a:gd name="T53" fmla="*/ 36 h 126"/>
                <a:gd name="T54" fmla="*/ 76 w 128"/>
                <a:gd name="T55" fmla="*/ 76 h 126"/>
                <a:gd name="T56" fmla="*/ 52 w 128"/>
                <a:gd name="T57" fmla="*/ 112 h 126"/>
                <a:gd name="T58" fmla="*/ 16 w 128"/>
                <a:gd name="T59" fmla="*/ 76 h 126"/>
                <a:gd name="T60" fmla="*/ 52 w 128"/>
                <a:gd name="T61" fmla="*/ 52 h 126"/>
                <a:gd name="T62" fmla="*/ 76 w 128"/>
                <a:gd name="T63" fmla="*/ 16 h 126"/>
                <a:gd name="T64" fmla="*/ 112 w 128"/>
                <a:gd name="T65" fmla="*/ 52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 h="126">
                  <a:moveTo>
                    <a:pt x="114" y="36"/>
                  </a:moveTo>
                  <a:lnTo>
                    <a:pt x="92" y="36"/>
                  </a:lnTo>
                  <a:lnTo>
                    <a:pt x="92" y="14"/>
                  </a:lnTo>
                  <a:lnTo>
                    <a:pt x="92" y="14"/>
                  </a:lnTo>
                  <a:lnTo>
                    <a:pt x="90" y="8"/>
                  </a:lnTo>
                  <a:lnTo>
                    <a:pt x="88" y="4"/>
                  </a:lnTo>
                  <a:lnTo>
                    <a:pt x="84" y="2"/>
                  </a:lnTo>
                  <a:lnTo>
                    <a:pt x="78" y="0"/>
                  </a:lnTo>
                  <a:lnTo>
                    <a:pt x="50" y="0"/>
                  </a:lnTo>
                  <a:lnTo>
                    <a:pt x="50" y="0"/>
                  </a:lnTo>
                  <a:lnTo>
                    <a:pt x="44" y="2"/>
                  </a:lnTo>
                  <a:lnTo>
                    <a:pt x="40" y="4"/>
                  </a:lnTo>
                  <a:lnTo>
                    <a:pt x="38" y="8"/>
                  </a:lnTo>
                  <a:lnTo>
                    <a:pt x="36" y="14"/>
                  </a:lnTo>
                  <a:lnTo>
                    <a:pt x="36" y="36"/>
                  </a:lnTo>
                  <a:lnTo>
                    <a:pt x="14" y="36"/>
                  </a:lnTo>
                  <a:lnTo>
                    <a:pt x="14" y="36"/>
                  </a:lnTo>
                  <a:lnTo>
                    <a:pt x="10" y="36"/>
                  </a:lnTo>
                  <a:lnTo>
                    <a:pt x="4" y="40"/>
                  </a:lnTo>
                  <a:lnTo>
                    <a:pt x="2" y="44"/>
                  </a:lnTo>
                  <a:lnTo>
                    <a:pt x="0" y="50"/>
                  </a:lnTo>
                  <a:lnTo>
                    <a:pt x="0" y="78"/>
                  </a:lnTo>
                  <a:lnTo>
                    <a:pt x="0" y="78"/>
                  </a:lnTo>
                  <a:lnTo>
                    <a:pt x="2" y="84"/>
                  </a:lnTo>
                  <a:lnTo>
                    <a:pt x="4" y="88"/>
                  </a:lnTo>
                  <a:lnTo>
                    <a:pt x="10" y="90"/>
                  </a:lnTo>
                  <a:lnTo>
                    <a:pt x="14" y="92"/>
                  </a:lnTo>
                  <a:lnTo>
                    <a:pt x="36" y="92"/>
                  </a:lnTo>
                  <a:lnTo>
                    <a:pt x="36" y="114"/>
                  </a:lnTo>
                  <a:lnTo>
                    <a:pt x="36" y="114"/>
                  </a:lnTo>
                  <a:lnTo>
                    <a:pt x="38" y="118"/>
                  </a:lnTo>
                  <a:lnTo>
                    <a:pt x="40" y="122"/>
                  </a:lnTo>
                  <a:lnTo>
                    <a:pt x="44" y="126"/>
                  </a:lnTo>
                  <a:lnTo>
                    <a:pt x="50" y="126"/>
                  </a:lnTo>
                  <a:lnTo>
                    <a:pt x="78" y="126"/>
                  </a:lnTo>
                  <a:lnTo>
                    <a:pt x="78" y="126"/>
                  </a:lnTo>
                  <a:lnTo>
                    <a:pt x="84" y="126"/>
                  </a:lnTo>
                  <a:lnTo>
                    <a:pt x="88" y="122"/>
                  </a:lnTo>
                  <a:lnTo>
                    <a:pt x="90" y="118"/>
                  </a:lnTo>
                  <a:lnTo>
                    <a:pt x="92" y="114"/>
                  </a:lnTo>
                  <a:lnTo>
                    <a:pt x="92" y="92"/>
                  </a:lnTo>
                  <a:lnTo>
                    <a:pt x="114" y="92"/>
                  </a:lnTo>
                  <a:lnTo>
                    <a:pt x="114" y="92"/>
                  </a:lnTo>
                  <a:lnTo>
                    <a:pt x="120" y="90"/>
                  </a:lnTo>
                  <a:lnTo>
                    <a:pt x="124" y="88"/>
                  </a:lnTo>
                  <a:lnTo>
                    <a:pt x="126" y="84"/>
                  </a:lnTo>
                  <a:lnTo>
                    <a:pt x="128" y="78"/>
                  </a:lnTo>
                  <a:lnTo>
                    <a:pt x="128" y="50"/>
                  </a:lnTo>
                  <a:lnTo>
                    <a:pt x="128" y="50"/>
                  </a:lnTo>
                  <a:lnTo>
                    <a:pt x="126" y="44"/>
                  </a:lnTo>
                  <a:lnTo>
                    <a:pt x="124" y="40"/>
                  </a:lnTo>
                  <a:lnTo>
                    <a:pt x="120" y="36"/>
                  </a:lnTo>
                  <a:lnTo>
                    <a:pt x="114" y="36"/>
                  </a:lnTo>
                  <a:lnTo>
                    <a:pt x="114" y="36"/>
                  </a:lnTo>
                  <a:close/>
                  <a:moveTo>
                    <a:pt x="112" y="76"/>
                  </a:moveTo>
                  <a:lnTo>
                    <a:pt x="76" y="76"/>
                  </a:lnTo>
                  <a:lnTo>
                    <a:pt x="76" y="112"/>
                  </a:lnTo>
                  <a:lnTo>
                    <a:pt x="52" y="112"/>
                  </a:lnTo>
                  <a:lnTo>
                    <a:pt x="52" y="76"/>
                  </a:lnTo>
                  <a:lnTo>
                    <a:pt x="16" y="76"/>
                  </a:lnTo>
                  <a:lnTo>
                    <a:pt x="16" y="52"/>
                  </a:lnTo>
                  <a:lnTo>
                    <a:pt x="52" y="52"/>
                  </a:lnTo>
                  <a:lnTo>
                    <a:pt x="52" y="16"/>
                  </a:lnTo>
                  <a:lnTo>
                    <a:pt x="76" y="16"/>
                  </a:lnTo>
                  <a:lnTo>
                    <a:pt x="76" y="52"/>
                  </a:lnTo>
                  <a:lnTo>
                    <a:pt x="112" y="52"/>
                  </a:lnTo>
                  <a:lnTo>
                    <a:pt x="112"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 name="Freeform 235">
              <a:extLst>
                <a:ext uri="{FF2B5EF4-FFF2-40B4-BE49-F238E27FC236}">
                  <a16:creationId xmlns:a16="http://schemas.microsoft.com/office/drawing/2014/main" id="{152D86AA-8CE9-4F40-B282-C538E301B827}"/>
                </a:ext>
              </a:extLst>
            </p:cNvPr>
            <p:cNvSpPr>
              <a:spLocks noEditPoints="1"/>
            </p:cNvSpPr>
            <p:nvPr userDrawn="1"/>
          </p:nvSpPr>
          <p:spPr bwMode="auto">
            <a:xfrm>
              <a:off x="2197101" y="5988050"/>
              <a:ext cx="501650" cy="368300"/>
            </a:xfrm>
            <a:custGeom>
              <a:avLst/>
              <a:gdLst>
                <a:gd name="T0" fmla="*/ 300 w 316"/>
                <a:gd name="T1" fmla="*/ 56 h 232"/>
                <a:gd name="T2" fmla="*/ 290 w 316"/>
                <a:gd name="T3" fmla="*/ 38 h 232"/>
                <a:gd name="T4" fmla="*/ 270 w 316"/>
                <a:gd name="T5" fmla="*/ 22 h 232"/>
                <a:gd name="T6" fmla="*/ 244 w 316"/>
                <a:gd name="T7" fmla="*/ 10 h 232"/>
                <a:gd name="T8" fmla="*/ 212 w 316"/>
                <a:gd name="T9" fmla="*/ 2 h 232"/>
                <a:gd name="T10" fmla="*/ 182 w 316"/>
                <a:gd name="T11" fmla="*/ 52 h 232"/>
                <a:gd name="T12" fmla="*/ 178 w 316"/>
                <a:gd name="T13" fmla="*/ 46 h 232"/>
                <a:gd name="T14" fmla="*/ 176 w 316"/>
                <a:gd name="T15" fmla="*/ 42 h 232"/>
                <a:gd name="T16" fmla="*/ 178 w 316"/>
                <a:gd name="T17" fmla="*/ 38 h 232"/>
                <a:gd name="T18" fmla="*/ 178 w 316"/>
                <a:gd name="T19" fmla="*/ 20 h 232"/>
                <a:gd name="T20" fmla="*/ 178 w 316"/>
                <a:gd name="T21" fmla="*/ 14 h 232"/>
                <a:gd name="T22" fmla="*/ 170 w 316"/>
                <a:gd name="T23" fmla="*/ 8 h 232"/>
                <a:gd name="T24" fmla="*/ 152 w 316"/>
                <a:gd name="T25" fmla="*/ 6 h 232"/>
                <a:gd name="T26" fmla="*/ 146 w 316"/>
                <a:gd name="T27" fmla="*/ 8 h 232"/>
                <a:gd name="T28" fmla="*/ 140 w 316"/>
                <a:gd name="T29" fmla="*/ 14 h 232"/>
                <a:gd name="T30" fmla="*/ 138 w 316"/>
                <a:gd name="T31" fmla="*/ 32 h 232"/>
                <a:gd name="T32" fmla="*/ 140 w 316"/>
                <a:gd name="T33" fmla="*/ 38 h 232"/>
                <a:gd name="T34" fmla="*/ 142 w 316"/>
                <a:gd name="T35" fmla="*/ 42 h 232"/>
                <a:gd name="T36" fmla="*/ 138 w 316"/>
                <a:gd name="T37" fmla="*/ 52 h 232"/>
                <a:gd name="T38" fmla="*/ 110 w 316"/>
                <a:gd name="T39" fmla="*/ 0 h 232"/>
                <a:gd name="T40" fmla="*/ 104 w 316"/>
                <a:gd name="T41" fmla="*/ 2 h 232"/>
                <a:gd name="T42" fmla="*/ 72 w 316"/>
                <a:gd name="T43" fmla="*/ 10 h 232"/>
                <a:gd name="T44" fmla="*/ 46 w 316"/>
                <a:gd name="T45" fmla="*/ 22 h 232"/>
                <a:gd name="T46" fmla="*/ 28 w 316"/>
                <a:gd name="T47" fmla="*/ 38 h 232"/>
                <a:gd name="T48" fmla="*/ 16 w 316"/>
                <a:gd name="T49" fmla="*/ 56 h 232"/>
                <a:gd name="T50" fmla="*/ 10 w 316"/>
                <a:gd name="T51" fmla="*/ 78 h 232"/>
                <a:gd name="T52" fmla="*/ 2 w 316"/>
                <a:gd name="T53" fmla="*/ 130 h 232"/>
                <a:gd name="T54" fmla="*/ 0 w 316"/>
                <a:gd name="T55" fmla="*/ 204 h 232"/>
                <a:gd name="T56" fmla="*/ 0 w 316"/>
                <a:gd name="T57" fmla="*/ 232 h 232"/>
                <a:gd name="T58" fmla="*/ 316 w 316"/>
                <a:gd name="T59" fmla="*/ 224 h 232"/>
                <a:gd name="T60" fmla="*/ 316 w 316"/>
                <a:gd name="T61" fmla="*/ 204 h 232"/>
                <a:gd name="T62" fmla="*/ 314 w 316"/>
                <a:gd name="T63" fmla="*/ 130 h 232"/>
                <a:gd name="T64" fmla="*/ 306 w 316"/>
                <a:gd name="T65" fmla="*/ 78 h 232"/>
                <a:gd name="T66" fmla="*/ 300 w 316"/>
                <a:gd name="T67" fmla="*/ 56 h 232"/>
                <a:gd name="T68" fmla="*/ 162 w 316"/>
                <a:gd name="T69" fmla="*/ 22 h 232"/>
                <a:gd name="T70" fmla="*/ 154 w 316"/>
                <a:gd name="T71" fmla="*/ 30 h 232"/>
                <a:gd name="T72" fmla="*/ 300 w 316"/>
                <a:gd name="T73" fmla="*/ 218 h 232"/>
                <a:gd name="T74" fmla="*/ 16 w 316"/>
                <a:gd name="T75" fmla="*/ 218 h 232"/>
                <a:gd name="T76" fmla="*/ 18 w 316"/>
                <a:gd name="T77" fmla="*/ 144 h 232"/>
                <a:gd name="T78" fmla="*/ 26 w 316"/>
                <a:gd name="T79" fmla="*/ 78 h 232"/>
                <a:gd name="T80" fmla="*/ 30 w 316"/>
                <a:gd name="T81" fmla="*/ 62 h 232"/>
                <a:gd name="T82" fmla="*/ 42 w 316"/>
                <a:gd name="T83" fmla="*/ 44 h 232"/>
                <a:gd name="T84" fmla="*/ 58 w 316"/>
                <a:gd name="T85" fmla="*/ 32 h 232"/>
                <a:gd name="T86" fmla="*/ 102 w 316"/>
                <a:gd name="T87" fmla="*/ 18 h 232"/>
                <a:gd name="T88" fmla="*/ 150 w 316"/>
                <a:gd name="T89" fmla="*/ 66 h 232"/>
                <a:gd name="T90" fmla="*/ 164 w 316"/>
                <a:gd name="T91" fmla="*/ 52 h 232"/>
                <a:gd name="T92" fmla="*/ 192 w 316"/>
                <a:gd name="T93" fmla="*/ 66 h 232"/>
                <a:gd name="T94" fmla="*/ 216 w 316"/>
                <a:gd name="T95" fmla="*/ 18 h 232"/>
                <a:gd name="T96" fmla="*/ 258 w 316"/>
                <a:gd name="T97" fmla="*/ 32 h 232"/>
                <a:gd name="T98" fmla="*/ 276 w 316"/>
                <a:gd name="T99" fmla="*/ 44 h 232"/>
                <a:gd name="T100" fmla="*/ 286 w 316"/>
                <a:gd name="T101" fmla="*/ 62 h 232"/>
                <a:gd name="T102" fmla="*/ 292 w 316"/>
                <a:gd name="T103" fmla="*/ 78 h 232"/>
                <a:gd name="T104" fmla="*/ 300 w 316"/>
                <a:gd name="T105" fmla="*/ 144 h 232"/>
                <a:gd name="T106" fmla="*/ 300 w 316"/>
                <a:gd name="T107" fmla="*/ 218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6" h="232">
                  <a:moveTo>
                    <a:pt x="300" y="56"/>
                  </a:moveTo>
                  <a:lnTo>
                    <a:pt x="300" y="56"/>
                  </a:lnTo>
                  <a:lnTo>
                    <a:pt x="296" y="46"/>
                  </a:lnTo>
                  <a:lnTo>
                    <a:pt x="290" y="38"/>
                  </a:lnTo>
                  <a:lnTo>
                    <a:pt x="280" y="30"/>
                  </a:lnTo>
                  <a:lnTo>
                    <a:pt x="270" y="22"/>
                  </a:lnTo>
                  <a:lnTo>
                    <a:pt x="258" y="16"/>
                  </a:lnTo>
                  <a:lnTo>
                    <a:pt x="244" y="10"/>
                  </a:lnTo>
                  <a:lnTo>
                    <a:pt x="230" y="6"/>
                  </a:lnTo>
                  <a:lnTo>
                    <a:pt x="212" y="2"/>
                  </a:lnTo>
                  <a:lnTo>
                    <a:pt x="206" y="0"/>
                  </a:lnTo>
                  <a:lnTo>
                    <a:pt x="182" y="52"/>
                  </a:lnTo>
                  <a:lnTo>
                    <a:pt x="180" y="52"/>
                  </a:lnTo>
                  <a:lnTo>
                    <a:pt x="178" y="46"/>
                  </a:lnTo>
                  <a:lnTo>
                    <a:pt x="178" y="46"/>
                  </a:lnTo>
                  <a:lnTo>
                    <a:pt x="176" y="42"/>
                  </a:lnTo>
                  <a:lnTo>
                    <a:pt x="176" y="42"/>
                  </a:lnTo>
                  <a:lnTo>
                    <a:pt x="178" y="38"/>
                  </a:lnTo>
                  <a:lnTo>
                    <a:pt x="178" y="32"/>
                  </a:lnTo>
                  <a:lnTo>
                    <a:pt x="178" y="20"/>
                  </a:lnTo>
                  <a:lnTo>
                    <a:pt x="178" y="20"/>
                  </a:lnTo>
                  <a:lnTo>
                    <a:pt x="178" y="14"/>
                  </a:lnTo>
                  <a:lnTo>
                    <a:pt x="174" y="10"/>
                  </a:lnTo>
                  <a:lnTo>
                    <a:pt x="170" y="8"/>
                  </a:lnTo>
                  <a:lnTo>
                    <a:pt x="164" y="6"/>
                  </a:lnTo>
                  <a:lnTo>
                    <a:pt x="152" y="6"/>
                  </a:lnTo>
                  <a:lnTo>
                    <a:pt x="152" y="6"/>
                  </a:lnTo>
                  <a:lnTo>
                    <a:pt x="146" y="8"/>
                  </a:lnTo>
                  <a:lnTo>
                    <a:pt x="142" y="10"/>
                  </a:lnTo>
                  <a:lnTo>
                    <a:pt x="140" y="14"/>
                  </a:lnTo>
                  <a:lnTo>
                    <a:pt x="138" y="20"/>
                  </a:lnTo>
                  <a:lnTo>
                    <a:pt x="138" y="32"/>
                  </a:lnTo>
                  <a:lnTo>
                    <a:pt x="138" y="32"/>
                  </a:lnTo>
                  <a:lnTo>
                    <a:pt x="140" y="38"/>
                  </a:lnTo>
                  <a:lnTo>
                    <a:pt x="142" y="42"/>
                  </a:lnTo>
                  <a:lnTo>
                    <a:pt x="142" y="42"/>
                  </a:lnTo>
                  <a:lnTo>
                    <a:pt x="138" y="46"/>
                  </a:lnTo>
                  <a:lnTo>
                    <a:pt x="138" y="52"/>
                  </a:lnTo>
                  <a:lnTo>
                    <a:pt x="134" y="52"/>
                  </a:lnTo>
                  <a:lnTo>
                    <a:pt x="110" y="0"/>
                  </a:lnTo>
                  <a:lnTo>
                    <a:pt x="104" y="2"/>
                  </a:lnTo>
                  <a:lnTo>
                    <a:pt x="104" y="2"/>
                  </a:lnTo>
                  <a:lnTo>
                    <a:pt x="88" y="6"/>
                  </a:lnTo>
                  <a:lnTo>
                    <a:pt x="72" y="10"/>
                  </a:lnTo>
                  <a:lnTo>
                    <a:pt x="58" y="16"/>
                  </a:lnTo>
                  <a:lnTo>
                    <a:pt x="46" y="22"/>
                  </a:lnTo>
                  <a:lnTo>
                    <a:pt x="36" y="30"/>
                  </a:lnTo>
                  <a:lnTo>
                    <a:pt x="28" y="38"/>
                  </a:lnTo>
                  <a:lnTo>
                    <a:pt x="20" y="46"/>
                  </a:lnTo>
                  <a:lnTo>
                    <a:pt x="16" y="56"/>
                  </a:lnTo>
                  <a:lnTo>
                    <a:pt x="16" y="56"/>
                  </a:lnTo>
                  <a:lnTo>
                    <a:pt x="10" y="78"/>
                  </a:lnTo>
                  <a:lnTo>
                    <a:pt x="6" y="102"/>
                  </a:lnTo>
                  <a:lnTo>
                    <a:pt x="2" y="130"/>
                  </a:lnTo>
                  <a:lnTo>
                    <a:pt x="2" y="158"/>
                  </a:lnTo>
                  <a:lnTo>
                    <a:pt x="0" y="204"/>
                  </a:lnTo>
                  <a:lnTo>
                    <a:pt x="0" y="224"/>
                  </a:lnTo>
                  <a:lnTo>
                    <a:pt x="0" y="232"/>
                  </a:lnTo>
                  <a:lnTo>
                    <a:pt x="316" y="232"/>
                  </a:lnTo>
                  <a:lnTo>
                    <a:pt x="316" y="224"/>
                  </a:lnTo>
                  <a:lnTo>
                    <a:pt x="316" y="224"/>
                  </a:lnTo>
                  <a:lnTo>
                    <a:pt x="316" y="204"/>
                  </a:lnTo>
                  <a:lnTo>
                    <a:pt x="316" y="158"/>
                  </a:lnTo>
                  <a:lnTo>
                    <a:pt x="314" y="130"/>
                  </a:lnTo>
                  <a:lnTo>
                    <a:pt x="310" y="102"/>
                  </a:lnTo>
                  <a:lnTo>
                    <a:pt x="306" y="78"/>
                  </a:lnTo>
                  <a:lnTo>
                    <a:pt x="300" y="56"/>
                  </a:lnTo>
                  <a:lnTo>
                    <a:pt x="300" y="56"/>
                  </a:lnTo>
                  <a:close/>
                  <a:moveTo>
                    <a:pt x="154" y="22"/>
                  </a:moveTo>
                  <a:lnTo>
                    <a:pt x="162" y="22"/>
                  </a:lnTo>
                  <a:lnTo>
                    <a:pt x="162" y="30"/>
                  </a:lnTo>
                  <a:lnTo>
                    <a:pt x="154" y="30"/>
                  </a:lnTo>
                  <a:lnTo>
                    <a:pt x="154" y="22"/>
                  </a:lnTo>
                  <a:close/>
                  <a:moveTo>
                    <a:pt x="300" y="218"/>
                  </a:moveTo>
                  <a:lnTo>
                    <a:pt x="16" y="218"/>
                  </a:lnTo>
                  <a:lnTo>
                    <a:pt x="16" y="218"/>
                  </a:lnTo>
                  <a:lnTo>
                    <a:pt x="16" y="188"/>
                  </a:lnTo>
                  <a:lnTo>
                    <a:pt x="18" y="144"/>
                  </a:lnTo>
                  <a:lnTo>
                    <a:pt x="22" y="98"/>
                  </a:lnTo>
                  <a:lnTo>
                    <a:pt x="26" y="78"/>
                  </a:lnTo>
                  <a:lnTo>
                    <a:pt x="30" y="62"/>
                  </a:lnTo>
                  <a:lnTo>
                    <a:pt x="30" y="62"/>
                  </a:lnTo>
                  <a:lnTo>
                    <a:pt x="34" y="52"/>
                  </a:lnTo>
                  <a:lnTo>
                    <a:pt x="42" y="44"/>
                  </a:lnTo>
                  <a:lnTo>
                    <a:pt x="50" y="38"/>
                  </a:lnTo>
                  <a:lnTo>
                    <a:pt x="58" y="32"/>
                  </a:lnTo>
                  <a:lnTo>
                    <a:pt x="80" y="24"/>
                  </a:lnTo>
                  <a:lnTo>
                    <a:pt x="102" y="18"/>
                  </a:lnTo>
                  <a:lnTo>
                    <a:pt x="126" y="66"/>
                  </a:lnTo>
                  <a:lnTo>
                    <a:pt x="150" y="66"/>
                  </a:lnTo>
                  <a:lnTo>
                    <a:pt x="152" y="52"/>
                  </a:lnTo>
                  <a:lnTo>
                    <a:pt x="164" y="52"/>
                  </a:lnTo>
                  <a:lnTo>
                    <a:pt x="168" y="66"/>
                  </a:lnTo>
                  <a:lnTo>
                    <a:pt x="192" y="66"/>
                  </a:lnTo>
                  <a:lnTo>
                    <a:pt x="216" y="18"/>
                  </a:lnTo>
                  <a:lnTo>
                    <a:pt x="216" y="18"/>
                  </a:lnTo>
                  <a:lnTo>
                    <a:pt x="238" y="24"/>
                  </a:lnTo>
                  <a:lnTo>
                    <a:pt x="258" y="32"/>
                  </a:lnTo>
                  <a:lnTo>
                    <a:pt x="268" y="38"/>
                  </a:lnTo>
                  <a:lnTo>
                    <a:pt x="276" y="44"/>
                  </a:lnTo>
                  <a:lnTo>
                    <a:pt x="282" y="52"/>
                  </a:lnTo>
                  <a:lnTo>
                    <a:pt x="286" y="62"/>
                  </a:lnTo>
                  <a:lnTo>
                    <a:pt x="286" y="62"/>
                  </a:lnTo>
                  <a:lnTo>
                    <a:pt x="292" y="78"/>
                  </a:lnTo>
                  <a:lnTo>
                    <a:pt x="294" y="98"/>
                  </a:lnTo>
                  <a:lnTo>
                    <a:pt x="300" y="144"/>
                  </a:lnTo>
                  <a:lnTo>
                    <a:pt x="300" y="188"/>
                  </a:lnTo>
                  <a:lnTo>
                    <a:pt x="300" y="218"/>
                  </a:lnTo>
                  <a:lnTo>
                    <a:pt x="300" y="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57" name="Group 256">
            <a:extLst>
              <a:ext uri="{FF2B5EF4-FFF2-40B4-BE49-F238E27FC236}">
                <a16:creationId xmlns:a16="http://schemas.microsoft.com/office/drawing/2014/main" id="{9808DE5E-0F9E-415A-A39A-C65A56CE5B5D}"/>
              </a:ext>
            </a:extLst>
          </p:cNvPr>
          <p:cNvGrpSpPr/>
          <p:nvPr userDrawn="1"/>
        </p:nvGrpSpPr>
        <p:grpSpPr>
          <a:xfrm>
            <a:off x="3168651" y="5778500"/>
            <a:ext cx="666750" cy="533400"/>
            <a:chOff x="3168651" y="5778500"/>
            <a:chExt cx="666750" cy="533400"/>
          </a:xfrm>
        </p:grpSpPr>
        <p:sp>
          <p:nvSpPr>
            <p:cNvPr id="258" name="Freeform 236">
              <a:extLst>
                <a:ext uri="{FF2B5EF4-FFF2-40B4-BE49-F238E27FC236}">
                  <a16:creationId xmlns:a16="http://schemas.microsoft.com/office/drawing/2014/main" id="{0D3F7DC4-BA21-406B-8691-8C96AAA60181}"/>
                </a:ext>
              </a:extLst>
            </p:cNvPr>
            <p:cNvSpPr>
              <a:spLocks noEditPoints="1"/>
            </p:cNvSpPr>
            <p:nvPr userDrawn="1"/>
          </p:nvSpPr>
          <p:spPr bwMode="auto">
            <a:xfrm>
              <a:off x="3314701" y="5937250"/>
              <a:ext cx="323850" cy="82550"/>
            </a:xfrm>
            <a:custGeom>
              <a:avLst/>
              <a:gdLst>
                <a:gd name="T0" fmla="*/ 0 w 204"/>
                <a:gd name="T1" fmla="*/ 50 h 52"/>
                <a:gd name="T2" fmla="*/ 20 w 204"/>
                <a:gd name="T3" fmla="*/ 10 h 52"/>
                <a:gd name="T4" fmla="*/ 20 w 204"/>
                <a:gd name="T5" fmla="*/ 10 h 52"/>
                <a:gd name="T6" fmla="*/ 24 w 204"/>
                <a:gd name="T7" fmla="*/ 6 h 52"/>
                <a:gd name="T8" fmla="*/ 28 w 204"/>
                <a:gd name="T9" fmla="*/ 2 h 52"/>
                <a:gd name="T10" fmla="*/ 32 w 204"/>
                <a:gd name="T11" fmla="*/ 0 h 52"/>
                <a:gd name="T12" fmla="*/ 38 w 204"/>
                <a:gd name="T13" fmla="*/ 0 h 52"/>
                <a:gd name="T14" fmla="*/ 102 w 204"/>
                <a:gd name="T15" fmla="*/ 0 h 52"/>
                <a:gd name="T16" fmla="*/ 80 w 204"/>
                <a:gd name="T17" fmla="*/ 50 h 52"/>
                <a:gd name="T18" fmla="*/ 0 w 204"/>
                <a:gd name="T19" fmla="*/ 50 h 52"/>
                <a:gd name="T20" fmla="*/ 204 w 204"/>
                <a:gd name="T21" fmla="*/ 0 h 52"/>
                <a:gd name="T22" fmla="*/ 122 w 204"/>
                <a:gd name="T23" fmla="*/ 0 h 52"/>
                <a:gd name="T24" fmla="*/ 102 w 204"/>
                <a:gd name="T25" fmla="*/ 50 h 52"/>
                <a:gd name="T26" fmla="*/ 170 w 204"/>
                <a:gd name="T27" fmla="*/ 52 h 52"/>
                <a:gd name="T28" fmla="*/ 170 w 204"/>
                <a:gd name="T29" fmla="*/ 52 h 52"/>
                <a:gd name="T30" fmla="*/ 176 w 204"/>
                <a:gd name="T31" fmla="*/ 50 h 52"/>
                <a:gd name="T32" fmla="*/ 180 w 204"/>
                <a:gd name="T33" fmla="*/ 48 h 52"/>
                <a:gd name="T34" fmla="*/ 184 w 204"/>
                <a:gd name="T35" fmla="*/ 44 h 52"/>
                <a:gd name="T36" fmla="*/ 188 w 204"/>
                <a:gd name="T37" fmla="*/ 40 h 52"/>
                <a:gd name="T38" fmla="*/ 204 w 204"/>
                <a:gd name="T3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4" h="52">
                  <a:moveTo>
                    <a:pt x="0" y="50"/>
                  </a:moveTo>
                  <a:lnTo>
                    <a:pt x="20" y="10"/>
                  </a:lnTo>
                  <a:lnTo>
                    <a:pt x="20" y="10"/>
                  </a:lnTo>
                  <a:lnTo>
                    <a:pt x="24" y="6"/>
                  </a:lnTo>
                  <a:lnTo>
                    <a:pt x="28" y="2"/>
                  </a:lnTo>
                  <a:lnTo>
                    <a:pt x="32" y="0"/>
                  </a:lnTo>
                  <a:lnTo>
                    <a:pt x="38" y="0"/>
                  </a:lnTo>
                  <a:lnTo>
                    <a:pt x="102" y="0"/>
                  </a:lnTo>
                  <a:lnTo>
                    <a:pt x="80" y="50"/>
                  </a:lnTo>
                  <a:lnTo>
                    <a:pt x="0" y="50"/>
                  </a:lnTo>
                  <a:close/>
                  <a:moveTo>
                    <a:pt x="204" y="0"/>
                  </a:moveTo>
                  <a:lnTo>
                    <a:pt x="122" y="0"/>
                  </a:lnTo>
                  <a:lnTo>
                    <a:pt x="102" y="50"/>
                  </a:lnTo>
                  <a:lnTo>
                    <a:pt x="170" y="52"/>
                  </a:lnTo>
                  <a:lnTo>
                    <a:pt x="170" y="52"/>
                  </a:lnTo>
                  <a:lnTo>
                    <a:pt x="176" y="50"/>
                  </a:lnTo>
                  <a:lnTo>
                    <a:pt x="180" y="48"/>
                  </a:lnTo>
                  <a:lnTo>
                    <a:pt x="184" y="44"/>
                  </a:lnTo>
                  <a:lnTo>
                    <a:pt x="188" y="40"/>
                  </a:lnTo>
                  <a:lnTo>
                    <a:pt x="20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59" name="Freeform 237">
              <a:extLst>
                <a:ext uri="{FF2B5EF4-FFF2-40B4-BE49-F238E27FC236}">
                  <a16:creationId xmlns:a16="http://schemas.microsoft.com/office/drawing/2014/main" id="{09546F87-8C9E-4C69-8AEC-A40E4A673031}"/>
                </a:ext>
              </a:extLst>
            </p:cNvPr>
            <p:cNvSpPr>
              <a:spLocks noEditPoints="1"/>
            </p:cNvSpPr>
            <p:nvPr userDrawn="1"/>
          </p:nvSpPr>
          <p:spPr bwMode="auto">
            <a:xfrm>
              <a:off x="3273426" y="6219825"/>
              <a:ext cx="457200" cy="47625"/>
            </a:xfrm>
            <a:custGeom>
              <a:avLst/>
              <a:gdLst>
                <a:gd name="T0" fmla="*/ 30 w 288"/>
                <a:gd name="T1" fmla="*/ 14 h 30"/>
                <a:gd name="T2" fmla="*/ 30 w 288"/>
                <a:gd name="T3" fmla="*/ 14 h 30"/>
                <a:gd name="T4" fmla="*/ 28 w 288"/>
                <a:gd name="T5" fmla="*/ 20 h 30"/>
                <a:gd name="T6" fmla="*/ 24 w 288"/>
                <a:gd name="T7" fmla="*/ 24 h 30"/>
                <a:gd name="T8" fmla="*/ 20 w 288"/>
                <a:gd name="T9" fmla="*/ 28 h 30"/>
                <a:gd name="T10" fmla="*/ 16 w 288"/>
                <a:gd name="T11" fmla="*/ 28 h 30"/>
                <a:gd name="T12" fmla="*/ 16 w 288"/>
                <a:gd name="T13" fmla="*/ 28 h 30"/>
                <a:gd name="T14" fmla="*/ 10 w 288"/>
                <a:gd name="T15" fmla="*/ 28 h 30"/>
                <a:gd name="T16" fmla="*/ 6 w 288"/>
                <a:gd name="T17" fmla="*/ 24 h 30"/>
                <a:gd name="T18" fmla="*/ 2 w 288"/>
                <a:gd name="T19" fmla="*/ 20 h 30"/>
                <a:gd name="T20" fmla="*/ 0 w 288"/>
                <a:gd name="T21" fmla="*/ 14 h 30"/>
                <a:gd name="T22" fmla="*/ 0 w 288"/>
                <a:gd name="T23" fmla="*/ 14 h 30"/>
                <a:gd name="T24" fmla="*/ 2 w 288"/>
                <a:gd name="T25" fmla="*/ 8 h 30"/>
                <a:gd name="T26" fmla="*/ 6 w 288"/>
                <a:gd name="T27" fmla="*/ 4 h 30"/>
                <a:gd name="T28" fmla="*/ 10 w 288"/>
                <a:gd name="T29" fmla="*/ 2 h 30"/>
                <a:gd name="T30" fmla="*/ 16 w 288"/>
                <a:gd name="T31" fmla="*/ 0 h 30"/>
                <a:gd name="T32" fmla="*/ 16 w 288"/>
                <a:gd name="T33" fmla="*/ 0 h 30"/>
                <a:gd name="T34" fmla="*/ 20 w 288"/>
                <a:gd name="T35" fmla="*/ 2 h 30"/>
                <a:gd name="T36" fmla="*/ 26 w 288"/>
                <a:gd name="T37" fmla="*/ 4 h 30"/>
                <a:gd name="T38" fmla="*/ 28 w 288"/>
                <a:gd name="T39" fmla="*/ 10 h 30"/>
                <a:gd name="T40" fmla="*/ 30 w 288"/>
                <a:gd name="T41" fmla="*/ 14 h 30"/>
                <a:gd name="T42" fmla="*/ 288 w 288"/>
                <a:gd name="T43" fmla="*/ 14 h 30"/>
                <a:gd name="T44" fmla="*/ 288 w 288"/>
                <a:gd name="T45" fmla="*/ 14 h 30"/>
                <a:gd name="T46" fmla="*/ 286 w 288"/>
                <a:gd name="T47" fmla="*/ 10 h 30"/>
                <a:gd name="T48" fmla="*/ 284 w 288"/>
                <a:gd name="T49" fmla="*/ 4 h 30"/>
                <a:gd name="T50" fmla="*/ 278 w 288"/>
                <a:gd name="T51" fmla="*/ 2 h 30"/>
                <a:gd name="T52" fmla="*/ 274 w 288"/>
                <a:gd name="T53" fmla="*/ 0 h 30"/>
                <a:gd name="T54" fmla="*/ 274 w 288"/>
                <a:gd name="T55" fmla="*/ 0 h 30"/>
                <a:gd name="T56" fmla="*/ 268 w 288"/>
                <a:gd name="T57" fmla="*/ 2 h 30"/>
                <a:gd name="T58" fmla="*/ 264 w 288"/>
                <a:gd name="T59" fmla="*/ 4 h 30"/>
                <a:gd name="T60" fmla="*/ 260 w 288"/>
                <a:gd name="T61" fmla="*/ 10 h 30"/>
                <a:gd name="T62" fmla="*/ 260 w 288"/>
                <a:gd name="T63" fmla="*/ 14 h 30"/>
                <a:gd name="T64" fmla="*/ 260 w 288"/>
                <a:gd name="T65" fmla="*/ 14 h 30"/>
                <a:gd name="T66" fmla="*/ 260 w 288"/>
                <a:gd name="T67" fmla="*/ 20 h 30"/>
                <a:gd name="T68" fmla="*/ 264 w 288"/>
                <a:gd name="T69" fmla="*/ 24 h 30"/>
                <a:gd name="T70" fmla="*/ 268 w 288"/>
                <a:gd name="T71" fmla="*/ 28 h 30"/>
                <a:gd name="T72" fmla="*/ 274 w 288"/>
                <a:gd name="T73" fmla="*/ 30 h 30"/>
                <a:gd name="T74" fmla="*/ 274 w 288"/>
                <a:gd name="T75" fmla="*/ 30 h 30"/>
                <a:gd name="T76" fmla="*/ 278 w 288"/>
                <a:gd name="T77" fmla="*/ 28 h 30"/>
                <a:gd name="T78" fmla="*/ 284 w 288"/>
                <a:gd name="T79" fmla="*/ 24 h 30"/>
                <a:gd name="T80" fmla="*/ 286 w 288"/>
                <a:gd name="T81" fmla="*/ 20 h 30"/>
                <a:gd name="T82" fmla="*/ 288 w 288"/>
                <a:gd name="T83"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8" h="30">
                  <a:moveTo>
                    <a:pt x="30" y="14"/>
                  </a:moveTo>
                  <a:lnTo>
                    <a:pt x="30" y="14"/>
                  </a:lnTo>
                  <a:lnTo>
                    <a:pt x="28" y="20"/>
                  </a:lnTo>
                  <a:lnTo>
                    <a:pt x="24" y="24"/>
                  </a:lnTo>
                  <a:lnTo>
                    <a:pt x="20" y="28"/>
                  </a:lnTo>
                  <a:lnTo>
                    <a:pt x="16" y="28"/>
                  </a:lnTo>
                  <a:lnTo>
                    <a:pt x="16" y="28"/>
                  </a:lnTo>
                  <a:lnTo>
                    <a:pt x="10" y="28"/>
                  </a:lnTo>
                  <a:lnTo>
                    <a:pt x="6" y="24"/>
                  </a:lnTo>
                  <a:lnTo>
                    <a:pt x="2" y="20"/>
                  </a:lnTo>
                  <a:lnTo>
                    <a:pt x="0" y="14"/>
                  </a:lnTo>
                  <a:lnTo>
                    <a:pt x="0" y="14"/>
                  </a:lnTo>
                  <a:lnTo>
                    <a:pt x="2" y="8"/>
                  </a:lnTo>
                  <a:lnTo>
                    <a:pt x="6" y="4"/>
                  </a:lnTo>
                  <a:lnTo>
                    <a:pt x="10" y="2"/>
                  </a:lnTo>
                  <a:lnTo>
                    <a:pt x="16" y="0"/>
                  </a:lnTo>
                  <a:lnTo>
                    <a:pt x="16" y="0"/>
                  </a:lnTo>
                  <a:lnTo>
                    <a:pt x="20" y="2"/>
                  </a:lnTo>
                  <a:lnTo>
                    <a:pt x="26" y="4"/>
                  </a:lnTo>
                  <a:lnTo>
                    <a:pt x="28" y="10"/>
                  </a:lnTo>
                  <a:lnTo>
                    <a:pt x="30" y="14"/>
                  </a:lnTo>
                  <a:close/>
                  <a:moveTo>
                    <a:pt x="288" y="14"/>
                  </a:moveTo>
                  <a:lnTo>
                    <a:pt x="288" y="14"/>
                  </a:lnTo>
                  <a:lnTo>
                    <a:pt x="286" y="10"/>
                  </a:lnTo>
                  <a:lnTo>
                    <a:pt x="284" y="4"/>
                  </a:lnTo>
                  <a:lnTo>
                    <a:pt x="278" y="2"/>
                  </a:lnTo>
                  <a:lnTo>
                    <a:pt x="274" y="0"/>
                  </a:lnTo>
                  <a:lnTo>
                    <a:pt x="274" y="0"/>
                  </a:lnTo>
                  <a:lnTo>
                    <a:pt x="268" y="2"/>
                  </a:lnTo>
                  <a:lnTo>
                    <a:pt x="264" y="4"/>
                  </a:lnTo>
                  <a:lnTo>
                    <a:pt x="260" y="10"/>
                  </a:lnTo>
                  <a:lnTo>
                    <a:pt x="260" y="14"/>
                  </a:lnTo>
                  <a:lnTo>
                    <a:pt x="260" y="14"/>
                  </a:lnTo>
                  <a:lnTo>
                    <a:pt x="260" y="20"/>
                  </a:lnTo>
                  <a:lnTo>
                    <a:pt x="264" y="24"/>
                  </a:lnTo>
                  <a:lnTo>
                    <a:pt x="268" y="28"/>
                  </a:lnTo>
                  <a:lnTo>
                    <a:pt x="274" y="30"/>
                  </a:lnTo>
                  <a:lnTo>
                    <a:pt x="274" y="30"/>
                  </a:lnTo>
                  <a:lnTo>
                    <a:pt x="278" y="28"/>
                  </a:lnTo>
                  <a:lnTo>
                    <a:pt x="284" y="24"/>
                  </a:lnTo>
                  <a:lnTo>
                    <a:pt x="286" y="20"/>
                  </a:lnTo>
                  <a:lnTo>
                    <a:pt x="288" y="1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60" name="Freeform 238">
              <a:extLst>
                <a:ext uri="{FF2B5EF4-FFF2-40B4-BE49-F238E27FC236}">
                  <a16:creationId xmlns:a16="http://schemas.microsoft.com/office/drawing/2014/main" id="{9CD02FCE-628B-4887-AA6D-0F4C6041ABD0}"/>
                </a:ext>
              </a:extLst>
            </p:cNvPr>
            <p:cNvSpPr>
              <a:spLocks/>
            </p:cNvSpPr>
            <p:nvPr userDrawn="1"/>
          </p:nvSpPr>
          <p:spPr bwMode="auto">
            <a:xfrm>
              <a:off x="3273426" y="6219825"/>
              <a:ext cx="47625" cy="44450"/>
            </a:xfrm>
            <a:custGeom>
              <a:avLst/>
              <a:gdLst>
                <a:gd name="T0" fmla="*/ 30 w 30"/>
                <a:gd name="T1" fmla="*/ 14 h 28"/>
                <a:gd name="T2" fmla="*/ 30 w 30"/>
                <a:gd name="T3" fmla="*/ 14 h 28"/>
                <a:gd name="T4" fmla="*/ 28 w 30"/>
                <a:gd name="T5" fmla="*/ 20 h 28"/>
                <a:gd name="T6" fmla="*/ 24 w 30"/>
                <a:gd name="T7" fmla="*/ 24 h 28"/>
                <a:gd name="T8" fmla="*/ 20 w 30"/>
                <a:gd name="T9" fmla="*/ 28 h 28"/>
                <a:gd name="T10" fmla="*/ 16 w 30"/>
                <a:gd name="T11" fmla="*/ 28 h 28"/>
                <a:gd name="T12" fmla="*/ 16 w 30"/>
                <a:gd name="T13" fmla="*/ 28 h 28"/>
                <a:gd name="T14" fmla="*/ 10 w 30"/>
                <a:gd name="T15" fmla="*/ 28 h 28"/>
                <a:gd name="T16" fmla="*/ 6 w 30"/>
                <a:gd name="T17" fmla="*/ 24 h 28"/>
                <a:gd name="T18" fmla="*/ 2 w 30"/>
                <a:gd name="T19" fmla="*/ 20 h 28"/>
                <a:gd name="T20" fmla="*/ 0 w 30"/>
                <a:gd name="T21" fmla="*/ 14 h 28"/>
                <a:gd name="T22" fmla="*/ 0 w 30"/>
                <a:gd name="T23" fmla="*/ 14 h 28"/>
                <a:gd name="T24" fmla="*/ 2 w 30"/>
                <a:gd name="T25" fmla="*/ 8 h 28"/>
                <a:gd name="T26" fmla="*/ 6 w 30"/>
                <a:gd name="T27" fmla="*/ 4 h 28"/>
                <a:gd name="T28" fmla="*/ 10 w 30"/>
                <a:gd name="T29" fmla="*/ 2 h 28"/>
                <a:gd name="T30" fmla="*/ 16 w 30"/>
                <a:gd name="T31" fmla="*/ 0 h 28"/>
                <a:gd name="T32" fmla="*/ 16 w 30"/>
                <a:gd name="T33" fmla="*/ 0 h 28"/>
                <a:gd name="T34" fmla="*/ 20 w 30"/>
                <a:gd name="T35" fmla="*/ 2 h 28"/>
                <a:gd name="T36" fmla="*/ 26 w 30"/>
                <a:gd name="T37" fmla="*/ 4 h 28"/>
                <a:gd name="T38" fmla="*/ 28 w 30"/>
                <a:gd name="T39" fmla="*/ 10 h 28"/>
                <a:gd name="T40" fmla="*/ 30 w 30"/>
                <a:gd name="T41"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 h="28">
                  <a:moveTo>
                    <a:pt x="30" y="14"/>
                  </a:moveTo>
                  <a:lnTo>
                    <a:pt x="30" y="14"/>
                  </a:lnTo>
                  <a:lnTo>
                    <a:pt x="28" y="20"/>
                  </a:lnTo>
                  <a:lnTo>
                    <a:pt x="24" y="24"/>
                  </a:lnTo>
                  <a:lnTo>
                    <a:pt x="20" y="28"/>
                  </a:lnTo>
                  <a:lnTo>
                    <a:pt x="16" y="28"/>
                  </a:lnTo>
                  <a:lnTo>
                    <a:pt x="16" y="28"/>
                  </a:lnTo>
                  <a:lnTo>
                    <a:pt x="10" y="28"/>
                  </a:lnTo>
                  <a:lnTo>
                    <a:pt x="6" y="24"/>
                  </a:lnTo>
                  <a:lnTo>
                    <a:pt x="2" y="20"/>
                  </a:lnTo>
                  <a:lnTo>
                    <a:pt x="0" y="14"/>
                  </a:lnTo>
                  <a:lnTo>
                    <a:pt x="0" y="14"/>
                  </a:lnTo>
                  <a:lnTo>
                    <a:pt x="2" y="8"/>
                  </a:lnTo>
                  <a:lnTo>
                    <a:pt x="6" y="4"/>
                  </a:lnTo>
                  <a:lnTo>
                    <a:pt x="10" y="2"/>
                  </a:lnTo>
                  <a:lnTo>
                    <a:pt x="16" y="0"/>
                  </a:lnTo>
                  <a:lnTo>
                    <a:pt x="16" y="0"/>
                  </a:lnTo>
                  <a:lnTo>
                    <a:pt x="20" y="2"/>
                  </a:lnTo>
                  <a:lnTo>
                    <a:pt x="26" y="4"/>
                  </a:lnTo>
                  <a:lnTo>
                    <a:pt x="28" y="10"/>
                  </a:lnTo>
                  <a:lnTo>
                    <a:pt x="30"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1" name="Freeform 239">
              <a:extLst>
                <a:ext uri="{FF2B5EF4-FFF2-40B4-BE49-F238E27FC236}">
                  <a16:creationId xmlns:a16="http://schemas.microsoft.com/office/drawing/2014/main" id="{B90DF1C8-B7BB-4E16-9C95-99AB44D37CBD}"/>
                </a:ext>
              </a:extLst>
            </p:cNvPr>
            <p:cNvSpPr>
              <a:spLocks/>
            </p:cNvSpPr>
            <p:nvPr userDrawn="1"/>
          </p:nvSpPr>
          <p:spPr bwMode="auto">
            <a:xfrm>
              <a:off x="3686176" y="6219825"/>
              <a:ext cx="44450" cy="47625"/>
            </a:xfrm>
            <a:custGeom>
              <a:avLst/>
              <a:gdLst>
                <a:gd name="T0" fmla="*/ 28 w 28"/>
                <a:gd name="T1" fmla="*/ 14 h 30"/>
                <a:gd name="T2" fmla="*/ 28 w 28"/>
                <a:gd name="T3" fmla="*/ 14 h 30"/>
                <a:gd name="T4" fmla="*/ 26 w 28"/>
                <a:gd name="T5" fmla="*/ 10 h 30"/>
                <a:gd name="T6" fmla="*/ 24 w 28"/>
                <a:gd name="T7" fmla="*/ 4 h 30"/>
                <a:gd name="T8" fmla="*/ 18 w 28"/>
                <a:gd name="T9" fmla="*/ 2 h 30"/>
                <a:gd name="T10" fmla="*/ 14 w 28"/>
                <a:gd name="T11" fmla="*/ 0 h 30"/>
                <a:gd name="T12" fmla="*/ 14 w 28"/>
                <a:gd name="T13" fmla="*/ 0 h 30"/>
                <a:gd name="T14" fmla="*/ 8 w 28"/>
                <a:gd name="T15" fmla="*/ 2 h 30"/>
                <a:gd name="T16" fmla="*/ 4 w 28"/>
                <a:gd name="T17" fmla="*/ 4 h 30"/>
                <a:gd name="T18" fmla="*/ 0 w 28"/>
                <a:gd name="T19" fmla="*/ 10 h 30"/>
                <a:gd name="T20" fmla="*/ 0 w 28"/>
                <a:gd name="T21" fmla="*/ 14 h 30"/>
                <a:gd name="T22" fmla="*/ 0 w 28"/>
                <a:gd name="T23" fmla="*/ 14 h 30"/>
                <a:gd name="T24" fmla="*/ 0 w 28"/>
                <a:gd name="T25" fmla="*/ 20 h 30"/>
                <a:gd name="T26" fmla="*/ 4 w 28"/>
                <a:gd name="T27" fmla="*/ 24 h 30"/>
                <a:gd name="T28" fmla="*/ 8 w 28"/>
                <a:gd name="T29" fmla="*/ 28 h 30"/>
                <a:gd name="T30" fmla="*/ 14 w 28"/>
                <a:gd name="T31" fmla="*/ 30 h 30"/>
                <a:gd name="T32" fmla="*/ 14 w 28"/>
                <a:gd name="T33" fmla="*/ 30 h 30"/>
                <a:gd name="T34" fmla="*/ 18 w 28"/>
                <a:gd name="T35" fmla="*/ 28 h 30"/>
                <a:gd name="T36" fmla="*/ 24 w 28"/>
                <a:gd name="T37" fmla="*/ 24 h 30"/>
                <a:gd name="T38" fmla="*/ 26 w 28"/>
                <a:gd name="T39" fmla="*/ 20 h 30"/>
                <a:gd name="T40" fmla="*/ 28 w 28"/>
                <a:gd name="T4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 h="30">
                  <a:moveTo>
                    <a:pt x="28" y="14"/>
                  </a:moveTo>
                  <a:lnTo>
                    <a:pt x="28" y="14"/>
                  </a:lnTo>
                  <a:lnTo>
                    <a:pt x="26" y="10"/>
                  </a:lnTo>
                  <a:lnTo>
                    <a:pt x="24" y="4"/>
                  </a:lnTo>
                  <a:lnTo>
                    <a:pt x="18" y="2"/>
                  </a:lnTo>
                  <a:lnTo>
                    <a:pt x="14" y="0"/>
                  </a:lnTo>
                  <a:lnTo>
                    <a:pt x="14" y="0"/>
                  </a:lnTo>
                  <a:lnTo>
                    <a:pt x="8" y="2"/>
                  </a:lnTo>
                  <a:lnTo>
                    <a:pt x="4" y="4"/>
                  </a:lnTo>
                  <a:lnTo>
                    <a:pt x="0" y="10"/>
                  </a:lnTo>
                  <a:lnTo>
                    <a:pt x="0" y="14"/>
                  </a:lnTo>
                  <a:lnTo>
                    <a:pt x="0" y="14"/>
                  </a:lnTo>
                  <a:lnTo>
                    <a:pt x="0" y="20"/>
                  </a:lnTo>
                  <a:lnTo>
                    <a:pt x="4" y="24"/>
                  </a:lnTo>
                  <a:lnTo>
                    <a:pt x="8" y="28"/>
                  </a:lnTo>
                  <a:lnTo>
                    <a:pt x="14" y="30"/>
                  </a:lnTo>
                  <a:lnTo>
                    <a:pt x="14" y="30"/>
                  </a:lnTo>
                  <a:lnTo>
                    <a:pt x="18" y="28"/>
                  </a:lnTo>
                  <a:lnTo>
                    <a:pt x="24" y="24"/>
                  </a:lnTo>
                  <a:lnTo>
                    <a:pt x="26" y="20"/>
                  </a:lnTo>
                  <a:lnTo>
                    <a:pt x="28"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2" name="Freeform 240">
              <a:extLst>
                <a:ext uri="{FF2B5EF4-FFF2-40B4-BE49-F238E27FC236}">
                  <a16:creationId xmlns:a16="http://schemas.microsoft.com/office/drawing/2014/main" id="{078B26CC-C8F5-4BF6-B99E-295A113F7E1F}"/>
                </a:ext>
              </a:extLst>
            </p:cNvPr>
            <p:cNvSpPr>
              <a:spLocks noEditPoints="1"/>
            </p:cNvSpPr>
            <p:nvPr userDrawn="1"/>
          </p:nvSpPr>
          <p:spPr bwMode="auto">
            <a:xfrm>
              <a:off x="3168651" y="5842000"/>
              <a:ext cx="666750" cy="469900"/>
            </a:xfrm>
            <a:custGeom>
              <a:avLst/>
              <a:gdLst>
                <a:gd name="T0" fmla="*/ 198 w 420"/>
                <a:gd name="T1" fmla="*/ 24 h 296"/>
                <a:gd name="T2" fmla="*/ 168 w 420"/>
                <a:gd name="T3" fmla="*/ 0 h 296"/>
                <a:gd name="T4" fmla="*/ 146 w 420"/>
                <a:gd name="T5" fmla="*/ 8 h 296"/>
                <a:gd name="T6" fmla="*/ 130 w 420"/>
                <a:gd name="T7" fmla="*/ 32 h 296"/>
                <a:gd name="T8" fmla="*/ 94 w 420"/>
                <a:gd name="T9" fmla="*/ 46 h 296"/>
                <a:gd name="T10" fmla="*/ 34 w 420"/>
                <a:gd name="T11" fmla="*/ 138 h 296"/>
                <a:gd name="T12" fmla="*/ 2 w 420"/>
                <a:gd name="T13" fmla="*/ 172 h 296"/>
                <a:gd name="T14" fmla="*/ 2 w 420"/>
                <a:gd name="T15" fmla="*/ 246 h 296"/>
                <a:gd name="T16" fmla="*/ 34 w 420"/>
                <a:gd name="T17" fmla="*/ 262 h 296"/>
                <a:gd name="T18" fmla="*/ 42 w 420"/>
                <a:gd name="T19" fmla="*/ 272 h 296"/>
                <a:gd name="T20" fmla="*/ 72 w 420"/>
                <a:gd name="T21" fmla="*/ 296 h 296"/>
                <a:gd name="T22" fmla="*/ 98 w 420"/>
                <a:gd name="T23" fmla="*/ 292 h 296"/>
                <a:gd name="T24" fmla="*/ 122 w 420"/>
                <a:gd name="T25" fmla="*/ 270 h 296"/>
                <a:gd name="T26" fmla="*/ 122 w 420"/>
                <a:gd name="T27" fmla="*/ 236 h 296"/>
                <a:gd name="T28" fmla="*/ 90 w 420"/>
                <a:gd name="T29" fmla="*/ 210 h 296"/>
                <a:gd name="T30" fmla="*/ 66 w 420"/>
                <a:gd name="T31" fmla="*/ 212 h 296"/>
                <a:gd name="T32" fmla="*/ 40 w 420"/>
                <a:gd name="T33" fmla="*/ 236 h 296"/>
                <a:gd name="T34" fmla="*/ 24 w 420"/>
                <a:gd name="T35" fmla="*/ 244 h 296"/>
                <a:gd name="T36" fmla="*/ 18 w 420"/>
                <a:gd name="T37" fmla="*/ 188 h 296"/>
                <a:gd name="T38" fmla="*/ 46 w 420"/>
                <a:gd name="T39" fmla="*/ 152 h 296"/>
                <a:gd name="T40" fmla="*/ 402 w 420"/>
                <a:gd name="T41" fmla="*/ 224 h 296"/>
                <a:gd name="T42" fmla="*/ 384 w 420"/>
                <a:gd name="T43" fmla="*/ 244 h 296"/>
                <a:gd name="T44" fmla="*/ 370 w 420"/>
                <a:gd name="T45" fmla="*/ 222 h 296"/>
                <a:gd name="T46" fmla="*/ 340 w 420"/>
                <a:gd name="T47" fmla="*/ 210 h 296"/>
                <a:gd name="T48" fmla="*/ 308 w 420"/>
                <a:gd name="T49" fmla="*/ 222 h 296"/>
                <a:gd name="T50" fmla="*/ 296 w 420"/>
                <a:gd name="T51" fmla="*/ 252 h 296"/>
                <a:gd name="T52" fmla="*/ 314 w 420"/>
                <a:gd name="T53" fmla="*/ 290 h 296"/>
                <a:gd name="T54" fmla="*/ 340 w 420"/>
                <a:gd name="T55" fmla="*/ 296 h 296"/>
                <a:gd name="T56" fmla="*/ 370 w 420"/>
                <a:gd name="T57" fmla="*/ 284 h 296"/>
                <a:gd name="T58" fmla="*/ 386 w 420"/>
                <a:gd name="T59" fmla="*/ 262 h 296"/>
                <a:gd name="T60" fmla="*/ 410 w 420"/>
                <a:gd name="T61" fmla="*/ 248 h 296"/>
                <a:gd name="T62" fmla="*/ 420 w 420"/>
                <a:gd name="T63" fmla="*/ 72 h 296"/>
                <a:gd name="T64" fmla="*/ 404 w 420"/>
                <a:gd name="T65" fmla="*/ 40 h 296"/>
                <a:gd name="T66" fmla="*/ 82 w 420"/>
                <a:gd name="T67" fmla="*/ 226 h 296"/>
                <a:gd name="T68" fmla="*/ 100 w 420"/>
                <a:gd name="T69" fmla="*/ 234 h 296"/>
                <a:gd name="T70" fmla="*/ 100 w 420"/>
                <a:gd name="T71" fmla="*/ 270 h 296"/>
                <a:gd name="T72" fmla="*/ 72 w 420"/>
                <a:gd name="T73" fmla="*/ 276 h 296"/>
                <a:gd name="T74" fmla="*/ 56 w 420"/>
                <a:gd name="T75" fmla="*/ 252 h 296"/>
                <a:gd name="T76" fmla="*/ 82 w 420"/>
                <a:gd name="T77" fmla="*/ 226 h 296"/>
                <a:gd name="T78" fmla="*/ 340 w 420"/>
                <a:gd name="T79" fmla="*/ 278 h 296"/>
                <a:gd name="T80" fmla="*/ 316 w 420"/>
                <a:gd name="T81" fmla="*/ 262 h 296"/>
                <a:gd name="T82" fmla="*/ 322 w 420"/>
                <a:gd name="T83" fmla="*/ 234 h 296"/>
                <a:gd name="T84" fmla="*/ 350 w 420"/>
                <a:gd name="T85" fmla="*/ 230 h 296"/>
                <a:gd name="T86" fmla="*/ 364 w 420"/>
                <a:gd name="T87" fmla="*/ 262 h 296"/>
                <a:gd name="T88" fmla="*/ 156 w 420"/>
                <a:gd name="T89" fmla="*/ 24 h 296"/>
                <a:gd name="T90" fmla="*/ 168 w 420"/>
                <a:gd name="T91" fmla="*/ 18 h 296"/>
                <a:gd name="T92" fmla="*/ 180 w 420"/>
                <a:gd name="T93" fmla="*/ 28 h 296"/>
                <a:gd name="T94" fmla="*/ 104 w 420"/>
                <a:gd name="T95" fmla="*/ 66 h 296"/>
                <a:gd name="T96" fmla="*/ 130 w 420"/>
                <a:gd name="T97" fmla="*/ 50 h 296"/>
                <a:gd name="T98" fmla="*/ 382 w 420"/>
                <a:gd name="T99" fmla="*/ 50 h 296"/>
                <a:gd name="T100" fmla="*/ 400 w 420"/>
                <a:gd name="T101"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20" h="296">
                  <a:moveTo>
                    <a:pt x="382" y="32"/>
                  </a:moveTo>
                  <a:lnTo>
                    <a:pt x="198" y="32"/>
                  </a:lnTo>
                  <a:lnTo>
                    <a:pt x="198" y="30"/>
                  </a:lnTo>
                  <a:lnTo>
                    <a:pt x="198" y="30"/>
                  </a:lnTo>
                  <a:lnTo>
                    <a:pt x="198" y="24"/>
                  </a:lnTo>
                  <a:lnTo>
                    <a:pt x="196" y="18"/>
                  </a:lnTo>
                  <a:lnTo>
                    <a:pt x="188" y="8"/>
                  </a:lnTo>
                  <a:lnTo>
                    <a:pt x="180" y="2"/>
                  </a:lnTo>
                  <a:lnTo>
                    <a:pt x="174" y="0"/>
                  </a:lnTo>
                  <a:lnTo>
                    <a:pt x="168" y="0"/>
                  </a:lnTo>
                  <a:lnTo>
                    <a:pt x="168" y="0"/>
                  </a:lnTo>
                  <a:lnTo>
                    <a:pt x="168" y="0"/>
                  </a:lnTo>
                  <a:lnTo>
                    <a:pt x="168" y="0"/>
                  </a:lnTo>
                  <a:lnTo>
                    <a:pt x="156" y="2"/>
                  </a:lnTo>
                  <a:lnTo>
                    <a:pt x="146" y="8"/>
                  </a:lnTo>
                  <a:lnTo>
                    <a:pt x="146" y="8"/>
                  </a:lnTo>
                  <a:lnTo>
                    <a:pt x="140" y="18"/>
                  </a:lnTo>
                  <a:lnTo>
                    <a:pt x="138" y="28"/>
                  </a:lnTo>
                  <a:lnTo>
                    <a:pt x="138" y="32"/>
                  </a:lnTo>
                  <a:lnTo>
                    <a:pt x="130" y="32"/>
                  </a:lnTo>
                  <a:lnTo>
                    <a:pt x="130" y="32"/>
                  </a:lnTo>
                  <a:lnTo>
                    <a:pt x="130" y="32"/>
                  </a:lnTo>
                  <a:lnTo>
                    <a:pt x="116" y="34"/>
                  </a:lnTo>
                  <a:lnTo>
                    <a:pt x="104" y="38"/>
                  </a:lnTo>
                  <a:lnTo>
                    <a:pt x="94" y="46"/>
                  </a:lnTo>
                  <a:lnTo>
                    <a:pt x="88" y="58"/>
                  </a:lnTo>
                  <a:lnTo>
                    <a:pt x="54" y="124"/>
                  </a:lnTo>
                  <a:lnTo>
                    <a:pt x="54" y="124"/>
                  </a:lnTo>
                  <a:lnTo>
                    <a:pt x="34" y="138"/>
                  </a:lnTo>
                  <a:lnTo>
                    <a:pt x="34" y="138"/>
                  </a:lnTo>
                  <a:lnTo>
                    <a:pt x="20" y="150"/>
                  </a:lnTo>
                  <a:lnTo>
                    <a:pt x="10" y="160"/>
                  </a:lnTo>
                  <a:lnTo>
                    <a:pt x="10" y="160"/>
                  </a:lnTo>
                  <a:lnTo>
                    <a:pt x="6" y="166"/>
                  </a:lnTo>
                  <a:lnTo>
                    <a:pt x="2" y="172"/>
                  </a:lnTo>
                  <a:lnTo>
                    <a:pt x="2" y="180"/>
                  </a:lnTo>
                  <a:lnTo>
                    <a:pt x="0" y="188"/>
                  </a:lnTo>
                  <a:lnTo>
                    <a:pt x="0" y="238"/>
                  </a:lnTo>
                  <a:lnTo>
                    <a:pt x="0" y="238"/>
                  </a:lnTo>
                  <a:lnTo>
                    <a:pt x="2" y="246"/>
                  </a:lnTo>
                  <a:lnTo>
                    <a:pt x="8" y="254"/>
                  </a:lnTo>
                  <a:lnTo>
                    <a:pt x="8" y="254"/>
                  </a:lnTo>
                  <a:lnTo>
                    <a:pt x="16" y="260"/>
                  </a:lnTo>
                  <a:lnTo>
                    <a:pt x="24" y="262"/>
                  </a:lnTo>
                  <a:lnTo>
                    <a:pt x="34" y="262"/>
                  </a:lnTo>
                  <a:lnTo>
                    <a:pt x="34" y="262"/>
                  </a:lnTo>
                  <a:lnTo>
                    <a:pt x="34" y="262"/>
                  </a:lnTo>
                  <a:lnTo>
                    <a:pt x="38" y="260"/>
                  </a:lnTo>
                  <a:lnTo>
                    <a:pt x="38" y="260"/>
                  </a:lnTo>
                  <a:lnTo>
                    <a:pt x="42" y="272"/>
                  </a:lnTo>
                  <a:lnTo>
                    <a:pt x="50" y="284"/>
                  </a:lnTo>
                  <a:lnTo>
                    <a:pt x="50" y="284"/>
                  </a:lnTo>
                  <a:lnTo>
                    <a:pt x="56" y="288"/>
                  </a:lnTo>
                  <a:lnTo>
                    <a:pt x="64" y="292"/>
                  </a:lnTo>
                  <a:lnTo>
                    <a:pt x="72" y="296"/>
                  </a:lnTo>
                  <a:lnTo>
                    <a:pt x="80" y="296"/>
                  </a:lnTo>
                  <a:lnTo>
                    <a:pt x="82" y="296"/>
                  </a:lnTo>
                  <a:lnTo>
                    <a:pt x="82" y="296"/>
                  </a:lnTo>
                  <a:lnTo>
                    <a:pt x="90" y="296"/>
                  </a:lnTo>
                  <a:lnTo>
                    <a:pt x="98" y="292"/>
                  </a:lnTo>
                  <a:lnTo>
                    <a:pt x="106" y="288"/>
                  </a:lnTo>
                  <a:lnTo>
                    <a:pt x="112" y="284"/>
                  </a:lnTo>
                  <a:lnTo>
                    <a:pt x="112" y="284"/>
                  </a:lnTo>
                  <a:lnTo>
                    <a:pt x="118" y="276"/>
                  </a:lnTo>
                  <a:lnTo>
                    <a:pt x="122" y="270"/>
                  </a:lnTo>
                  <a:lnTo>
                    <a:pt x="124" y="262"/>
                  </a:lnTo>
                  <a:lnTo>
                    <a:pt x="124" y="252"/>
                  </a:lnTo>
                  <a:lnTo>
                    <a:pt x="124" y="252"/>
                  </a:lnTo>
                  <a:lnTo>
                    <a:pt x="124" y="244"/>
                  </a:lnTo>
                  <a:lnTo>
                    <a:pt x="122" y="236"/>
                  </a:lnTo>
                  <a:lnTo>
                    <a:pt x="118" y="228"/>
                  </a:lnTo>
                  <a:lnTo>
                    <a:pt x="112" y="222"/>
                  </a:lnTo>
                  <a:lnTo>
                    <a:pt x="106" y="216"/>
                  </a:lnTo>
                  <a:lnTo>
                    <a:pt x="98" y="212"/>
                  </a:lnTo>
                  <a:lnTo>
                    <a:pt x="90" y="210"/>
                  </a:lnTo>
                  <a:lnTo>
                    <a:pt x="82" y="208"/>
                  </a:lnTo>
                  <a:lnTo>
                    <a:pt x="82" y="208"/>
                  </a:lnTo>
                  <a:lnTo>
                    <a:pt x="82" y="208"/>
                  </a:lnTo>
                  <a:lnTo>
                    <a:pt x="74" y="210"/>
                  </a:lnTo>
                  <a:lnTo>
                    <a:pt x="66" y="212"/>
                  </a:lnTo>
                  <a:lnTo>
                    <a:pt x="60" y="214"/>
                  </a:lnTo>
                  <a:lnTo>
                    <a:pt x="54" y="218"/>
                  </a:lnTo>
                  <a:lnTo>
                    <a:pt x="48" y="224"/>
                  </a:lnTo>
                  <a:lnTo>
                    <a:pt x="44" y="230"/>
                  </a:lnTo>
                  <a:lnTo>
                    <a:pt x="40" y="236"/>
                  </a:lnTo>
                  <a:lnTo>
                    <a:pt x="38" y="244"/>
                  </a:lnTo>
                  <a:lnTo>
                    <a:pt x="38" y="244"/>
                  </a:lnTo>
                  <a:lnTo>
                    <a:pt x="34" y="244"/>
                  </a:lnTo>
                  <a:lnTo>
                    <a:pt x="24" y="244"/>
                  </a:lnTo>
                  <a:lnTo>
                    <a:pt x="24" y="244"/>
                  </a:lnTo>
                  <a:lnTo>
                    <a:pt x="20" y="242"/>
                  </a:lnTo>
                  <a:lnTo>
                    <a:pt x="20" y="242"/>
                  </a:lnTo>
                  <a:lnTo>
                    <a:pt x="18" y="238"/>
                  </a:lnTo>
                  <a:lnTo>
                    <a:pt x="18" y="188"/>
                  </a:lnTo>
                  <a:lnTo>
                    <a:pt x="18" y="188"/>
                  </a:lnTo>
                  <a:lnTo>
                    <a:pt x="20" y="180"/>
                  </a:lnTo>
                  <a:lnTo>
                    <a:pt x="24" y="172"/>
                  </a:lnTo>
                  <a:lnTo>
                    <a:pt x="24" y="172"/>
                  </a:lnTo>
                  <a:lnTo>
                    <a:pt x="32" y="164"/>
                  </a:lnTo>
                  <a:lnTo>
                    <a:pt x="46" y="152"/>
                  </a:lnTo>
                  <a:lnTo>
                    <a:pt x="46" y="152"/>
                  </a:lnTo>
                  <a:lnTo>
                    <a:pt x="64" y="138"/>
                  </a:lnTo>
                  <a:lnTo>
                    <a:pt x="402" y="140"/>
                  </a:lnTo>
                  <a:lnTo>
                    <a:pt x="402" y="224"/>
                  </a:lnTo>
                  <a:lnTo>
                    <a:pt x="402" y="224"/>
                  </a:lnTo>
                  <a:lnTo>
                    <a:pt x="400" y="230"/>
                  </a:lnTo>
                  <a:lnTo>
                    <a:pt x="396" y="236"/>
                  </a:lnTo>
                  <a:lnTo>
                    <a:pt x="392" y="242"/>
                  </a:lnTo>
                  <a:lnTo>
                    <a:pt x="384" y="244"/>
                  </a:lnTo>
                  <a:lnTo>
                    <a:pt x="384" y="244"/>
                  </a:lnTo>
                  <a:lnTo>
                    <a:pt x="382" y="244"/>
                  </a:lnTo>
                  <a:lnTo>
                    <a:pt x="382" y="244"/>
                  </a:lnTo>
                  <a:lnTo>
                    <a:pt x="378" y="232"/>
                  </a:lnTo>
                  <a:lnTo>
                    <a:pt x="370" y="222"/>
                  </a:lnTo>
                  <a:lnTo>
                    <a:pt x="370" y="222"/>
                  </a:lnTo>
                  <a:lnTo>
                    <a:pt x="364" y="216"/>
                  </a:lnTo>
                  <a:lnTo>
                    <a:pt x="356" y="212"/>
                  </a:lnTo>
                  <a:lnTo>
                    <a:pt x="348" y="210"/>
                  </a:lnTo>
                  <a:lnTo>
                    <a:pt x="340" y="210"/>
                  </a:lnTo>
                  <a:lnTo>
                    <a:pt x="340" y="210"/>
                  </a:lnTo>
                  <a:lnTo>
                    <a:pt x="340" y="210"/>
                  </a:lnTo>
                  <a:lnTo>
                    <a:pt x="330" y="210"/>
                  </a:lnTo>
                  <a:lnTo>
                    <a:pt x="322" y="212"/>
                  </a:lnTo>
                  <a:lnTo>
                    <a:pt x="314" y="216"/>
                  </a:lnTo>
                  <a:lnTo>
                    <a:pt x="308" y="222"/>
                  </a:lnTo>
                  <a:lnTo>
                    <a:pt x="304" y="228"/>
                  </a:lnTo>
                  <a:lnTo>
                    <a:pt x="298" y="236"/>
                  </a:lnTo>
                  <a:lnTo>
                    <a:pt x="296" y="244"/>
                  </a:lnTo>
                  <a:lnTo>
                    <a:pt x="296" y="252"/>
                  </a:lnTo>
                  <a:lnTo>
                    <a:pt x="296" y="252"/>
                  </a:lnTo>
                  <a:lnTo>
                    <a:pt x="296" y="262"/>
                  </a:lnTo>
                  <a:lnTo>
                    <a:pt x="298" y="270"/>
                  </a:lnTo>
                  <a:lnTo>
                    <a:pt x="302" y="278"/>
                  </a:lnTo>
                  <a:lnTo>
                    <a:pt x="308" y="284"/>
                  </a:lnTo>
                  <a:lnTo>
                    <a:pt x="314" y="290"/>
                  </a:lnTo>
                  <a:lnTo>
                    <a:pt x="322" y="294"/>
                  </a:lnTo>
                  <a:lnTo>
                    <a:pt x="330" y="296"/>
                  </a:lnTo>
                  <a:lnTo>
                    <a:pt x="340" y="296"/>
                  </a:lnTo>
                  <a:lnTo>
                    <a:pt x="340" y="296"/>
                  </a:lnTo>
                  <a:lnTo>
                    <a:pt x="340" y="296"/>
                  </a:lnTo>
                  <a:lnTo>
                    <a:pt x="348" y="296"/>
                  </a:lnTo>
                  <a:lnTo>
                    <a:pt x="356" y="294"/>
                  </a:lnTo>
                  <a:lnTo>
                    <a:pt x="364" y="290"/>
                  </a:lnTo>
                  <a:lnTo>
                    <a:pt x="370" y="284"/>
                  </a:lnTo>
                  <a:lnTo>
                    <a:pt x="370" y="284"/>
                  </a:lnTo>
                  <a:lnTo>
                    <a:pt x="378" y="274"/>
                  </a:lnTo>
                  <a:lnTo>
                    <a:pt x="382" y="260"/>
                  </a:lnTo>
                  <a:lnTo>
                    <a:pt x="382" y="260"/>
                  </a:lnTo>
                  <a:lnTo>
                    <a:pt x="386" y="262"/>
                  </a:lnTo>
                  <a:lnTo>
                    <a:pt x="386" y="262"/>
                  </a:lnTo>
                  <a:lnTo>
                    <a:pt x="388" y="262"/>
                  </a:lnTo>
                  <a:lnTo>
                    <a:pt x="388" y="262"/>
                  </a:lnTo>
                  <a:lnTo>
                    <a:pt x="394" y="260"/>
                  </a:lnTo>
                  <a:lnTo>
                    <a:pt x="400" y="256"/>
                  </a:lnTo>
                  <a:lnTo>
                    <a:pt x="410" y="248"/>
                  </a:lnTo>
                  <a:lnTo>
                    <a:pt x="418" y="236"/>
                  </a:lnTo>
                  <a:lnTo>
                    <a:pt x="420" y="230"/>
                  </a:lnTo>
                  <a:lnTo>
                    <a:pt x="420" y="224"/>
                  </a:lnTo>
                  <a:lnTo>
                    <a:pt x="420" y="72"/>
                  </a:lnTo>
                  <a:lnTo>
                    <a:pt x="420" y="72"/>
                  </a:lnTo>
                  <a:lnTo>
                    <a:pt x="420" y="64"/>
                  </a:lnTo>
                  <a:lnTo>
                    <a:pt x="418" y="56"/>
                  </a:lnTo>
                  <a:lnTo>
                    <a:pt x="414" y="50"/>
                  </a:lnTo>
                  <a:lnTo>
                    <a:pt x="408" y="44"/>
                  </a:lnTo>
                  <a:lnTo>
                    <a:pt x="404" y="40"/>
                  </a:lnTo>
                  <a:lnTo>
                    <a:pt x="396" y="36"/>
                  </a:lnTo>
                  <a:lnTo>
                    <a:pt x="390" y="34"/>
                  </a:lnTo>
                  <a:lnTo>
                    <a:pt x="382" y="32"/>
                  </a:lnTo>
                  <a:lnTo>
                    <a:pt x="382" y="32"/>
                  </a:lnTo>
                  <a:close/>
                  <a:moveTo>
                    <a:pt x="82" y="226"/>
                  </a:moveTo>
                  <a:lnTo>
                    <a:pt x="82" y="226"/>
                  </a:lnTo>
                  <a:lnTo>
                    <a:pt x="82" y="226"/>
                  </a:lnTo>
                  <a:lnTo>
                    <a:pt x="90" y="228"/>
                  </a:lnTo>
                  <a:lnTo>
                    <a:pt x="100" y="234"/>
                  </a:lnTo>
                  <a:lnTo>
                    <a:pt x="100" y="234"/>
                  </a:lnTo>
                  <a:lnTo>
                    <a:pt x="104" y="242"/>
                  </a:lnTo>
                  <a:lnTo>
                    <a:pt x="106" y="252"/>
                  </a:lnTo>
                  <a:lnTo>
                    <a:pt x="106" y="252"/>
                  </a:lnTo>
                  <a:lnTo>
                    <a:pt x="104" y="262"/>
                  </a:lnTo>
                  <a:lnTo>
                    <a:pt x="100" y="270"/>
                  </a:lnTo>
                  <a:lnTo>
                    <a:pt x="92" y="276"/>
                  </a:lnTo>
                  <a:lnTo>
                    <a:pt x="82" y="278"/>
                  </a:lnTo>
                  <a:lnTo>
                    <a:pt x="80" y="278"/>
                  </a:lnTo>
                  <a:lnTo>
                    <a:pt x="80" y="278"/>
                  </a:lnTo>
                  <a:lnTo>
                    <a:pt x="72" y="276"/>
                  </a:lnTo>
                  <a:lnTo>
                    <a:pt x="62" y="270"/>
                  </a:lnTo>
                  <a:lnTo>
                    <a:pt x="62" y="270"/>
                  </a:lnTo>
                  <a:lnTo>
                    <a:pt x="58" y="262"/>
                  </a:lnTo>
                  <a:lnTo>
                    <a:pt x="56" y="252"/>
                  </a:lnTo>
                  <a:lnTo>
                    <a:pt x="56" y="252"/>
                  </a:lnTo>
                  <a:lnTo>
                    <a:pt x="58" y="242"/>
                  </a:lnTo>
                  <a:lnTo>
                    <a:pt x="62" y="234"/>
                  </a:lnTo>
                  <a:lnTo>
                    <a:pt x="72" y="228"/>
                  </a:lnTo>
                  <a:lnTo>
                    <a:pt x="82" y="226"/>
                  </a:lnTo>
                  <a:lnTo>
                    <a:pt x="82" y="226"/>
                  </a:lnTo>
                  <a:close/>
                  <a:moveTo>
                    <a:pt x="358" y="272"/>
                  </a:moveTo>
                  <a:lnTo>
                    <a:pt x="358" y="272"/>
                  </a:lnTo>
                  <a:lnTo>
                    <a:pt x="350" y="276"/>
                  </a:lnTo>
                  <a:lnTo>
                    <a:pt x="340" y="278"/>
                  </a:lnTo>
                  <a:lnTo>
                    <a:pt x="340" y="278"/>
                  </a:lnTo>
                  <a:lnTo>
                    <a:pt x="340" y="278"/>
                  </a:lnTo>
                  <a:lnTo>
                    <a:pt x="330" y="276"/>
                  </a:lnTo>
                  <a:lnTo>
                    <a:pt x="322" y="272"/>
                  </a:lnTo>
                  <a:lnTo>
                    <a:pt x="322" y="272"/>
                  </a:lnTo>
                  <a:lnTo>
                    <a:pt x="316" y="262"/>
                  </a:lnTo>
                  <a:lnTo>
                    <a:pt x="314" y="252"/>
                  </a:lnTo>
                  <a:lnTo>
                    <a:pt x="314" y="252"/>
                  </a:lnTo>
                  <a:lnTo>
                    <a:pt x="316" y="244"/>
                  </a:lnTo>
                  <a:lnTo>
                    <a:pt x="322" y="234"/>
                  </a:lnTo>
                  <a:lnTo>
                    <a:pt x="322" y="234"/>
                  </a:lnTo>
                  <a:lnTo>
                    <a:pt x="330" y="230"/>
                  </a:lnTo>
                  <a:lnTo>
                    <a:pt x="340" y="228"/>
                  </a:lnTo>
                  <a:lnTo>
                    <a:pt x="340" y="228"/>
                  </a:lnTo>
                  <a:lnTo>
                    <a:pt x="340" y="228"/>
                  </a:lnTo>
                  <a:lnTo>
                    <a:pt x="350" y="230"/>
                  </a:lnTo>
                  <a:lnTo>
                    <a:pt x="358" y="234"/>
                  </a:lnTo>
                  <a:lnTo>
                    <a:pt x="362" y="242"/>
                  </a:lnTo>
                  <a:lnTo>
                    <a:pt x="364" y="252"/>
                  </a:lnTo>
                  <a:lnTo>
                    <a:pt x="364" y="252"/>
                  </a:lnTo>
                  <a:lnTo>
                    <a:pt x="364" y="262"/>
                  </a:lnTo>
                  <a:lnTo>
                    <a:pt x="358" y="272"/>
                  </a:lnTo>
                  <a:lnTo>
                    <a:pt x="358" y="272"/>
                  </a:lnTo>
                  <a:close/>
                  <a:moveTo>
                    <a:pt x="156" y="28"/>
                  </a:moveTo>
                  <a:lnTo>
                    <a:pt x="156" y="28"/>
                  </a:lnTo>
                  <a:lnTo>
                    <a:pt x="156" y="24"/>
                  </a:lnTo>
                  <a:lnTo>
                    <a:pt x="160" y="20"/>
                  </a:lnTo>
                  <a:lnTo>
                    <a:pt x="160" y="20"/>
                  </a:lnTo>
                  <a:lnTo>
                    <a:pt x="164" y="18"/>
                  </a:lnTo>
                  <a:lnTo>
                    <a:pt x="168" y="18"/>
                  </a:lnTo>
                  <a:lnTo>
                    <a:pt x="168" y="18"/>
                  </a:lnTo>
                  <a:lnTo>
                    <a:pt x="168" y="18"/>
                  </a:lnTo>
                  <a:lnTo>
                    <a:pt x="172" y="18"/>
                  </a:lnTo>
                  <a:lnTo>
                    <a:pt x="176" y="20"/>
                  </a:lnTo>
                  <a:lnTo>
                    <a:pt x="178" y="24"/>
                  </a:lnTo>
                  <a:lnTo>
                    <a:pt x="180" y="28"/>
                  </a:lnTo>
                  <a:lnTo>
                    <a:pt x="180" y="32"/>
                  </a:lnTo>
                  <a:lnTo>
                    <a:pt x="156" y="32"/>
                  </a:lnTo>
                  <a:lnTo>
                    <a:pt x="156" y="28"/>
                  </a:lnTo>
                  <a:close/>
                  <a:moveTo>
                    <a:pt x="76" y="120"/>
                  </a:moveTo>
                  <a:lnTo>
                    <a:pt x="104" y="66"/>
                  </a:lnTo>
                  <a:lnTo>
                    <a:pt x="104" y="66"/>
                  </a:lnTo>
                  <a:lnTo>
                    <a:pt x="108" y="60"/>
                  </a:lnTo>
                  <a:lnTo>
                    <a:pt x="114" y="54"/>
                  </a:lnTo>
                  <a:lnTo>
                    <a:pt x="122" y="52"/>
                  </a:lnTo>
                  <a:lnTo>
                    <a:pt x="130" y="50"/>
                  </a:lnTo>
                  <a:lnTo>
                    <a:pt x="130" y="50"/>
                  </a:lnTo>
                  <a:lnTo>
                    <a:pt x="190" y="50"/>
                  </a:lnTo>
                  <a:lnTo>
                    <a:pt x="198" y="50"/>
                  </a:lnTo>
                  <a:lnTo>
                    <a:pt x="198" y="50"/>
                  </a:lnTo>
                  <a:lnTo>
                    <a:pt x="382" y="50"/>
                  </a:lnTo>
                  <a:lnTo>
                    <a:pt x="382" y="50"/>
                  </a:lnTo>
                  <a:lnTo>
                    <a:pt x="390" y="52"/>
                  </a:lnTo>
                  <a:lnTo>
                    <a:pt x="396" y="56"/>
                  </a:lnTo>
                  <a:lnTo>
                    <a:pt x="396" y="56"/>
                  </a:lnTo>
                  <a:lnTo>
                    <a:pt x="400" y="64"/>
                  </a:lnTo>
                  <a:lnTo>
                    <a:pt x="402" y="72"/>
                  </a:lnTo>
                  <a:lnTo>
                    <a:pt x="402" y="122"/>
                  </a:lnTo>
                  <a:lnTo>
                    <a:pt x="76"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3" name="Freeform 241">
              <a:extLst>
                <a:ext uri="{FF2B5EF4-FFF2-40B4-BE49-F238E27FC236}">
                  <a16:creationId xmlns:a16="http://schemas.microsoft.com/office/drawing/2014/main" id="{076C5C41-A527-4E0F-B1F5-ED6249913FE5}"/>
                </a:ext>
              </a:extLst>
            </p:cNvPr>
            <p:cNvSpPr>
              <a:spLocks/>
            </p:cNvSpPr>
            <p:nvPr userDrawn="1"/>
          </p:nvSpPr>
          <p:spPr bwMode="auto">
            <a:xfrm>
              <a:off x="3365501" y="6229350"/>
              <a:ext cx="273050" cy="28575"/>
            </a:xfrm>
            <a:custGeom>
              <a:avLst/>
              <a:gdLst>
                <a:gd name="T0" fmla="*/ 162 w 172"/>
                <a:gd name="T1" fmla="*/ 0 h 18"/>
                <a:gd name="T2" fmla="*/ 10 w 172"/>
                <a:gd name="T3" fmla="*/ 0 h 18"/>
                <a:gd name="T4" fmla="*/ 10 w 172"/>
                <a:gd name="T5" fmla="*/ 0 h 18"/>
                <a:gd name="T6" fmla="*/ 10 w 172"/>
                <a:gd name="T7" fmla="*/ 0 h 18"/>
                <a:gd name="T8" fmla="*/ 6 w 172"/>
                <a:gd name="T9" fmla="*/ 0 h 18"/>
                <a:gd name="T10" fmla="*/ 4 w 172"/>
                <a:gd name="T11" fmla="*/ 2 h 18"/>
                <a:gd name="T12" fmla="*/ 2 w 172"/>
                <a:gd name="T13" fmla="*/ 6 h 18"/>
                <a:gd name="T14" fmla="*/ 0 w 172"/>
                <a:gd name="T15" fmla="*/ 8 h 18"/>
                <a:gd name="T16" fmla="*/ 0 w 172"/>
                <a:gd name="T17" fmla="*/ 8 h 18"/>
                <a:gd name="T18" fmla="*/ 2 w 172"/>
                <a:gd name="T19" fmla="*/ 12 h 18"/>
                <a:gd name="T20" fmla="*/ 4 w 172"/>
                <a:gd name="T21" fmla="*/ 14 h 18"/>
                <a:gd name="T22" fmla="*/ 6 w 172"/>
                <a:gd name="T23" fmla="*/ 16 h 18"/>
                <a:gd name="T24" fmla="*/ 10 w 172"/>
                <a:gd name="T25" fmla="*/ 18 h 18"/>
                <a:gd name="T26" fmla="*/ 162 w 172"/>
                <a:gd name="T27" fmla="*/ 18 h 18"/>
                <a:gd name="T28" fmla="*/ 162 w 172"/>
                <a:gd name="T29" fmla="*/ 18 h 18"/>
                <a:gd name="T30" fmla="*/ 162 w 172"/>
                <a:gd name="T31" fmla="*/ 18 h 18"/>
                <a:gd name="T32" fmla="*/ 166 w 172"/>
                <a:gd name="T33" fmla="*/ 18 h 18"/>
                <a:gd name="T34" fmla="*/ 168 w 172"/>
                <a:gd name="T35" fmla="*/ 16 h 18"/>
                <a:gd name="T36" fmla="*/ 170 w 172"/>
                <a:gd name="T37" fmla="*/ 12 h 18"/>
                <a:gd name="T38" fmla="*/ 172 w 172"/>
                <a:gd name="T39" fmla="*/ 8 h 18"/>
                <a:gd name="T40" fmla="*/ 172 w 172"/>
                <a:gd name="T41" fmla="*/ 8 h 18"/>
                <a:gd name="T42" fmla="*/ 170 w 172"/>
                <a:gd name="T43" fmla="*/ 6 h 18"/>
                <a:gd name="T44" fmla="*/ 168 w 172"/>
                <a:gd name="T45" fmla="*/ 2 h 18"/>
                <a:gd name="T46" fmla="*/ 166 w 172"/>
                <a:gd name="T47" fmla="*/ 0 h 18"/>
                <a:gd name="T48" fmla="*/ 162 w 172"/>
                <a:gd name="T49" fmla="*/ 0 h 18"/>
                <a:gd name="T50" fmla="*/ 162 w 172"/>
                <a:gd name="T5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2" h="18">
                  <a:moveTo>
                    <a:pt x="162" y="0"/>
                  </a:moveTo>
                  <a:lnTo>
                    <a:pt x="10" y="0"/>
                  </a:lnTo>
                  <a:lnTo>
                    <a:pt x="10" y="0"/>
                  </a:lnTo>
                  <a:lnTo>
                    <a:pt x="10" y="0"/>
                  </a:lnTo>
                  <a:lnTo>
                    <a:pt x="6" y="0"/>
                  </a:lnTo>
                  <a:lnTo>
                    <a:pt x="4" y="2"/>
                  </a:lnTo>
                  <a:lnTo>
                    <a:pt x="2" y="6"/>
                  </a:lnTo>
                  <a:lnTo>
                    <a:pt x="0" y="8"/>
                  </a:lnTo>
                  <a:lnTo>
                    <a:pt x="0" y="8"/>
                  </a:lnTo>
                  <a:lnTo>
                    <a:pt x="2" y="12"/>
                  </a:lnTo>
                  <a:lnTo>
                    <a:pt x="4" y="14"/>
                  </a:lnTo>
                  <a:lnTo>
                    <a:pt x="6" y="16"/>
                  </a:lnTo>
                  <a:lnTo>
                    <a:pt x="10" y="18"/>
                  </a:lnTo>
                  <a:lnTo>
                    <a:pt x="162" y="18"/>
                  </a:lnTo>
                  <a:lnTo>
                    <a:pt x="162" y="18"/>
                  </a:lnTo>
                  <a:lnTo>
                    <a:pt x="162" y="18"/>
                  </a:lnTo>
                  <a:lnTo>
                    <a:pt x="166" y="18"/>
                  </a:lnTo>
                  <a:lnTo>
                    <a:pt x="168" y="16"/>
                  </a:lnTo>
                  <a:lnTo>
                    <a:pt x="170" y="12"/>
                  </a:lnTo>
                  <a:lnTo>
                    <a:pt x="172" y="8"/>
                  </a:lnTo>
                  <a:lnTo>
                    <a:pt x="172" y="8"/>
                  </a:lnTo>
                  <a:lnTo>
                    <a:pt x="170" y="6"/>
                  </a:lnTo>
                  <a:lnTo>
                    <a:pt x="168" y="2"/>
                  </a:lnTo>
                  <a:lnTo>
                    <a:pt x="166" y="0"/>
                  </a:lnTo>
                  <a:lnTo>
                    <a:pt x="162" y="0"/>
                  </a:lnTo>
                  <a:lnTo>
                    <a:pt x="1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4" name="Freeform 242">
              <a:extLst>
                <a:ext uri="{FF2B5EF4-FFF2-40B4-BE49-F238E27FC236}">
                  <a16:creationId xmlns:a16="http://schemas.microsoft.com/office/drawing/2014/main" id="{60F66F4D-8930-42A4-BC56-5126A33F1A20}"/>
                </a:ext>
              </a:extLst>
            </p:cNvPr>
            <p:cNvSpPr>
              <a:spLocks/>
            </p:cNvSpPr>
            <p:nvPr userDrawn="1"/>
          </p:nvSpPr>
          <p:spPr bwMode="auto">
            <a:xfrm>
              <a:off x="3441701" y="6089650"/>
              <a:ext cx="111125" cy="107950"/>
            </a:xfrm>
            <a:custGeom>
              <a:avLst/>
              <a:gdLst>
                <a:gd name="T0" fmla="*/ 36 w 70"/>
                <a:gd name="T1" fmla="*/ 0 h 68"/>
                <a:gd name="T2" fmla="*/ 36 w 70"/>
                <a:gd name="T3" fmla="*/ 0 h 68"/>
                <a:gd name="T4" fmla="*/ 36 w 70"/>
                <a:gd name="T5" fmla="*/ 0 h 68"/>
                <a:gd name="T6" fmla="*/ 32 w 70"/>
                <a:gd name="T7" fmla="*/ 0 h 68"/>
                <a:gd name="T8" fmla="*/ 28 w 70"/>
                <a:gd name="T9" fmla="*/ 2 h 68"/>
                <a:gd name="T10" fmla="*/ 26 w 70"/>
                <a:gd name="T11" fmla="*/ 6 h 68"/>
                <a:gd name="T12" fmla="*/ 26 w 70"/>
                <a:gd name="T13" fmla="*/ 10 h 68"/>
                <a:gd name="T14" fmla="*/ 26 w 70"/>
                <a:gd name="T15" fmla="*/ 26 h 68"/>
                <a:gd name="T16" fmla="*/ 10 w 70"/>
                <a:gd name="T17" fmla="*/ 26 h 68"/>
                <a:gd name="T18" fmla="*/ 10 w 70"/>
                <a:gd name="T19" fmla="*/ 26 h 68"/>
                <a:gd name="T20" fmla="*/ 10 w 70"/>
                <a:gd name="T21" fmla="*/ 26 h 68"/>
                <a:gd name="T22" fmla="*/ 6 w 70"/>
                <a:gd name="T23" fmla="*/ 26 h 68"/>
                <a:gd name="T24" fmla="*/ 4 w 70"/>
                <a:gd name="T25" fmla="*/ 28 h 68"/>
                <a:gd name="T26" fmla="*/ 2 w 70"/>
                <a:gd name="T27" fmla="*/ 30 h 68"/>
                <a:gd name="T28" fmla="*/ 0 w 70"/>
                <a:gd name="T29" fmla="*/ 34 h 68"/>
                <a:gd name="T30" fmla="*/ 0 w 70"/>
                <a:gd name="T31" fmla="*/ 34 h 68"/>
                <a:gd name="T32" fmla="*/ 2 w 70"/>
                <a:gd name="T33" fmla="*/ 38 h 68"/>
                <a:gd name="T34" fmla="*/ 4 w 70"/>
                <a:gd name="T35" fmla="*/ 40 h 68"/>
                <a:gd name="T36" fmla="*/ 6 w 70"/>
                <a:gd name="T37" fmla="*/ 42 h 68"/>
                <a:gd name="T38" fmla="*/ 10 w 70"/>
                <a:gd name="T39" fmla="*/ 44 h 68"/>
                <a:gd name="T40" fmla="*/ 26 w 70"/>
                <a:gd name="T41" fmla="*/ 44 h 68"/>
                <a:gd name="T42" fmla="*/ 26 w 70"/>
                <a:gd name="T43" fmla="*/ 60 h 68"/>
                <a:gd name="T44" fmla="*/ 26 w 70"/>
                <a:gd name="T45" fmla="*/ 60 h 68"/>
                <a:gd name="T46" fmla="*/ 26 w 70"/>
                <a:gd name="T47" fmla="*/ 62 h 68"/>
                <a:gd name="T48" fmla="*/ 28 w 70"/>
                <a:gd name="T49" fmla="*/ 66 h 68"/>
                <a:gd name="T50" fmla="*/ 32 w 70"/>
                <a:gd name="T51" fmla="*/ 68 h 68"/>
                <a:gd name="T52" fmla="*/ 36 w 70"/>
                <a:gd name="T53" fmla="*/ 68 h 68"/>
                <a:gd name="T54" fmla="*/ 36 w 70"/>
                <a:gd name="T55" fmla="*/ 68 h 68"/>
                <a:gd name="T56" fmla="*/ 36 w 70"/>
                <a:gd name="T57" fmla="*/ 68 h 68"/>
                <a:gd name="T58" fmla="*/ 38 w 70"/>
                <a:gd name="T59" fmla="*/ 68 h 68"/>
                <a:gd name="T60" fmla="*/ 42 w 70"/>
                <a:gd name="T61" fmla="*/ 66 h 68"/>
                <a:gd name="T62" fmla="*/ 44 w 70"/>
                <a:gd name="T63" fmla="*/ 62 h 68"/>
                <a:gd name="T64" fmla="*/ 44 w 70"/>
                <a:gd name="T65" fmla="*/ 60 h 68"/>
                <a:gd name="T66" fmla="*/ 44 w 70"/>
                <a:gd name="T67" fmla="*/ 44 h 68"/>
                <a:gd name="T68" fmla="*/ 60 w 70"/>
                <a:gd name="T69" fmla="*/ 44 h 68"/>
                <a:gd name="T70" fmla="*/ 60 w 70"/>
                <a:gd name="T71" fmla="*/ 44 h 68"/>
                <a:gd name="T72" fmla="*/ 60 w 70"/>
                <a:gd name="T73" fmla="*/ 44 h 68"/>
                <a:gd name="T74" fmla="*/ 64 w 70"/>
                <a:gd name="T75" fmla="*/ 42 h 68"/>
                <a:gd name="T76" fmla="*/ 66 w 70"/>
                <a:gd name="T77" fmla="*/ 40 h 68"/>
                <a:gd name="T78" fmla="*/ 68 w 70"/>
                <a:gd name="T79" fmla="*/ 38 h 68"/>
                <a:gd name="T80" fmla="*/ 70 w 70"/>
                <a:gd name="T81" fmla="*/ 34 h 68"/>
                <a:gd name="T82" fmla="*/ 70 w 70"/>
                <a:gd name="T83" fmla="*/ 34 h 68"/>
                <a:gd name="T84" fmla="*/ 68 w 70"/>
                <a:gd name="T85" fmla="*/ 30 h 68"/>
                <a:gd name="T86" fmla="*/ 66 w 70"/>
                <a:gd name="T87" fmla="*/ 28 h 68"/>
                <a:gd name="T88" fmla="*/ 64 w 70"/>
                <a:gd name="T89" fmla="*/ 26 h 68"/>
                <a:gd name="T90" fmla="*/ 60 w 70"/>
                <a:gd name="T91" fmla="*/ 26 h 68"/>
                <a:gd name="T92" fmla="*/ 44 w 70"/>
                <a:gd name="T93" fmla="*/ 26 h 68"/>
                <a:gd name="T94" fmla="*/ 44 w 70"/>
                <a:gd name="T95" fmla="*/ 10 h 68"/>
                <a:gd name="T96" fmla="*/ 44 w 70"/>
                <a:gd name="T97" fmla="*/ 10 h 68"/>
                <a:gd name="T98" fmla="*/ 44 w 70"/>
                <a:gd name="T99" fmla="*/ 6 h 68"/>
                <a:gd name="T100" fmla="*/ 42 w 70"/>
                <a:gd name="T101" fmla="*/ 2 h 68"/>
                <a:gd name="T102" fmla="*/ 38 w 70"/>
                <a:gd name="T103" fmla="*/ 0 h 68"/>
                <a:gd name="T104" fmla="*/ 36 w 70"/>
                <a:gd name="T105" fmla="*/ 0 h 68"/>
                <a:gd name="T106" fmla="*/ 36 w 70"/>
                <a:gd name="T107"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0" h="68">
                  <a:moveTo>
                    <a:pt x="36" y="0"/>
                  </a:moveTo>
                  <a:lnTo>
                    <a:pt x="36" y="0"/>
                  </a:lnTo>
                  <a:lnTo>
                    <a:pt x="36" y="0"/>
                  </a:lnTo>
                  <a:lnTo>
                    <a:pt x="32" y="0"/>
                  </a:lnTo>
                  <a:lnTo>
                    <a:pt x="28" y="2"/>
                  </a:lnTo>
                  <a:lnTo>
                    <a:pt x="26" y="6"/>
                  </a:lnTo>
                  <a:lnTo>
                    <a:pt x="26" y="10"/>
                  </a:lnTo>
                  <a:lnTo>
                    <a:pt x="26" y="26"/>
                  </a:lnTo>
                  <a:lnTo>
                    <a:pt x="10" y="26"/>
                  </a:lnTo>
                  <a:lnTo>
                    <a:pt x="10" y="26"/>
                  </a:lnTo>
                  <a:lnTo>
                    <a:pt x="10" y="26"/>
                  </a:lnTo>
                  <a:lnTo>
                    <a:pt x="6" y="26"/>
                  </a:lnTo>
                  <a:lnTo>
                    <a:pt x="4" y="28"/>
                  </a:lnTo>
                  <a:lnTo>
                    <a:pt x="2" y="30"/>
                  </a:lnTo>
                  <a:lnTo>
                    <a:pt x="0" y="34"/>
                  </a:lnTo>
                  <a:lnTo>
                    <a:pt x="0" y="34"/>
                  </a:lnTo>
                  <a:lnTo>
                    <a:pt x="2" y="38"/>
                  </a:lnTo>
                  <a:lnTo>
                    <a:pt x="4" y="40"/>
                  </a:lnTo>
                  <a:lnTo>
                    <a:pt x="6" y="42"/>
                  </a:lnTo>
                  <a:lnTo>
                    <a:pt x="10" y="44"/>
                  </a:lnTo>
                  <a:lnTo>
                    <a:pt x="26" y="44"/>
                  </a:lnTo>
                  <a:lnTo>
                    <a:pt x="26" y="60"/>
                  </a:lnTo>
                  <a:lnTo>
                    <a:pt x="26" y="60"/>
                  </a:lnTo>
                  <a:lnTo>
                    <a:pt x="26" y="62"/>
                  </a:lnTo>
                  <a:lnTo>
                    <a:pt x="28" y="66"/>
                  </a:lnTo>
                  <a:lnTo>
                    <a:pt x="32" y="68"/>
                  </a:lnTo>
                  <a:lnTo>
                    <a:pt x="36" y="68"/>
                  </a:lnTo>
                  <a:lnTo>
                    <a:pt x="36" y="68"/>
                  </a:lnTo>
                  <a:lnTo>
                    <a:pt x="36" y="68"/>
                  </a:lnTo>
                  <a:lnTo>
                    <a:pt x="38" y="68"/>
                  </a:lnTo>
                  <a:lnTo>
                    <a:pt x="42" y="66"/>
                  </a:lnTo>
                  <a:lnTo>
                    <a:pt x="44" y="62"/>
                  </a:lnTo>
                  <a:lnTo>
                    <a:pt x="44" y="60"/>
                  </a:lnTo>
                  <a:lnTo>
                    <a:pt x="44" y="44"/>
                  </a:lnTo>
                  <a:lnTo>
                    <a:pt x="60" y="44"/>
                  </a:lnTo>
                  <a:lnTo>
                    <a:pt x="60" y="44"/>
                  </a:lnTo>
                  <a:lnTo>
                    <a:pt x="60" y="44"/>
                  </a:lnTo>
                  <a:lnTo>
                    <a:pt x="64" y="42"/>
                  </a:lnTo>
                  <a:lnTo>
                    <a:pt x="66" y="40"/>
                  </a:lnTo>
                  <a:lnTo>
                    <a:pt x="68" y="38"/>
                  </a:lnTo>
                  <a:lnTo>
                    <a:pt x="70" y="34"/>
                  </a:lnTo>
                  <a:lnTo>
                    <a:pt x="70" y="34"/>
                  </a:lnTo>
                  <a:lnTo>
                    <a:pt x="68" y="30"/>
                  </a:lnTo>
                  <a:lnTo>
                    <a:pt x="66" y="28"/>
                  </a:lnTo>
                  <a:lnTo>
                    <a:pt x="64" y="26"/>
                  </a:lnTo>
                  <a:lnTo>
                    <a:pt x="60" y="26"/>
                  </a:lnTo>
                  <a:lnTo>
                    <a:pt x="44" y="26"/>
                  </a:lnTo>
                  <a:lnTo>
                    <a:pt x="44" y="10"/>
                  </a:lnTo>
                  <a:lnTo>
                    <a:pt x="44" y="10"/>
                  </a:lnTo>
                  <a:lnTo>
                    <a:pt x="44" y="6"/>
                  </a:lnTo>
                  <a:lnTo>
                    <a:pt x="42" y="2"/>
                  </a:lnTo>
                  <a:lnTo>
                    <a:pt x="38" y="0"/>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5" name="Freeform 243">
              <a:extLst>
                <a:ext uri="{FF2B5EF4-FFF2-40B4-BE49-F238E27FC236}">
                  <a16:creationId xmlns:a16="http://schemas.microsoft.com/office/drawing/2014/main" id="{46880870-7F9C-4225-A66C-F037EE326D8E}"/>
                </a:ext>
              </a:extLst>
            </p:cNvPr>
            <p:cNvSpPr>
              <a:spLocks/>
            </p:cNvSpPr>
            <p:nvPr userDrawn="1"/>
          </p:nvSpPr>
          <p:spPr bwMode="auto">
            <a:xfrm>
              <a:off x="3359151" y="5803900"/>
              <a:ext cx="44450" cy="47625"/>
            </a:xfrm>
            <a:custGeom>
              <a:avLst/>
              <a:gdLst>
                <a:gd name="T0" fmla="*/ 14 w 28"/>
                <a:gd name="T1" fmla="*/ 26 h 30"/>
                <a:gd name="T2" fmla="*/ 14 w 28"/>
                <a:gd name="T3" fmla="*/ 26 h 30"/>
                <a:gd name="T4" fmla="*/ 16 w 28"/>
                <a:gd name="T5" fmla="*/ 28 h 30"/>
                <a:gd name="T6" fmla="*/ 20 w 28"/>
                <a:gd name="T7" fmla="*/ 30 h 30"/>
                <a:gd name="T8" fmla="*/ 20 w 28"/>
                <a:gd name="T9" fmla="*/ 30 h 30"/>
                <a:gd name="T10" fmla="*/ 24 w 28"/>
                <a:gd name="T11" fmla="*/ 28 h 30"/>
                <a:gd name="T12" fmla="*/ 26 w 28"/>
                <a:gd name="T13" fmla="*/ 26 h 30"/>
                <a:gd name="T14" fmla="*/ 26 w 28"/>
                <a:gd name="T15" fmla="*/ 26 h 30"/>
                <a:gd name="T16" fmla="*/ 28 w 28"/>
                <a:gd name="T17" fmla="*/ 24 h 30"/>
                <a:gd name="T18" fmla="*/ 28 w 28"/>
                <a:gd name="T19" fmla="*/ 20 h 30"/>
                <a:gd name="T20" fmla="*/ 28 w 28"/>
                <a:gd name="T21" fmla="*/ 16 h 30"/>
                <a:gd name="T22" fmla="*/ 26 w 28"/>
                <a:gd name="T23" fmla="*/ 14 h 30"/>
                <a:gd name="T24" fmla="*/ 16 w 28"/>
                <a:gd name="T25" fmla="*/ 4 h 30"/>
                <a:gd name="T26" fmla="*/ 16 w 28"/>
                <a:gd name="T27" fmla="*/ 4 h 30"/>
                <a:gd name="T28" fmla="*/ 12 w 28"/>
                <a:gd name="T29" fmla="*/ 2 h 30"/>
                <a:gd name="T30" fmla="*/ 10 w 28"/>
                <a:gd name="T31" fmla="*/ 0 h 30"/>
                <a:gd name="T32" fmla="*/ 6 w 28"/>
                <a:gd name="T33" fmla="*/ 2 h 30"/>
                <a:gd name="T34" fmla="*/ 2 w 28"/>
                <a:gd name="T35" fmla="*/ 2 h 30"/>
                <a:gd name="T36" fmla="*/ 2 w 28"/>
                <a:gd name="T37" fmla="*/ 2 h 30"/>
                <a:gd name="T38" fmla="*/ 0 w 28"/>
                <a:gd name="T39" fmla="*/ 6 h 30"/>
                <a:gd name="T40" fmla="*/ 0 w 28"/>
                <a:gd name="T41" fmla="*/ 10 h 30"/>
                <a:gd name="T42" fmla="*/ 0 w 28"/>
                <a:gd name="T43" fmla="*/ 12 h 30"/>
                <a:gd name="T44" fmla="*/ 2 w 28"/>
                <a:gd name="T45" fmla="*/ 16 h 30"/>
                <a:gd name="T46" fmla="*/ 14 w 28"/>
                <a:gd name="T47" fmla="*/ 2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30">
                  <a:moveTo>
                    <a:pt x="14" y="26"/>
                  </a:moveTo>
                  <a:lnTo>
                    <a:pt x="14" y="26"/>
                  </a:lnTo>
                  <a:lnTo>
                    <a:pt x="16" y="28"/>
                  </a:lnTo>
                  <a:lnTo>
                    <a:pt x="20" y="30"/>
                  </a:lnTo>
                  <a:lnTo>
                    <a:pt x="20" y="30"/>
                  </a:lnTo>
                  <a:lnTo>
                    <a:pt x="24" y="28"/>
                  </a:lnTo>
                  <a:lnTo>
                    <a:pt x="26" y="26"/>
                  </a:lnTo>
                  <a:lnTo>
                    <a:pt x="26" y="26"/>
                  </a:lnTo>
                  <a:lnTo>
                    <a:pt x="28" y="24"/>
                  </a:lnTo>
                  <a:lnTo>
                    <a:pt x="28" y="20"/>
                  </a:lnTo>
                  <a:lnTo>
                    <a:pt x="28" y="16"/>
                  </a:lnTo>
                  <a:lnTo>
                    <a:pt x="26" y="14"/>
                  </a:lnTo>
                  <a:lnTo>
                    <a:pt x="16" y="4"/>
                  </a:lnTo>
                  <a:lnTo>
                    <a:pt x="16" y="4"/>
                  </a:lnTo>
                  <a:lnTo>
                    <a:pt x="12" y="2"/>
                  </a:lnTo>
                  <a:lnTo>
                    <a:pt x="10" y="0"/>
                  </a:lnTo>
                  <a:lnTo>
                    <a:pt x="6" y="2"/>
                  </a:lnTo>
                  <a:lnTo>
                    <a:pt x="2" y="2"/>
                  </a:lnTo>
                  <a:lnTo>
                    <a:pt x="2" y="2"/>
                  </a:lnTo>
                  <a:lnTo>
                    <a:pt x="0" y="6"/>
                  </a:lnTo>
                  <a:lnTo>
                    <a:pt x="0" y="10"/>
                  </a:lnTo>
                  <a:lnTo>
                    <a:pt x="0" y="12"/>
                  </a:lnTo>
                  <a:lnTo>
                    <a:pt x="2" y="16"/>
                  </a:lnTo>
                  <a:lnTo>
                    <a:pt x="14"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6" name="Freeform 244">
              <a:extLst>
                <a:ext uri="{FF2B5EF4-FFF2-40B4-BE49-F238E27FC236}">
                  <a16:creationId xmlns:a16="http://schemas.microsoft.com/office/drawing/2014/main" id="{3720D8FE-C8B0-41BB-B060-106E017BC252}"/>
                </a:ext>
              </a:extLst>
            </p:cNvPr>
            <p:cNvSpPr>
              <a:spLocks/>
            </p:cNvSpPr>
            <p:nvPr userDrawn="1"/>
          </p:nvSpPr>
          <p:spPr bwMode="auto">
            <a:xfrm>
              <a:off x="3419476" y="5778500"/>
              <a:ext cx="28575" cy="53975"/>
            </a:xfrm>
            <a:custGeom>
              <a:avLst/>
              <a:gdLst>
                <a:gd name="T0" fmla="*/ 10 w 18"/>
                <a:gd name="T1" fmla="*/ 34 h 34"/>
                <a:gd name="T2" fmla="*/ 10 w 18"/>
                <a:gd name="T3" fmla="*/ 34 h 34"/>
                <a:gd name="T4" fmla="*/ 10 w 18"/>
                <a:gd name="T5" fmla="*/ 34 h 34"/>
                <a:gd name="T6" fmla="*/ 14 w 18"/>
                <a:gd name="T7" fmla="*/ 32 h 34"/>
                <a:gd name="T8" fmla="*/ 16 w 18"/>
                <a:gd name="T9" fmla="*/ 30 h 34"/>
                <a:gd name="T10" fmla="*/ 18 w 18"/>
                <a:gd name="T11" fmla="*/ 28 h 34"/>
                <a:gd name="T12" fmla="*/ 18 w 18"/>
                <a:gd name="T13" fmla="*/ 24 h 34"/>
                <a:gd name="T14" fmla="*/ 18 w 18"/>
                <a:gd name="T15" fmla="*/ 10 h 34"/>
                <a:gd name="T16" fmla="*/ 18 w 18"/>
                <a:gd name="T17" fmla="*/ 10 h 34"/>
                <a:gd name="T18" fmla="*/ 18 w 18"/>
                <a:gd name="T19" fmla="*/ 6 h 34"/>
                <a:gd name="T20" fmla="*/ 16 w 18"/>
                <a:gd name="T21" fmla="*/ 4 h 34"/>
                <a:gd name="T22" fmla="*/ 14 w 18"/>
                <a:gd name="T23" fmla="*/ 2 h 34"/>
                <a:gd name="T24" fmla="*/ 10 w 18"/>
                <a:gd name="T25" fmla="*/ 0 h 34"/>
                <a:gd name="T26" fmla="*/ 10 w 18"/>
                <a:gd name="T27" fmla="*/ 0 h 34"/>
                <a:gd name="T28" fmla="*/ 10 w 18"/>
                <a:gd name="T29" fmla="*/ 0 h 34"/>
                <a:gd name="T30" fmla="*/ 6 w 18"/>
                <a:gd name="T31" fmla="*/ 2 h 34"/>
                <a:gd name="T32" fmla="*/ 4 w 18"/>
                <a:gd name="T33" fmla="*/ 4 h 34"/>
                <a:gd name="T34" fmla="*/ 2 w 18"/>
                <a:gd name="T35" fmla="*/ 6 h 34"/>
                <a:gd name="T36" fmla="*/ 0 w 18"/>
                <a:gd name="T37" fmla="*/ 10 h 34"/>
                <a:gd name="T38" fmla="*/ 0 w 18"/>
                <a:gd name="T39" fmla="*/ 24 h 34"/>
                <a:gd name="T40" fmla="*/ 0 w 18"/>
                <a:gd name="T41" fmla="*/ 24 h 34"/>
                <a:gd name="T42" fmla="*/ 2 w 18"/>
                <a:gd name="T43" fmla="*/ 28 h 34"/>
                <a:gd name="T44" fmla="*/ 4 w 18"/>
                <a:gd name="T45" fmla="*/ 30 h 34"/>
                <a:gd name="T46" fmla="*/ 6 w 18"/>
                <a:gd name="T47" fmla="*/ 32 h 34"/>
                <a:gd name="T48" fmla="*/ 10 w 18"/>
                <a:gd name="T49" fmla="*/ 34 h 34"/>
                <a:gd name="T50" fmla="*/ 10 w 18"/>
                <a:gd name="T5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 h="34">
                  <a:moveTo>
                    <a:pt x="10" y="34"/>
                  </a:moveTo>
                  <a:lnTo>
                    <a:pt x="10" y="34"/>
                  </a:lnTo>
                  <a:lnTo>
                    <a:pt x="10" y="34"/>
                  </a:lnTo>
                  <a:lnTo>
                    <a:pt x="14" y="32"/>
                  </a:lnTo>
                  <a:lnTo>
                    <a:pt x="16" y="30"/>
                  </a:lnTo>
                  <a:lnTo>
                    <a:pt x="18" y="28"/>
                  </a:lnTo>
                  <a:lnTo>
                    <a:pt x="18" y="24"/>
                  </a:lnTo>
                  <a:lnTo>
                    <a:pt x="18" y="10"/>
                  </a:lnTo>
                  <a:lnTo>
                    <a:pt x="18" y="10"/>
                  </a:lnTo>
                  <a:lnTo>
                    <a:pt x="18" y="6"/>
                  </a:lnTo>
                  <a:lnTo>
                    <a:pt x="16" y="4"/>
                  </a:lnTo>
                  <a:lnTo>
                    <a:pt x="14" y="2"/>
                  </a:lnTo>
                  <a:lnTo>
                    <a:pt x="10" y="0"/>
                  </a:lnTo>
                  <a:lnTo>
                    <a:pt x="10" y="0"/>
                  </a:lnTo>
                  <a:lnTo>
                    <a:pt x="10" y="0"/>
                  </a:lnTo>
                  <a:lnTo>
                    <a:pt x="6" y="2"/>
                  </a:lnTo>
                  <a:lnTo>
                    <a:pt x="4" y="4"/>
                  </a:lnTo>
                  <a:lnTo>
                    <a:pt x="2" y="6"/>
                  </a:lnTo>
                  <a:lnTo>
                    <a:pt x="0" y="10"/>
                  </a:lnTo>
                  <a:lnTo>
                    <a:pt x="0" y="24"/>
                  </a:lnTo>
                  <a:lnTo>
                    <a:pt x="0" y="24"/>
                  </a:lnTo>
                  <a:lnTo>
                    <a:pt x="2" y="28"/>
                  </a:lnTo>
                  <a:lnTo>
                    <a:pt x="4" y="30"/>
                  </a:lnTo>
                  <a:lnTo>
                    <a:pt x="6" y="32"/>
                  </a:lnTo>
                  <a:lnTo>
                    <a:pt x="10" y="34"/>
                  </a:lnTo>
                  <a:lnTo>
                    <a:pt x="10"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7" name="Freeform 245">
              <a:extLst>
                <a:ext uri="{FF2B5EF4-FFF2-40B4-BE49-F238E27FC236}">
                  <a16:creationId xmlns:a16="http://schemas.microsoft.com/office/drawing/2014/main" id="{1B8F887E-8249-4CB4-82E7-B7D3293AD590}"/>
                </a:ext>
              </a:extLst>
            </p:cNvPr>
            <p:cNvSpPr>
              <a:spLocks/>
            </p:cNvSpPr>
            <p:nvPr userDrawn="1"/>
          </p:nvSpPr>
          <p:spPr bwMode="auto">
            <a:xfrm>
              <a:off x="3463926" y="5803900"/>
              <a:ext cx="47625" cy="47625"/>
            </a:xfrm>
            <a:custGeom>
              <a:avLst/>
              <a:gdLst>
                <a:gd name="T0" fmla="*/ 10 w 30"/>
                <a:gd name="T1" fmla="*/ 30 h 30"/>
                <a:gd name="T2" fmla="*/ 10 w 30"/>
                <a:gd name="T3" fmla="*/ 30 h 30"/>
                <a:gd name="T4" fmla="*/ 14 w 30"/>
                <a:gd name="T5" fmla="*/ 28 h 30"/>
                <a:gd name="T6" fmla="*/ 16 w 30"/>
                <a:gd name="T7" fmla="*/ 26 h 30"/>
                <a:gd name="T8" fmla="*/ 26 w 30"/>
                <a:gd name="T9" fmla="*/ 16 h 30"/>
                <a:gd name="T10" fmla="*/ 26 w 30"/>
                <a:gd name="T11" fmla="*/ 16 h 30"/>
                <a:gd name="T12" fmla="*/ 28 w 30"/>
                <a:gd name="T13" fmla="*/ 12 h 30"/>
                <a:gd name="T14" fmla="*/ 30 w 30"/>
                <a:gd name="T15" fmla="*/ 10 h 30"/>
                <a:gd name="T16" fmla="*/ 28 w 30"/>
                <a:gd name="T17" fmla="*/ 6 h 30"/>
                <a:gd name="T18" fmla="*/ 26 w 30"/>
                <a:gd name="T19" fmla="*/ 4 h 30"/>
                <a:gd name="T20" fmla="*/ 26 w 30"/>
                <a:gd name="T21" fmla="*/ 4 h 30"/>
                <a:gd name="T22" fmla="*/ 24 w 30"/>
                <a:gd name="T23" fmla="*/ 2 h 30"/>
                <a:gd name="T24" fmla="*/ 20 w 30"/>
                <a:gd name="T25" fmla="*/ 0 h 30"/>
                <a:gd name="T26" fmla="*/ 18 w 30"/>
                <a:gd name="T27" fmla="*/ 2 h 30"/>
                <a:gd name="T28" fmla="*/ 14 w 30"/>
                <a:gd name="T29" fmla="*/ 4 h 30"/>
                <a:gd name="T30" fmla="*/ 4 w 30"/>
                <a:gd name="T31" fmla="*/ 14 h 30"/>
                <a:gd name="T32" fmla="*/ 4 w 30"/>
                <a:gd name="T33" fmla="*/ 14 h 30"/>
                <a:gd name="T34" fmla="*/ 2 w 30"/>
                <a:gd name="T35" fmla="*/ 16 h 30"/>
                <a:gd name="T36" fmla="*/ 0 w 30"/>
                <a:gd name="T37" fmla="*/ 20 h 30"/>
                <a:gd name="T38" fmla="*/ 2 w 30"/>
                <a:gd name="T39" fmla="*/ 24 h 30"/>
                <a:gd name="T40" fmla="*/ 4 w 30"/>
                <a:gd name="T41" fmla="*/ 26 h 30"/>
                <a:gd name="T42" fmla="*/ 4 w 30"/>
                <a:gd name="T43" fmla="*/ 26 h 30"/>
                <a:gd name="T44" fmla="*/ 6 w 30"/>
                <a:gd name="T45" fmla="*/ 28 h 30"/>
                <a:gd name="T46" fmla="*/ 10 w 30"/>
                <a:gd name="T47" fmla="*/ 30 h 30"/>
                <a:gd name="T48" fmla="*/ 10 w 30"/>
                <a:gd name="T4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0" h="30">
                  <a:moveTo>
                    <a:pt x="10" y="30"/>
                  </a:moveTo>
                  <a:lnTo>
                    <a:pt x="10" y="30"/>
                  </a:lnTo>
                  <a:lnTo>
                    <a:pt x="14" y="28"/>
                  </a:lnTo>
                  <a:lnTo>
                    <a:pt x="16" y="26"/>
                  </a:lnTo>
                  <a:lnTo>
                    <a:pt x="26" y="16"/>
                  </a:lnTo>
                  <a:lnTo>
                    <a:pt x="26" y="16"/>
                  </a:lnTo>
                  <a:lnTo>
                    <a:pt x="28" y="12"/>
                  </a:lnTo>
                  <a:lnTo>
                    <a:pt x="30" y="10"/>
                  </a:lnTo>
                  <a:lnTo>
                    <a:pt x="28" y="6"/>
                  </a:lnTo>
                  <a:lnTo>
                    <a:pt x="26" y="4"/>
                  </a:lnTo>
                  <a:lnTo>
                    <a:pt x="26" y="4"/>
                  </a:lnTo>
                  <a:lnTo>
                    <a:pt x="24" y="2"/>
                  </a:lnTo>
                  <a:lnTo>
                    <a:pt x="20" y="0"/>
                  </a:lnTo>
                  <a:lnTo>
                    <a:pt x="18" y="2"/>
                  </a:lnTo>
                  <a:lnTo>
                    <a:pt x="14" y="4"/>
                  </a:lnTo>
                  <a:lnTo>
                    <a:pt x="4" y="14"/>
                  </a:lnTo>
                  <a:lnTo>
                    <a:pt x="4" y="14"/>
                  </a:lnTo>
                  <a:lnTo>
                    <a:pt x="2" y="16"/>
                  </a:lnTo>
                  <a:lnTo>
                    <a:pt x="0" y="20"/>
                  </a:lnTo>
                  <a:lnTo>
                    <a:pt x="2" y="24"/>
                  </a:lnTo>
                  <a:lnTo>
                    <a:pt x="4" y="26"/>
                  </a:lnTo>
                  <a:lnTo>
                    <a:pt x="4" y="26"/>
                  </a:lnTo>
                  <a:lnTo>
                    <a:pt x="6" y="28"/>
                  </a:lnTo>
                  <a:lnTo>
                    <a:pt x="10" y="30"/>
                  </a:lnTo>
                  <a:lnTo>
                    <a:pt x="1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68" name="Group 267">
            <a:extLst>
              <a:ext uri="{FF2B5EF4-FFF2-40B4-BE49-F238E27FC236}">
                <a16:creationId xmlns:a16="http://schemas.microsoft.com/office/drawing/2014/main" id="{A2C5360A-929E-48BD-9568-4048223A5593}"/>
              </a:ext>
            </a:extLst>
          </p:cNvPr>
          <p:cNvGrpSpPr/>
          <p:nvPr userDrawn="1"/>
        </p:nvGrpSpPr>
        <p:grpSpPr>
          <a:xfrm>
            <a:off x="4060826" y="5743575"/>
            <a:ext cx="657225" cy="504825"/>
            <a:chOff x="4060826" y="5743575"/>
            <a:chExt cx="657225" cy="504825"/>
          </a:xfrm>
        </p:grpSpPr>
        <p:sp>
          <p:nvSpPr>
            <p:cNvPr id="269" name="Freeform 248">
              <a:extLst>
                <a:ext uri="{FF2B5EF4-FFF2-40B4-BE49-F238E27FC236}">
                  <a16:creationId xmlns:a16="http://schemas.microsoft.com/office/drawing/2014/main" id="{8CCFE52C-FB47-4C9D-8024-E9BB0F70BA59}"/>
                </a:ext>
              </a:extLst>
            </p:cNvPr>
            <p:cNvSpPr>
              <a:spLocks noEditPoints="1"/>
            </p:cNvSpPr>
            <p:nvPr userDrawn="1"/>
          </p:nvSpPr>
          <p:spPr bwMode="auto">
            <a:xfrm>
              <a:off x="4060826" y="5743575"/>
              <a:ext cx="504825" cy="504825"/>
            </a:xfrm>
            <a:custGeom>
              <a:avLst/>
              <a:gdLst>
                <a:gd name="T0" fmla="*/ 118 w 318"/>
                <a:gd name="T1" fmla="*/ 0 h 318"/>
                <a:gd name="T2" fmla="*/ 104 w 318"/>
                <a:gd name="T3" fmla="*/ 10 h 318"/>
                <a:gd name="T4" fmla="*/ 18 w 318"/>
                <a:gd name="T5" fmla="*/ 102 h 318"/>
                <a:gd name="T6" fmla="*/ 6 w 318"/>
                <a:gd name="T7" fmla="*/ 106 h 318"/>
                <a:gd name="T8" fmla="*/ 0 w 318"/>
                <a:gd name="T9" fmla="*/ 138 h 318"/>
                <a:gd name="T10" fmla="*/ 0 w 318"/>
                <a:gd name="T11" fmla="*/ 200 h 318"/>
                <a:gd name="T12" fmla="*/ 10 w 318"/>
                <a:gd name="T13" fmla="*/ 214 h 318"/>
                <a:gd name="T14" fmla="*/ 102 w 318"/>
                <a:gd name="T15" fmla="*/ 300 h 318"/>
                <a:gd name="T16" fmla="*/ 106 w 318"/>
                <a:gd name="T17" fmla="*/ 312 h 318"/>
                <a:gd name="T18" fmla="*/ 200 w 318"/>
                <a:gd name="T19" fmla="*/ 318 h 318"/>
                <a:gd name="T20" fmla="*/ 212 w 318"/>
                <a:gd name="T21" fmla="*/ 312 h 318"/>
                <a:gd name="T22" fmla="*/ 216 w 318"/>
                <a:gd name="T23" fmla="*/ 266 h 318"/>
                <a:gd name="T24" fmla="*/ 206 w 318"/>
                <a:gd name="T25" fmla="*/ 250 h 318"/>
                <a:gd name="T26" fmla="*/ 184 w 318"/>
                <a:gd name="T27" fmla="*/ 228 h 318"/>
                <a:gd name="T28" fmla="*/ 182 w 318"/>
                <a:gd name="T29" fmla="*/ 206 h 318"/>
                <a:gd name="T30" fmla="*/ 192 w 318"/>
                <a:gd name="T31" fmla="*/ 192 h 318"/>
                <a:gd name="T32" fmla="*/ 208 w 318"/>
                <a:gd name="T33" fmla="*/ 186 h 318"/>
                <a:gd name="T34" fmla="*/ 226 w 318"/>
                <a:gd name="T35" fmla="*/ 192 h 318"/>
                <a:gd name="T36" fmla="*/ 250 w 318"/>
                <a:gd name="T37" fmla="*/ 216 h 318"/>
                <a:gd name="T38" fmla="*/ 280 w 318"/>
                <a:gd name="T39" fmla="*/ 186 h 318"/>
                <a:gd name="T40" fmla="*/ 318 w 318"/>
                <a:gd name="T41" fmla="*/ 130 h 318"/>
                <a:gd name="T42" fmla="*/ 316 w 318"/>
                <a:gd name="T43" fmla="*/ 112 h 318"/>
                <a:gd name="T44" fmla="*/ 302 w 318"/>
                <a:gd name="T45" fmla="*/ 102 h 318"/>
                <a:gd name="T46" fmla="*/ 216 w 318"/>
                <a:gd name="T47" fmla="*/ 16 h 318"/>
                <a:gd name="T48" fmla="*/ 206 w 318"/>
                <a:gd name="T49" fmla="*/ 2 h 318"/>
                <a:gd name="T50" fmla="*/ 200 w 318"/>
                <a:gd name="T51" fmla="*/ 16 h 318"/>
                <a:gd name="T52" fmla="*/ 202 w 318"/>
                <a:gd name="T53" fmla="*/ 116 h 318"/>
                <a:gd name="T54" fmla="*/ 302 w 318"/>
                <a:gd name="T55" fmla="*/ 116 h 318"/>
                <a:gd name="T56" fmla="*/ 302 w 318"/>
                <a:gd name="T57" fmla="*/ 124 h 318"/>
                <a:gd name="T58" fmla="*/ 268 w 318"/>
                <a:gd name="T59" fmla="*/ 172 h 318"/>
                <a:gd name="T60" fmla="*/ 234 w 318"/>
                <a:gd name="T61" fmla="*/ 180 h 318"/>
                <a:gd name="T62" fmla="*/ 222 w 318"/>
                <a:gd name="T63" fmla="*/ 174 h 318"/>
                <a:gd name="T64" fmla="*/ 208 w 318"/>
                <a:gd name="T65" fmla="*/ 172 h 318"/>
                <a:gd name="T66" fmla="*/ 182 w 318"/>
                <a:gd name="T67" fmla="*/ 180 h 318"/>
                <a:gd name="T68" fmla="*/ 170 w 318"/>
                <a:gd name="T69" fmla="*/ 194 h 318"/>
                <a:gd name="T70" fmla="*/ 166 w 318"/>
                <a:gd name="T71" fmla="*/ 218 h 318"/>
                <a:gd name="T72" fmla="*/ 170 w 318"/>
                <a:gd name="T73" fmla="*/ 234 h 318"/>
                <a:gd name="T74" fmla="*/ 182 w 318"/>
                <a:gd name="T75" fmla="*/ 248 h 318"/>
                <a:gd name="T76" fmla="*/ 202 w 318"/>
                <a:gd name="T77" fmla="*/ 300 h 318"/>
                <a:gd name="T78" fmla="*/ 118 w 318"/>
                <a:gd name="T79" fmla="*/ 302 h 318"/>
                <a:gd name="T80" fmla="*/ 118 w 318"/>
                <a:gd name="T81" fmla="*/ 216 h 318"/>
                <a:gd name="T82" fmla="*/ 18 w 318"/>
                <a:gd name="T83" fmla="*/ 200 h 318"/>
                <a:gd name="T84" fmla="*/ 16 w 318"/>
                <a:gd name="T85" fmla="*/ 178 h 318"/>
                <a:gd name="T86" fmla="*/ 16 w 318"/>
                <a:gd name="T87" fmla="*/ 118 h 318"/>
                <a:gd name="T88" fmla="*/ 118 w 318"/>
                <a:gd name="T89" fmla="*/ 116 h 318"/>
                <a:gd name="T90" fmla="*/ 118 w 318"/>
                <a:gd name="T91" fmla="*/ 1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8" h="318">
                  <a:moveTo>
                    <a:pt x="200" y="0"/>
                  </a:moveTo>
                  <a:lnTo>
                    <a:pt x="118" y="0"/>
                  </a:lnTo>
                  <a:lnTo>
                    <a:pt x="118" y="0"/>
                  </a:lnTo>
                  <a:lnTo>
                    <a:pt x="112" y="2"/>
                  </a:lnTo>
                  <a:lnTo>
                    <a:pt x="106" y="4"/>
                  </a:lnTo>
                  <a:lnTo>
                    <a:pt x="104" y="10"/>
                  </a:lnTo>
                  <a:lnTo>
                    <a:pt x="102" y="16"/>
                  </a:lnTo>
                  <a:lnTo>
                    <a:pt x="102" y="102"/>
                  </a:lnTo>
                  <a:lnTo>
                    <a:pt x="18" y="102"/>
                  </a:lnTo>
                  <a:lnTo>
                    <a:pt x="18" y="102"/>
                  </a:lnTo>
                  <a:lnTo>
                    <a:pt x="10" y="102"/>
                  </a:lnTo>
                  <a:lnTo>
                    <a:pt x="6" y="106"/>
                  </a:lnTo>
                  <a:lnTo>
                    <a:pt x="2" y="112"/>
                  </a:lnTo>
                  <a:lnTo>
                    <a:pt x="0" y="118"/>
                  </a:lnTo>
                  <a:lnTo>
                    <a:pt x="0" y="138"/>
                  </a:lnTo>
                  <a:lnTo>
                    <a:pt x="0" y="178"/>
                  </a:lnTo>
                  <a:lnTo>
                    <a:pt x="0" y="200"/>
                  </a:lnTo>
                  <a:lnTo>
                    <a:pt x="0" y="200"/>
                  </a:lnTo>
                  <a:lnTo>
                    <a:pt x="2" y="206"/>
                  </a:lnTo>
                  <a:lnTo>
                    <a:pt x="6" y="212"/>
                  </a:lnTo>
                  <a:lnTo>
                    <a:pt x="10" y="214"/>
                  </a:lnTo>
                  <a:lnTo>
                    <a:pt x="18" y="216"/>
                  </a:lnTo>
                  <a:lnTo>
                    <a:pt x="102" y="216"/>
                  </a:lnTo>
                  <a:lnTo>
                    <a:pt x="102" y="300"/>
                  </a:lnTo>
                  <a:lnTo>
                    <a:pt x="102" y="300"/>
                  </a:lnTo>
                  <a:lnTo>
                    <a:pt x="104" y="308"/>
                  </a:lnTo>
                  <a:lnTo>
                    <a:pt x="106" y="312"/>
                  </a:lnTo>
                  <a:lnTo>
                    <a:pt x="112" y="316"/>
                  </a:lnTo>
                  <a:lnTo>
                    <a:pt x="118" y="318"/>
                  </a:lnTo>
                  <a:lnTo>
                    <a:pt x="200" y="318"/>
                  </a:lnTo>
                  <a:lnTo>
                    <a:pt x="200" y="318"/>
                  </a:lnTo>
                  <a:lnTo>
                    <a:pt x="206" y="316"/>
                  </a:lnTo>
                  <a:lnTo>
                    <a:pt x="212" y="312"/>
                  </a:lnTo>
                  <a:lnTo>
                    <a:pt x="216" y="308"/>
                  </a:lnTo>
                  <a:lnTo>
                    <a:pt x="216" y="300"/>
                  </a:lnTo>
                  <a:lnTo>
                    <a:pt x="216" y="266"/>
                  </a:lnTo>
                  <a:lnTo>
                    <a:pt x="216" y="266"/>
                  </a:lnTo>
                  <a:lnTo>
                    <a:pt x="212" y="256"/>
                  </a:lnTo>
                  <a:lnTo>
                    <a:pt x="206" y="250"/>
                  </a:lnTo>
                  <a:lnTo>
                    <a:pt x="190" y="236"/>
                  </a:lnTo>
                  <a:lnTo>
                    <a:pt x="190" y="236"/>
                  </a:lnTo>
                  <a:lnTo>
                    <a:pt x="184" y="228"/>
                  </a:lnTo>
                  <a:lnTo>
                    <a:pt x="180" y="216"/>
                  </a:lnTo>
                  <a:lnTo>
                    <a:pt x="180" y="216"/>
                  </a:lnTo>
                  <a:lnTo>
                    <a:pt x="182" y="206"/>
                  </a:lnTo>
                  <a:lnTo>
                    <a:pt x="186" y="196"/>
                  </a:lnTo>
                  <a:lnTo>
                    <a:pt x="186" y="196"/>
                  </a:lnTo>
                  <a:lnTo>
                    <a:pt x="192" y="192"/>
                  </a:lnTo>
                  <a:lnTo>
                    <a:pt x="196" y="190"/>
                  </a:lnTo>
                  <a:lnTo>
                    <a:pt x="202" y="188"/>
                  </a:lnTo>
                  <a:lnTo>
                    <a:pt x="208" y="186"/>
                  </a:lnTo>
                  <a:lnTo>
                    <a:pt x="208" y="186"/>
                  </a:lnTo>
                  <a:lnTo>
                    <a:pt x="218" y="188"/>
                  </a:lnTo>
                  <a:lnTo>
                    <a:pt x="226" y="192"/>
                  </a:lnTo>
                  <a:lnTo>
                    <a:pt x="226" y="192"/>
                  </a:lnTo>
                  <a:lnTo>
                    <a:pt x="238" y="204"/>
                  </a:lnTo>
                  <a:lnTo>
                    <a:pt x="250" y="216"/>
                  </a:lnTo>
                  <a:lnTo>
                    <a:pt x="262" y="216"/>
                  </a:lnTo>
                  <a:lnTo>
                    <a:pt x="262" y="216"/>
                  </a:lnTo>
                  <a:lnTo>
                    <a:pt x="280" y="186"/>
                  </a:lnTo>
                  <a:lnTo>
                    <a:pt x="296" y="158"/>
                  </a:lnTo>
                  <a:lnTo>
                    <a:pt x="296" y="158"/>
                  </a:lnTo>
                  <a:lnTo>
                    <a:pt x="318" y="130"/>
                  </a:lnTo>
                  <a:lnTo>
                    <a:pt x="318" y="118"/>
                  </a:lnTo>
                  <a:lnTo>
                    <a:pt x="318" y="118"/>
                  </a:lnTo>
                  <a:lnTo>
                    <a:pt x="316" y="112"/>
                  </a:lnTo>
                  <a:lnTo>
                    <a:pt x="314" y="106"/>
                  </a:lnTo>
                  <a:lnTo>
                    <a:pt x="308" y="102"/>
                  </a:lnTo>
                  <a:lnTo>
                    <a:pt x="302" y="102"/>
                  </a:lnTo>
                  <a:lnTo>
                    <a:pt x="216" y="102"/>
                  </a:lnTo>
                  <a:lnTo>
                    <a:pt x="216" y="16"/>
                  </a:lnTo>
                  <a:lnTo>
                    <a:pt x="216" y="16"/>
                  </a:lnTo>
                  <a:lnTo>
                    <a:pt x="216" y="10"/>
                  </a:lnTo>
                  <a:lnTo>
                    <a:pt x="212" y="4"/>
                  </a:lnTo>
                  <a:lnTo>
                    <a:pt x="206" y="2"/>
                  </a:lnTo>
                  <a:lnTo>
                    <a:pt x="200" y="0"/>
                  </a:lnTo>
                  <a:close/>
                  <a:moveTo>
                    <a:pt x="200" y="16"/>
                  </a:moveTo>
                  <a:lnTo>
                    <a:pt x="200" y="16"/>
                  </a:lnTo>
                  <a:lnTo>
                    <a:pt x="202" y="16"/>
                  </a:lnTo>
                  <a:lnTo>
                    <a:pt x="202" y="102"/>
                  </a:lnTo>
                  <a:lnTo>
                    <a:pt x="202" y="116"/>
                  </a:lnTo>
                  <a:lnTo>
                    <a:pt x="216" y="116"/>
                  </a:lnTo>
                  <a:lnTo>
                    <a:pt x="302" y="116"/>
                  </a:lnTo>
                  <a:lnTo>
                    <a:pt x="302" y="116"/>
                  </a:lnTo>
                  <a:lnTo>
                    <a:pt x="302" y="118"/>
                  </a:lnTo>
                  <a:lnTo>
                    <a:pt x="302" y="124"/>
                  </a:lnTo>
                  <a:lnTo>
                    <a:pt x="302" y="124"/>
                  </a:lnTo>
                  <a:lnTo>
                    <a:pt x="284" y="150"/>
                  </a:lnTo>
                  <a:lnTo>
                    <a:pt x="284" y="150"/>
                  </a:lnTo>
                  <a:lnTo>
                    <a:pt x="268" y="172"/>
                  </a:lnTo>
                  <a:lnTo>
                    <a:pt x="254" y="198"/>
                  </a:lnTo>
                  <a:lnTo>
                    <a:pt x="254" y="198"/>
                  </a:lnTo>
                  <a:lnTo>
                    <a:pt x="234" y="180"/>
                  </a:lnTo>
                  <a:lnTo>
                    <a:pt x="234" y="180"/>
                  </a:lnTo>
                  <a:lnTo>
                    <a:pt x="228" y="176"/>
                  </a:lnTo>
                  <a:lnTo>
                    <a:pt x="222" y="174"/>
                  </a:lnTo>
                  <a:lnTo>
                    <a:pt x="216" y="172"/>
                  </a:lnTo>
                  <a:lnTo>
                    <a:pt x="208" y="172"/>
                  </a:lnTo>
                  <a:lnTo>
                    <a:pt x="208" y="172"/>
                  </a:lnTo>
                  <a:lnTo>
                    <a:pt x="198" y="172"/>
                  </a:lnTo>
                  <a:lnTo>
                    <a:pt x="190" y="176"/>
                  </a:lnTo>
                  <a:lnTo>
                    <a:pt x="182" y="180"/>
                  </a:lnTo>
                  <a:lnTo>
                    <a:pt x="174" y="188"/>
                  </a:lnTo>
                  <a:lnTo>
                    <a:pt x="174" y="188"/>
                  </a:lnTo>
                  <a:lnTo>
                    <a:pt x="170" y="194"/>
                  </a:lnTo>
                  <a:lnTo>
                    <a:pt x="166" y="202"/>
                  </a:lnTo>
                  <a:lnTo>
                    <a:pt x="166" y="210"/>
                  </a:lnTo>
                  <a:lnTo>
                    <a:pt x="166" y="218"/>
                  </a:lnTo>
                  <a:lnTo>
                    <a:pt x="166" y="218"/>
                  </a:lnTo>
                  <a:lnTo>
                    <a:pt x="168" y="226"/>
                  </a:lnTo>
                  <a:lnTo>
                    <a:pt x="170" y="234"/>
                  </a:lnTo>
                  <a:lnTo>
                    <a:pt x="174" y="242"/>
                  </a:lnTo>
                  <a:lnTo>
                    <a:pt x="182" y="248"/>
                  </a:lnTo>
                  <a:lnTo>
                    <a:pt x="182" y="248"/>
                  </a:lnTo>
                  <a:lnTo>
                    <a:pt x="194" y="258"/>
                  </a:lnTo>
                  <a:lnTo>
                    <a:pt x="202" y="270"/>
                  </a:lnTo>
                  <a:lnTo>
                    <a:pt x="202" y="300"/>
                  </a:lnTo>
                  <a:lnTo>
                    <a:pt x="202" y="300"/>
                  </a:lnTo>
                  <a:lnTo>
                    <a:pt x="200" y="302"/>
                  </a:lnTo>
                  <a:lnTo>
                    <a:pt x="118" y="302"/>
                  </a:lnTo>
                  <a:lnTo>
                    <a:pt x="118" y="302"/>
                  </a:lnTo>
                  <a:lnTo>
                    <a:pt x="118" y="300"/>
                  </a:lnTo>
                  <a:lnTo>
                    <a:pt x="118" y="216"/>
                  </a:lnTo>
                  <a:lnTo>
                    <a:pt x="118" y="200"/>
                  </a:lnTo>
                  <a:lnTo>
                    <a:pt x="102" y="200"/>
                  </a:lnTo>
                  <a:lnTo>
                    <a:pt x="18" y="200"/>
                  </a:lnTo>
                  <a:lnTo>
                    <a:pt x="18" y="200"/>
                  </a:lnTo>
                  <a:lnTo>
                    <a:pt x="16" y="200"/>
                  </a:lnTo>
                  <a:lnTo>
                    <a:pt x="16" y="178"/>
                  </a:lnTo>
                  <a:lnTo>
                    <a:pt x="16" y="138"/>
                  </a:lnTo>
                  <a:lnTo>
                    <a:pt x="16" y="118"/>
                  </a:lnTo>
                  <a:lnTo>
                    <a:pt x="16" y="118"/>
                  </a:lnTo>
                  <a:lnTo>
                    <a:pt x="18" y="116"/>
                  </a:lnTo>
                  <a:lnTo>
                    <a:pt x="102" y="116"/>
                  </a:lnTo>
                  <a:lnTo>
                    <a:pt x="118" y="116"/>
                  </a:lnTo>
                  <a:lnTo>
                    <a:pt x="118" y="102"/>
                  </a:lnTo>
                  <a:lnTo>
                    <a:pt x="118" y="16"/>
                  </a:lnTo>
                  <a:lnTo>
                    <a:pt x="118" y="16"/>
                  </a:lnTo>
                  <a:lnTo>
                    <a:pt x="118" y="16"/>
                  </a:lnTo>
                  <a:lnTo>
                    <a:pt x="20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270" name="Group 269">
              <a:extLst>
                <a:ext uri="{FF2B5EF4-FFF2-40B4-BE49-F238E27FC236}">
                  <a16:creationId xmlns:a16="http://schemas.microsoft.com/office/drawing/2014/main" id="{5FADE2D4-F49E-41CB-8E9A-43F789A0A818}"/>
                </a:ext>
              </a:extLst>
            </p:cNvPr>
            <p:cNvGrpSpPr/>
            <p:nvPr userDrawn="1"/>
          </p:nvGrpSpPr>
          <p:grpSpPr>
            <a:xfrm>
              <a:off x="4060826" y="5743575"/>
              <a:ext cx="657225" cy="504825"/>
              <a:chOff x="4060826" y="5743575"/>
              <a:chExt cx="657225" cy="504825"/>
            </a:xfrm>
          </p:grpSpPr>
          <p:sp>
            <p:nvSpPr>
              <p:cNvPr id="272" name="Freeform 247">
                <a:extLst>
                  <a:ext uri="{FF2B5EF4-FFF2-40B4-BE49-F238E27FC236}">
                    <a16:creationId xmlns:a16="http://schemas.microsoft.com/office/drawing/2014/main" id="{4814678D-404E-4724-9A51-6D96558BA6E6}"/>
                  </a:ext>
                </a:extLst>
              </p:cNvPr>
              <p:cNvSpPr>
                <a:spLocks/>
              </p:cNvSpPr>
              <p:nvPr userDrawn="1"/>
            </p:nvSpPr>
            <p:spPr bwMode="auto">
              <a:xfrm>
                <a:off x="4362451" y="5867400"/>
                <a:ext cx="355600" cy="381000"/>
              </a:xfrm>
              <a:custGeom>
                <a:avLst/>
                <a:gdLst>
                  <a:gd name="T0" fmla="*/ 220 w 224"/>
                  <a:gd name="T1" fmla="*/ 8 h 240"/>
                  <a:gd name="T2" fmla="*/ 220 w 224"/>
                  <a:gd name="T3" fmla="*/ 8 h 240"/>
                  <a:gd name="T4" fmla="*/ 214 w 224"/>
                  <a:gd name="T5" fmla="*/ 2 h 240"/>
                  <a:gd name="T6" fmla="*/ 208 w 224"/>
                  <a:gd name="T7" fmla="*/ 0 h 240"/>
                  <a:gd name="T8" fmla="*/ 202 w 224"/>
                  <a:gd name="T9" fmla="*/ 2 h 240"/>
                  <a:gd name="T10" fmla="*/ 196 w 224"/>
                  <a:gd name="T11" fmla="*/ 4 h 240"/>
                  <a:gd name="T12" fmla="*/ 196 w 224"/>
                  <a:gd name="T13" fmla="*/ 4 h 240"/>
                  <a:gd name="T14" fmla="*/ 170 w 224"/>
                  <a:gd name="T15" fmla="*/ 24 h 240"/>
                  <a:gd name="T16" fmla="*/ 150 w 224"/>
                  <a:gd name="T17" fmla="*/ 44 h 240"/>
                  <a:gd name="T18" fmla="*/ 132 w 224"/>
                  <a:gd name="T19" fmla="*/ 64 h 240"/>
                  <a:gd name="T20" fmla="*/ 114 w 224"/>
                  <a:gd name="T21" fmla="*/ 86 h 240"/>
                  <a:gd name="T22" fmla="*/ 114 w 224"/>
                  <a:gd name="T23" fmla="*/ 86 h 240"/>
                  <a:gd name="T24" fmla="*/ 92 w 224"/>
                  <a:gd name="T25" fmla="*/ 124 h 240"/>
                  <a:gd name="T26" fmla="*/ 68 w 224"/>
                  <a:gd name="T27" fmla="*/ 170 h 240"/>
                  <a:gd name="T28" fmla="*/ 68 w 224"/>
                  <a:gd name="T29" fmla="*/ 170 h 240"/>
                  <a:gd name="T30" fmla="*/ 60 w 224"/>
                  <a:gd name="T31" fmla="*/ 154 h 240"/>
                  <a:gd name="T32" fmla="*/ 50 w 224"/>
                  <a:gd name="T33" fmla="*/ 142 h 240"/>
                  <a:gd name="T34" fmla="*/ 40 w 224"/>
                  <a:gd name="T35" fmla="*/ 132 h 240"/>
                  <a:gd name="T36" fmla="*/ 28 w 224"/>
                  <a:gd name="T37" fmla="*/ 122 h 240"/>
                  <a:gd name="T38" fmla="*/ 28 w 224"/>
                  <a:gd name="T39" fmla="*/ 122 h 240"/>
                  <a:gd name="T40" fmla="*/ 22 w 224"/>
                  <a:gd name="T41" fmla="*/ 120 h 240"/>
                  <a:gd name="T42" fmla="*/ 16 w 224"/>
                  <a:gd name="T43" fmla="*/ 118 h 240"/>
                  <a:gd name="T44" fmla="*/ 10 w 224"/>
                  <a:gd name="T45" fmla="*/ 120 h 240"/>
                  <a:gd name="T46" fmla="*/ 4 w 224"/>
                  <a:gd name="T47" fmla="*/ 126 h 240"/>
                  <a:gd name="T48" fmla="*/ 4 w 224"/>
                  <a:gd name="T49" fmla="*/ 126 h 240"/>
                  <a:gd name="T50" fmla="*/ 2 w 224"/>
                  <a:gd name="T51" fmla="*/ 132 h 240"/>
                  <a:gd name="T52" fmla="*/ 0 w 224"/>
                  <a:gd name="T53" fmla="*/ 138 h 240"/>
                  <a:gd name="T54" fmla="*/ 0 w 224"/>
                  <a:gd name="T55" fmla="*/ 138 h 240"/>
                  <a:gd name="T56" fmla="*/ 2 w 224"/>
                  <a:gd name="T57" fmla="*/ 144 h 240"/>
                  <a:gd name="T58" fmla="*/ 8 w 224"/>
                  <a:gd name="T59" fmla="*/ 150 h 240"/>
                  <a:gd name="T60" fmla="*/ 8 w 224"/>
                  <a:gd name="T61" fmla="*/ 150 h 240"/>
                  <a:gd name="T62" fmla="*/ 22 w 224"/>
                  <a:gd name="T63" fmla="*/ 164 h 240"/>
                  <a:gd name="T64" fmla="*/ 34 w 224"/>
                  <a:gd name="T65" fmla="*/ 178 h 240"/>
                  <a:gd name="T66" fmla="*/ 38 w 224"/>
                  <a:gd name="T67" fmla="*/ 188 h 240"/>
                  <a:gd name="T68" fmla="*/ 42 w 224"/>
                  <a:gd name="T69" fmla="*/ 198 h 240"/>
                  <a:gd name="T70" fmla="*/ 48 w 224"/>
                  <a:gd name="T71" fmla="*/ 224 h 240"/>
                  <a:gd name="T72" fmla="*/ 48 w 224"/>
                  <a:gd name="T73" fmla="*/ 224 h 240"/>
                  <a:gd name="T74" fmla="*/ 50 w 224"/>
                  <a:gd name="T75" fmla="*/ 230 h 240"/>
                  <a:gd name="T76" fmla="*/ 54 w 224"/>
                  <a:gd name="T77" fmla="*/ 234 h 240"/>
                  <a:gd name="T78" fmla="*/ 58 w 224"/>
                  <a:gd name="T79" fmla="*/ 238 h 240"/>
                  <a:gd name="T80" fmla="*/ 64 w 224"/>
                  <a:gd name="T81" fmla="*/ 238 h 240"/>
                  <a:gd name="T82" fmla="*/ 64 w 224"/>
                  <a:gd name="T83" fmla="*/ 238 h 240"/>
                  <a:gd name="T84" fmla="*/ 66 w 224"/>
                  <a:gd name="T85" fmla="*/ 240 h 240"/>
                  <a:gd name="T86" fmla="*/ 66 w 224"/>
                  <a:gd name="T87" fmla="*/ 240 h 240"/>
                  <a:gd name="T88" fmla="*/ 70 w 224"/>
                  <a:gd name="T89" fmla="*/ 238 h 240"/>
                  <a:gd name="T90" fmla="*/ 76 w 224"/>
                  <a:gd name="T91" fmla="*/ 236 h 240"/>
                  <a:gd name="T92" fmla="*/ 78 w 224"/>
                  <a:gd name="T93" fmla="*/ 232 h 240"/>
                  <a:gd name="T94" fmla="*/ 82 w 224"/>
                  <a:gd name="T95" fmla="*/ 228 h 240"/>
                  <a:gd name="T96" fmla="*/ 82 w 224"/>
                  <a:gd name="T97" fmla="*/ 228 h 240"/>
                  <a:gd name="T98" fmla="*/ 98 w 224"/>
                  <a:gd name="T99" fmla="*/ 192 h 240"/>
                  <a:gd name="T100" fmla="*/ 112 w 224"/>
                  <a:gd name="T101" fmla="*/ 160 h 240"/>
                  <a:gd name="T102" fmla="*/ 128 w 224"/>
                  <a:gd name="T103" fmla="*/ 132 h 240"/>
                  <a:gd name="T104" fmla="*/ 142 w 224"/>
                  <a:gd name="T105" fmla="*/ 108 h 240"/>
                  <a:gd name="T106" fmla="*/ 158 w 224"/>
                  <a:gd name="T107" fmla="*/ 86 h 240"/>
                  <a:gd name="T108" fmla="*/ 176 w 224"/>
                  <a:gd name="T109" fmla="*/ 68 h 240"/>
                  <a:gd name="T110" fmla="*/ 194 w 224"/>
                  <a:gd name="T111" fmla="*/ 50 h 240"/>
                  <a:gd name="T112" fmla="*/ 216 w 224"/>
                  <a:gd name="T113" fmla="*/ 32 h 240"/>
                  <a:gd name="T114" fmla="*/ 216 w 224"/>
                  <a:gd name="T115" fmla="*/ 32 h 240"/>
                  <a:gd name="T116" fmla="*/ 222 w 224"/>
                  <a:gd name="T117" fmla="*/ 26 h 240"/>
                  <a:gd name="T118" fmla="*/ 224 w 224"/>
                  <a:gd name="T119" fmla="*/ 20 h 240"/>
                  <a:gd name="T120" fmla="*/ 222 w 224"/>
                  <a:gd name="T121" fmla="*/ 14 h 240"/>
                  <a:gd name="T122" fmla="*/ 220 w 224"/>
                  <a:gd name="T123" fmla="*/ 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4" h="240">
                    <a:moveTo>
                      <a:pt x="220" y="8"/>
                    </a:moveTo>
                    <a:lnTo>
                      <a:pt x="220" y="8"/>
                    </a:lnTo>
                    <a:lnTo>
                      <a:pt x="214" y="2"/>
                    </a:lnTo>
                    <a:lnTo>
                      <a:pt x="208" y="0"/>
                    </a:lnTo>
                    <a:lnTo>
                      <a:pt x="202" y="2"/>
                    </a:lnTo>
                    <a:lnTo>
                      <a:pt x="196" y="4"/>
                    </a:lnTo>
                    <a:lnTo>
                      <a:pt x="196" y="4"/>
                    </a:lnTo>
                    <a:lnTo>
                      <a:pt x="170" y="24"/>
                    </a:lnTo>
                    <a:lnTo>
                      <a:pt x="150" y="44"/>
                    </a:lnTo>
                    <a:lnTo>
                      <a:pt x="132" y="64"/>
                    </a:lnTo>
                    <a:lnTo>
                      <a:pt x="114" y="86"/>
                    </a:lnTo>
                    <a:lnTo>
                      <a:pt x="114" y="86"/>
                    </a:lnTo>
                    <a:lnTo>
                      <a:pt x="92" y="124"/>
                    </a:lnTo>
                    <a:lnTo>
                      <a:pt x="68" y="170"/>
                    </a:lnTo>
                    <a:lnTo>
                      <a:pt x="68" y="170"/>
                    </a:lnTo>
                    <a:lnTo>
                      <a:pt x="60" y="154"/>
                    </a:lnTo>
                    <a:lnTo>
                      <a:pt x="50" y="142"/>
                    </a:lnTo>
                    <a:lnTo>
                      <a:pt x="40" y="132"/>
                    </a:lnTo>
                    <a:lnTo>
                      <a:pt x="28" y="122"/>
                    </a:lnTo>
                    <a:lnTo>
                      <a:pt x="28" y="122"/>
                    </a:lnTo>
                    <a:lnTo>
                      <a:pt x="22" y="120"/>
                    </a:lnTo>
                    <a:lnTo>
                      <a:pt x="16" y="118"/>
                    </a:lnTo>
                    <a:lnTo>
                      <a:pt x="10" y="120"/>
                    </a:lnTo>
                    <a:lnTo>
                      <a:pt x="4" y="126"/>
                    </a:lnTo>
                    <a:lnTo>
                      <a:pt x="4" y="126"/>
                    </a:lnTo>
                    <a:lnTo>
                      <a:pt x="2" y="132"/>
                    </a:lnTo>
                    <a:lnTo>
                      <a:pt x="0" y="138"/>
                    </a:lnTo>
                    <a:lnTo>
                      <a:pt x="0" y="138"/>
                    </a:lnTo>
                    <a:lnTo>
                      <a:pt x="2" y="144"/>
                    </a:lnTo>
                    <a:lnTo>
                      <a:pt x="8" y="150"/>
                    </a:lnTo>
                    <a:lnTo>
                      <a:pt x="8" y="150"/>
                    </a:lnTo>
                    <a:lnTo>
                      <a:pt x="22" y="164"/>
                    </a:lnTo>
                    <a:lnTo>
                      <a:pt x="34" y="178"/>
                    </a:lnTo>
                    <a:lnTo>
                      <a:pt x="38" y="188"/>
                    </a:lnTo>
                    <a:lnTo>
                      <a:pt x="42" y="198"/>
                    </a:lnTo>
                    <a:lnTo>
                      <a:pt x="48" y="224"/>
                    </a:lnTo>
                    <a:lnTo>
                      <a:pt x="48" y="224"/>
                    </a:lnTo>
                    <a:lnTo>
                      <a:pt x="50" y="230"/>
                    </a:lnTo>
                    <a:lnTo>
                      <a:pt x="54" y="234"/>
                    </a:lnTo>
                    <a:lnTo>
                      <a:pt x="58" y="238"/>
                    </a:lnTo>
                    <a:lnTo>
                      <a:pt x="64" y="238"/>
                    </a:lnTo>
                    <a:lnTo>
                      <a:pt x="64" y="238"/>
                    </a:lnTo>
                    <a:lnTo>
                      <a:pt x="66" y="240"/>
                    </a:lnTo>
                    <a:lnTo>
                      <a:pt x="66" y="240"/>
                    </a:lnTo>
                    <a:lnTo>
                      <a:pt x="70" y="238"/>
                    </a:lnTo>
                    <a:lnTo>
                      <a:pt x="76" y="236"/>
                    </a:lnTo>
                    <a:lnTo>
                      <a:pt x="78" y="232"/>
                    </a:lnTo>
                    <a:lnTo>
                      <a:pt x="82" y="228"/>
                    </a:lnTo>
                    <a:lnTo>
                      <a:pt x="82" y="228"/>
                    </a:lnTo>
                    <a:lnTo>
                      <a:pt x="98" y="192"/>
                    </a:lnTo>
                    <a:lnTo>
                      <a:pt x="112" y="160"/>
                    </a:lnTo>
                    <a:lnTo>
                      <a:pt x="128" y="132"/>
                    </a:lnTo>
                    <a:lnTo>
                      <a:pt x="142" y="108"/>
                    </a:lnTo>
                    <a:lnTo>
                      <a:pt x="158" y="86"/>
                    </a:lnTo>
                    <a:lnTo>
                      <a:pt x="176" y="68"/>
                    </a:lnTo>
                    <a:lnTo>
                      <a:pt x="194" y="50"/>
                    </a:lnTo>
                    <a:lnTo>
                      <a:pt x="216" y="32"/>
                    </a:lnTo>
                    <a:lnTo>
                      <a:pt x="216" y="32"/>
                    </a:lnTo>
                    <a:lnTo>
                      <a:pt x="222" y="26"/>
                    </a:lnTo>
                    <a:lnTo>
                      <a:pt x="224" y="20"/>
                    </a:lnTo>
                    <a:lnTo>
                      <a:pt x="222" y="14"/>
                    </a:lnTo>
                    <a:lnTo>
                      <a:pt x="220" y="8"/>
                    </a:ln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273" name="Freeform 249">
                <a:extLst>
                  <a:ext uri="{FF2B5EF4-FFF2-40B4-BE49-F238E27FC236}">
                    <a16:creationId xmlns:a16="http://schemas.microsoft.com/office/drawing/2014/main" id="{048E507C-4E9C-4019-A2A2-CA4F6BBE9694}"/>
                  </a:ext>
                </a:extLst>
              </p:cNvPr>
              <p:cNvSpPr>
                <a:spLocks/>
              </p:cNvSpPr>
              <p:nvPr userDrawn="1"/>
            </p:nvSpPr>
            <p:spPr bwMode="auto">
              <a:xfrm>
                <a:off x="4060826" y="5743575"/>
                <a:ext cx="504825" cy="504825"/>
              </a:xfrm>
              <a:custGeom>
                <a:avLst/>
                <a:gdLst>
                  <a:gd name="T0" fmla="*/ 118 w 318"/>
                  <a:gd name="T1" fmla="*/ 0 h 318"/>
                  <a:gd name="T2" fmla="*/ 112 w 318"/>
                  <a:gd name="T3" fmla="*/ 2 h 318"/>
                  <a:gd name="T4" fmla="*/ 104 w 318"/>
                  <a:gd name="T5" fmla="*/ 10 h 318"/>
                  <a:gd name="T6" fmla="*/ 102 w 318"/>
                  <a:gd name="T7" fmla="*/ 102 h 318"/>
                  <a:gd name="T8" fmla="*/ 18 w 318"/>
                  <a:gd name="T9" fmla="*/ 102 h 318"/>
                  <a:gd name="T10" fmla="*/ 6 w 318"/>
                  <a:gd name="T11" fmla="*/ 106 h 318"/>
                  <a:gd name="T12" fmla="*/ 0 w 318"/>
                  <a:gd name="T13" fmla="*/ 118 h 318"/>
                  <a:gd name="T14" fmla="*/ 0 w 318"/>
                  <a:gd name="T15" fmla="*/ 178 h 318"/>
                  <a:gd name="T16" fmla="*/ 0 w 318"/>
                  <a:gd name="T17" fmla="*/ 200 h 318"/>
                  <a:gd name="T18" fmla="*/ 6 w 318"/>
                  <a:gd name="T19" fmla="*/ 212 h 318"/>
                  <a:gd name="T20" fmla="*/ 18 w 318"/>
                  <a:gd name="T21" fmla="*/ 216 h 318"/>
                  <a:gd name="T22" fmla="*/ 102 w 318"/>
                  <a:gd name="T23" fmla="*/ 300 h 318"/>
                  <a:gd name="T24" fmla="*/ 104 w 318"/>
                  <a:gd name="T25" fmla="*/ 308 h 318"/>
                  <a:gd name="T26" fmla="*/ 112 w 318"/>
                  <a:gd name="T27" fmla="*/ 316 h 318"/>
                  <a:gd name="T28" fmla="*/ 200 w 318"/>
                  <a:gd name="T29" fmla="*/ 318 h 318"/>
                  <a:gd name="T30" fmla="*/ 206 w 318"/>
                  <a:gd name="T31" fmla="*/ 316 h 318"/>
                  <a:gd name="T32" fmla="*/ 216 w 318"/>
                  <a:gd name="T33" fmla="*/ 308 h 318"/>
                  <a:gd name="T34" fmla="*/ 216 w 318"/>
                  <a:gd name="T35" fmla="*/ 266 h 318"/>
                  <a:gd name="T36" fmla="*/ 212 w 318"/>
                  <a:gd name="T37" fmla="*/ 256 h 318"/>
                  <a:gd name="T38" fmla="*/ 190 w 318"/>
                  <a:gd name="T39" fmla="*/ 236 h 318"/>
                  <a:gd name="T40" fmla="*/ 184 w 318"/>
                  <a:gd name="T41" fmla="*/ 228 h 318"/>
                  <a:gd name="T42" fmla="*/ 180 w 318"/>
                  <a:gd name="T43" fmla="*/ 216 h 318"/>
                  <a:gd name="T44" fmla="*/ 186 w 318"/>
                  <a:gd name="T45" fmla="*/ 196 h 318"/>
                  <a:gd name="T46" fmla="*/ 192 w 318"/>
                  <a:gd name="T47" fmla="*/ 192 h 318"/>
                  <a:gd name="T48" fmla="*/ 202 w 318"/>
                  <a:gd name="T49" fmla="*/ 188 h 318"/>
                  <a:gd name="T50" fmla="*/ 208 w 318"/>
                  <a:gd name="T51" fmla="*/ 186 h 318"/>
                  <a:gd name="T52" fmla="*/ 226 w 318"/>
                  <a:gd name="T53" fmla="*/ 192 h 318"/>
                  <a:gd name="T54" fmla="*/ 238 w 318"/>
                  <a:gd name="T55" fmla="*/ 204 h 318"/>
                  <a:gd name="T56" fmla="*/ 262 w 318"/>
                  <a:gd name="T57" fmla="*/ 216 h 318"/>
                  <a:gd name="T58" fmla="*/ 280 w 318"/>
                  <a:gd name="T59" fmla="*/ 186 h 318"/>
                  <a:gd name="T60" fmla="*/ 296 w 318"/>
                  <a:gd name="T61" fmla="*/ 158 h 318"/>
                  <a:gd name="T62" fmla="*/ 318 w 318"/>
                  <a:gd name="T63" fmla="*/ 118 h 318"/>
                  <a:gd name="T64" fmla="*/ 316 w 318"/>
                  <a:gd name="T65" fmla="*/ 112 h 318"/>
                  <a:gd name="T66" fmla="*/ 308 w 318"/>
                  <a:gd name="T67" fmla="*/ 102 h 318"/>
                  <a:gd name="T68" fmla="*/ 216 w 318"/>
                  <a:gd name="T69" fmla="*/ 102 h 318"/>
                  <a:gd name="T70" fmla="*/ 216 w 318"/>
                  <a:gd name="T71" fmla="*/ 16 h 318"/>
                  <a:gd name="T72" fmla="*/ 212 w 318"/>
                  <a:gd name="T73" fmla="*/ 4 h 318"/>
                  <a:gd name="T74" fmla="*/ 200 w 318"/>
                  <a:gd name="T75"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8" h="318">
                    <a:moveTo>
                      <a:pt x="200" y="0"/>
                    </a:moveTo>
                    <a:lnTo>
                      <a:pt x="118" y="0"/>
                    </a:lnTo>
                    <a:lnTo>
                      <a:pt x="118" y="0"/>
                    </a:lnTo>
                    <a:lnTo>
                      <a:pt x="112" y="2"/>
                    </a:lnTo>
                    <a:lnTo>
                      <a:pt x="106" y="4"/>
                    </a:lnTo>
                    <a:lnTo>
                      <a:pt x="104" y="10"/>
                    </a:lnTo>
                    <a:lnTo>
                      <a:pt x="102" y="16"/>
                    </a:lnTo>
                    <a:lnTo>
                      <a:pt x="102" y="102"/>
                    </a:lnTo>
                    <a:lnTo>
                      <a:pt x="18" y="102"/>
                    </a:lnTo>
                    <a:lnTo>
                      <a:pt x="18" y="102"/>
                    </a:lnTo>
                    <a:lnTo>
                      <a:pt x="10" y="102"/>
                    </a:lnTo>
                    <a:lnTo>
                      <a:pt x="6" y="106"/>
                    </a:lnTo>
                    <a:lnTo>
                      <a:pt x="2" y="112"/>
                    </a:lnTo>
                    <a:lnTo>
                      <a:pt x="0" y="118"/>
                    </a:lnTo>
                    <a:lnTo>
                      <a:pt x="0" y="138"/>
                    </a:lnTo>
                    <a:lnTo>
                      <a:pt x="0" y="178"/>
                    </a:lnTo>
                    <a:lnTo>
                      <a:pt x="0" y="200"/>
                    </a:lnTo>
                    <a:lnTo>
                      <a:pt x="0" y="200"/>
                    </a:lnTo>
                    <a:lnTo>
                      <a:pt x="2" y="206"/>
                    </a:lnTo>
                    <a:lnTo>
                      <a:pt x="6" y="212"/>
                    </a:lnTo>
                    <a:lnTo>
                      <a:pt x="10" y="214"/>
                    </a:lnTo>
                    <a:lnTo>
                      <a:pt x="18" y="216"/>
                    </a:lnTo>
                    <a:lnTo>
                      <a:pt x="102" y="216"/>
                    </a:lnTo>
                    <a:lnTo>
                      <a:pt x="102" y="300"/>
                    </a:lnTo>
                    <a:lnTo>
                      <a:pt x="102" y="300"/>
                    </a:lnTo>
                    <a:lnTo>
                      <a:pt x="104" y="308"/>
                    </a:lnTo>
                    <a:lnTo>
                      <a:pt x="106" y="312"/>
                    </a:lnTo>
                    <a:lnTo>
                      <a:pt x="112" y="316"/>
                    </a:lnTo>
                    <a:lnTo>
                      <a:pt x="118" y="318"/>
                    </a:lnTo>
                    <a:lnTo>
                      <a:pt x="200" y="318"/>
                    </a:lnTo>
                    <a:lnTo>
                      <a:pt x="200" y="318"/>
                    </a:lnTo>
                    <a:lnTo>
                      <a:pt x="206" y="316"/>
                    </a:lnTo>
                    <a:lnTo>
                      <a:pt x="212" y="312"/>
                    </a:lnTo>
                    <a:lnTo>
                      <a:pt x="216" y="308"/>
                    </a:lnTo>
                    <a:lnTo>
                      <a:pt x="216" y="300"/>
                    </a:lnTo>
                    <a:lnTo>
                      <a:pt x="216" y="266"/>
                    </a:lnTo>
                    <a:lnTo>
                      <a:pt x="216" y="266"/>
                    </a:lnTo>
                    <a:lnTo>
                      <a:pt x="212" y="256"/>
                    </a:lnTo>
                    <a:lnTo>
                      <a:pt x="206" y="250"/>
                    </a:lnTo>
                    <a:lnTo>
                      <a:pt x="190" y="236"/>
                    </a:lnTo>
                    <a:lnTo>
                      <a:pt x="190" y="236"/>
                    </a:lnTo>
                    <a:lnTo>
                      <a:pt x="184" y="228"/>
                    </a:lnTo>
                    <a:lnTo>
                      <a:pt x="180" y="216"/>
                    </a:lnTo>
                    <a:lnTo>
                      <a:pt x="180" y="216"/>
                    </a:lnTo>
                    <a:lnTo>
                      <a:pt x="182" y="206"/>
                    </a:lnTo>
                    <a:lnTo>
                      <a:pt x="186" y="196"/>
                    </a:lnTo>
                    <a:lnTo>
                      <a:pt x="186" y="196"/>
                    </a:lnTo>
                    <a:lnTo>
                      <a:pt x="192" y="192"/>
                    </a:lnTo>
                    <a:lnTo>
                      <a:pt x="196" y="190"/>
                    </a:lnTo>
                    <a:lnTo>
                      <a:pt x="202" y="188"/>
                    </a:lnTo>
                    <a:lnTo>
                      <a:pt x="208" y="186"/>
                    </a:lnTo>
                    <a:lnTo>
                      <a:pt x="208" y="186"/>
                    </a:lnTo>
                    <a:lnTo>
                      <a:pt x="218" y="188"/>
                    </a:lnTo>
                    <a:lnTo>
                      <a:pt x="226" y="192"/>
                    </a:lnTo>
                    <a:lnTo>
                      <a:pt x="226" y="192"/>
                    </a:lnTo>
                    <a:lnTo>
                      <a:pt x="238" y="204"/>
                    </a:lnTo>
                    <a:lnTo>
                      <a:pt x="250" y="216"/>
                    </a:lnTo>
                    <a:lnTo>
                      <a:pt x="262" y="216"/>
                    </a:lnTo>
                    <a:lnTo>
                      <a:pt x="262" y="216"/>
                    </a:lnTo>
                    <a:lnTo>
                      <a:pt x="280" y="186"/>
                    </a:lnTo>
                    <a:lnTo>
                      <a:pt x="296" y="158"/>
                    </a:lnTo>
                    <a:lnTo>
                      <a:pt x="296" y="158"/>
                    </a:lnTo>
                    <a:lnTo>
                      <a:pt x="318" y="130"/>
                    </a:lnTo>
                    <a:lnTo>
                      <a:pt x="318" y="118"/>
                    </a:lnTo>
                    <a:lnTo>
                      <a:pt x="318" y="118"/>
                    </a:lnTo>
                    <a:lnTo>
                      <a:pt x="316" y="112"/>
                    </a:lnTo>
                    <a:lnTo>
                      <a:pt x="314" y="106"/>
                    </a:lnTo>
                    <a:lnTo>
                      <a:pt x="308" y="102"/>
                    </a:lnTo>
                    <a:lnTo>
                      <a:pt x="302" y="102"/>
                    </a:lnTo>
                    <a:lnTo>
                      <a:pt x="216" y="102"/>
                    </a:lnTo>
                    <a:lnTo>
                      <a:pt x="216" y="16"/>
                    </a:lnTo>
                    <a:lnTo>
                      <a:pt x="216" y="16"/>
                    </a:lnTo>
                    <a:lnTo>
                      <a:pt x="216" y="10"/>
                    </a:lnTo>
                    <a:lnTo>
                      <a:pt x="212" y="4"/>
                    </a:lnTo>
                    <a:lnTo>
                      <a:pt x="206" y="2"/>
                    </a:lnTo>
                    <a:lnTo>
                      <a:pt x="2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71" name="Freeform 250">
              <a:extLst>
                <a:ext uri="{FF2B5EF4-FFF2-40B4-BE49-F238E27FC236}">
                  <a16:creationId xmlns:a16="http://schemas.microsoft.com/office/drawing/2014/main" id="{32C3E3D6-5E7E-4A0B-AD5F-8FC4EB73B291}"/>
                </a:ext>
              </a:extLst>
            </p:cNvPr>
            <p:cNvSpPr>
              <a:spLocks/>
            </p:cNvSpPr>
            <p:nvPr userDrawn="1"/>
          </p:nvSpPr>
          <p:spPr bwMode="auto">
            <a:xfrm>
              <a:off x="4086226" y="5768975"/>
              <a:ext cx="454025" cy="454025"/>
            </a:xfrm>
            <a:custGeom>
              <a:avLst/>
              <a:gdLst>
                <a:gd name="T0" fmla="*/ 184 w 286"/>
                <a:gd name="T1" fmla="*/ 0 h 286"/>
                <a:gd name="T2" fmla="*/ 186 w 286"/>
                <a:gd name="T3" fmla="*/ 86 h 286"/>
                <a:gd name="T4" fmla="*/ 200 w 286"/>
                <a:gd name="T5" fmla="*/ 100 h 286"/>
                <a:gd name="T6" fmla="*/ 286 w 286"/>
                <a:gd name="T7" fmla="*/ 100 h 286"/>
                <a:gd name="T8" fmla="*/ 286 w 286"/>
                <a:gd name="T9" fmla="*/ 108 h 286"/>
                <a:gd name="T10" fmla="*/ 268 w 286"/>
                <a:gd name="T11" fmla="*/ 134 h 286"/>
                <a:gd name="T12" fmla="*/ 252 w 286"/>
                <a:gd name="T13" fmla="*/ 156 h 286"/>
                <a:gd name="T14" fmla="*/ 238 w 286"/>
                <a:gd name="T15" fmla="*/ 182 h 286"/>
                <a:gd name="T16" fmla="*/ 218 w 286"/>
                <a:gd name="T17" fmla="*/ 164 h 286"/>
                <a:gd name="T18" fmla="*/ 206 w 286"/>
                <a:gd name="T19" fmla="*/ 158 h 286"/>
                <a:gd name="T20" fmla="*/ 192 w 286"/>
                <a:gd name="T21" fmla="*/ 156 h 286"/>
                <a:gd name="T22" fmla="*/ 182 w 286"/>
                <a:gd name="T23" fmla="*/ 156 h 286"/>
                <a:gd name="T24" fmla="*/ 166 w 286"/>
                <a:gd name="T25" fmla="*/ 164 h 286"/>
                <a:gd name="T26" fmla="*/ 158 w 286"/>
                <a:gd name="T27" fmla="*/ 172 h 286"/>
                <a:gd name="T28" fmla="*/ 150 w 286"/>
                <a:gd name="T29" fmla="*/ 186 h 286"/>
                <a:gd name="T30" fmla="*/ 150 w 286"/>
                <a:gd name="T31" fmla="*/ 202 h 286"/>
                <a:gd name="T32" fmla="*/ 152 w 286"/>
                <a:gd name="T33" fmla="*/ 210 h 286"/>
                <a:gd name="T34" fmla="*/ 158 w 286"/>
                <a:gd name="T35" fmla="*/ 226 h 286"/>
                <a:gd name="T36" fmla="*/ 166 w 286"/>
                <a:gd name="T37" fmla="*/ 232 h 286"/>
                <a:gd name="T38" fmla="*/ 186 w 286"/>
                <a:gd name="T39" fmla="*/ 254 h 286"/>
                <a:gd name="T40" fmla="*/ 186 w 286"/>
                <a:gd name="T41" fmla="*/ 284 h 286"/>
                <a:gd name="T42" fmla="*/ 102 w 286"/>
                <a:gd name="T43" fmla="*/ 286 h 286"/>
                <a:gd name="T44" fmla="*/ 102 w 286"/>
                <a:gd name="T45" fmla="*/ 284 h 286"/>
                <a:gd name="T46" fmla="*/ 102 w 286"/>
                <a:gd name="T47" fmla="*/ 184 h 286"/>
                <a:gd name="T48" fmla="*/ 2 w 286"/>
                <a:gd name="T49" fmla="*/ 184 h 286"/>
                <a:gd name="T50" fmla="*/ 0 w 286"/>
                <a:gd name="T51" fmla="*/ 184 h 286"/>
                <a:gd name="T52" fmla="*/ 0 w 286"/>
                <a:gd name="T53" fmla="*/ 122 h 286"/>
                <a:gd name="T54" fmla="*/ 0 w 286"/>
                <a:gd name="T55" fmla="*/ 102 h 286"/>
                <a:gd name="T56" fmla="*/ 86 w 286"/>
                <a:gd name="T57" fmla="*/ 100 h 286"/>
                <a:gd name="T58" fmla="*/ 102 w 286"/>
                <a:gd name="T59" fmla="*/ 86 h 286"/>
                <a:gd name="T60" fmla="*/ 102 w 286"/>
                <a:gd name="T61" fmla="*/ 0 h 286"/>
                <a:gd name="T62" fmla="*/ 184 w 286"/>
                <a:gd name="T63" fmla="*/ 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6" h="286">
                  <a:moveTo>
                    <a:pt x="184" y="0"/>
                  </a:moveTo>
                  <a:lnTo>
                    <a:pt x="184" y="0"/>
                  </a:lnTo>
                  <a:lnTo>
                    <a:pt x="186" y="0"/>
                  </a:lnTo>
                  <a:lnTo>
                    <a:pt x="186" y="86"/>
                  </a:lnTo>
                  <a:lnTo>
                    <a:pt x="186" y="100"/>
                  </a:lnTo>
                  <a:lnTo>
                    <a:pt x="200" y="100"/>
                  </a:lnTo>
                  <a:lnTo>
                    <a:pt x="286" y="100"/>
                  </a:lnTo>
                  <a:lnTo>
                    <a:pt x="286" y="100"/>
                  </a:lnTo>
                  <a:lnTo>
                    <a:pt x="286" y="102"/>
                  </a:lnTo>
                  <a:lnTo>
                    <a:pt x="286" y="108"/>
                  </a:lnTo>
                  <a:lnTo>
                    <a:pt x="286" y="108"/>
                  </a:lnTo>
                  <a:lnTo>
                    <a:pt x="268" y="134"/>
                  </a:lnTo>
                  <a:lnTo>
                    <a:pt x="268" y="134"/>
                  </a:lnTo>
                  <a:lnTo>
                    <a:pt x="252" y="156"/>
                  </a:lnTo>
                  <a:lnTo>
                    <a:pt x="238" y="182"/>
                  </a:lnTo>
                  <a:lnTo>
                    <a:pt x="238" y="182"/>
                  </a:lnTo>
                  <a:lnTo>
                    <a:pt x="218" y="164"/>
                  </a:lnTo>
                  <a:lnTo>
                    <a:pt x="218" y="164"/>
                  </a:lnTo>
                  <a:lnTo>
                    <a:pt x="212" y="160"/>
                  </a:lnTo>
                  <a:lnTo>
                    <a:pt x="206" y="158"/>
                  </a:lnTo>
                  <a:lnTo>
                    <a:pt x="200" y="156"/>
                  </a:lnTo>
                  <a:lnTo>
                    <a:pt x="192" y="156"/>
                  </a:lnTo>
                  <a:lnTo>
                    <a:pt x="192" y="156"/>
                  </a:lnTo>
                  <a:lnTo>
                    <a:pt x="182" y="156"/>
                  </a:lnTo>
                  <a:lnTo>
                    <a:pt x="174" y="160"/>
                  </a:lnTo>
                  <a:lnTo>
                    <a:pt x="166" y="164"/>
                  </a:lnTo>
                  <a:lnTo>
                    <a:pt x="158" y="172"/>
                  </a:lnTo>
                  <a:lnTo>
                    <a:pt x="158" y="172"/>
                  </a:lnTo>
                  <a:lnTo>
                    <a:pt x="154" y="178"/>
                  </a:lnTo>
                  <a:lnTo>
                    <a:pt x="150" y="186"/>
                  </a:lnTo>
                  <a:lnTo>
                    <a:pt x="150" y="194"/>
                  </a:lnTo>
                  <a:lnTo>
                    <a:pt x="150" y="202"/>
                  </a:lnTo>
                  <a:lnTo>
                    <a:pt x="150" y="202"/>
                  </a:lnTo>
                  <a:lnTo>
                    <a:pt x="152" y="210"/>
                  </a:lnTo>
                  <a:lnTo>
                    <a:pt x="154" y="218"/>
                  </a:lnTo>
                  <a:lnTo>
                    <a:pt x="158" y="226"/>
                  </a:lnTo>
                  <a:lnTo>
                    <a:pt x="166" y="232"/>
                  </a:lnTo>
                  <a:lnTo>
                    <a:pt x="166" y="232"/>
                  </a:lnTo>
                  <a:lnTo>
                    <a:pt x="178" y="242"/>
                  </a:lnTo>
                  <a:lnTo>
                    <a:pt x="186" y="254"/>
                  </a:lnTo>
                  <a:lnTo>
                    <a:pt x="186" y="284"/>
                  </a:lnTo>
                  <a:lnTo>
                    <a:pt x="186" y="284"/>
                  </a:lnTo>
                  <a:lnTo>
                    <a:pt x="184" y="286"/>
                  </a:lnTo>
                  <a:lnTo>
                    <a:pt x="102" y="286"/>
                  </a:lnTo>
                  <a:lnTo>
                    <a:pt x="102" y="286"/>
                  </a:lnTo>
                  <a:lnTo>
                    <a:pt x="102" y="284"/>
                  </a:lnTo>
                  <a:lnTo>
                    <a:pt x="102" y="200"/>
                  </a:lnTo>
                  <a:lnTo>
                    <a:pt x="102" y="184"/>
                  </a:lnTo>
                  <a:lnTo>
                    <a:pt x="86" y="184"/>
                  </a:lnTo>
                  <a:lnTo>
                    <a:pt x="2" y="184"/>
                  </a:lnTo>
                  <a:lnTo>
                    <a:pt x="2" y="184"/>
                  </a:lnTo>
                  <a:lnTo>
                    <a:pt x="0" y="184"/>
                  </a:lnTo>
                  <a:lnTo>
                    <a:pt x="0" y="162"/>
                  </a:lnTo>
                  <a:lnTo>
                    <a:pt x="0" y="122"/>
                  </a:lnTo>
                  <a:lnTo>
                    <a:pt x="0" y="102"/>
                  </a:lnTo>
                  <a:lnTo>
                    <a:pt x="0" y="102"/>
                  </a:lnTo>
                  <a:lnTo>
                    <a:pt x="2" y="100"/>
                  </a:lnTo>
                  <a:lnTo>
                    <a:pt x="86" y="100"/>
                  </a:lnTo>
                  <a:lnTo>
                    <a:pt x="102" y="100"/>
                  </a:lnTo>
                  <a:lnTo>
                    <a:pt x="102" y="86"/>
                  </a:lnTo>
                  <a:lnTo>
                    <a:pt x="102" y="0"/>
                  </a:lnTo>
                  <a:lnTo>
                    <a:pt x="102" y="0"/>
                  </a:lnTo>
                  <a:lnTo>
                    <a:pt x="102" y="0"/>
                  </a:lnTo>
                  <a:lnTo>
                    <a:pt x="1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74" name="Group 273">
            <a:extLst>
              <a:ext uri="{FF2B5EF4-FFF2-40B4-BE49-F238E27FC236}">
                <a16:creationId xmlns:a16="http://schemas.microsoft.com/office/drawing/2014/main" id="{6CDDA65A-D1AC-457A-BE88-0828E844488F}"/>
              </a:ext>
            </a:extLst>
          </p:cNvPr>
          <p:cNvGrpSpPr/>
          <p:nvPr userDrawn="1"/>
        </p:nvGrpSpPr>
        <p:grpSpPr>
          <a:xfrm>
            <a:off x="5926138" y="3100388"/>
            <a:ext cx="565150" cy="485775"/>
            <a:chOff x="5926138" y="3100388"/>
            <a:chExt cx="565150" cy="485775"/>
          </a:xfrm>
        </p:grpSpPr>
        <p:sp>
          <p:nvSpPr>
            <p:cNvPr id="275" name="Freeform 251">
              <a:extLst>
                <a:ext uri="{FF2B5EF4-FFF2-40B4-BE49-F238E27FC236}">
                  <a16:creationId xmlns:a16="http://schemas.microsoft.com/office/drawing/2014/main" id="{3B89B2A6-4913-44D9-AD6E-492B0D685D8D}"/>
                </a:ext>
              </a:extLst>
            </p:cNvPr>
            <p:cNvSpPr>
              <a:spLocks/>
            </p:cNvSpPr>
            <p:nvPr userDrawn="1"/>
          </p:nvSpPr>
          <p:spPr bwMode="auto">
            <a:xfrm>
              <a:off x="6094413" y="3100388"/>
              <a:ext cx="228600" cy="63500"/>
            </a:xfrm>
            <a:custGeom>
              <a:avLst/>
              <a:gdLst>
                <a:gd name="T0" fmla="*/ 6 w 144"/>
                <a:gd name="T1" fmla="*/ 40 h 40"/>
                <a:gd name="T2" fmla="*/ 6 w 144"/>
                <a:gd name="T3" fmla="*/ 40 h 40"/>
                <a:gd name="T4" fmla="*/ 10 w 144"/>
                <a:gd name="T5" fmla="*/ 38 h 40"/>
                <a:gd name="T6" fmla="*/ 12 w 144"/>
                <a:gd name="T7" fmla="*/ 34 h 40"/>
                <a:gd name="T8" fmla="*/ 12 w 144"/>
                <a:gd name="T9" fmla="*/ 22 h 40"/>
                <a:gd name="T10" fmla="*/ 12 w 144"/>
                <a:gd name="T11" fmla="*/ 22 h 40"/>
                <a:gd name="T12" fmla="*/ 12 w 144"/>
                <a:gd name="T13" fmla="*/ 18 h 40"/>
                <a:gd name="T14" fmla="*/ 16 w 144"/>
                <a:gd name="T15" fmla="*/ 14 h 40"/>
                <a:gd name="T16" fmla="*/ 18 w 144"/>
                <a:gd name="T17" fmla="*/ 12 h 40"/>
                <a:gd name="T18" fmla="*/ 24 w 144"/>
                <a:gd name="T19" fmla="*/ 10 h 40"/>
                <a:gd name="T20" fmla="*/ 122 w 144"/>
                <a:gd name="T21" fmla="*/ 10 h 40"/>
                <a:gd name="T22" fmla="*/ 122 w 144"/>
                <a:gd name="T23" fmla="*/ 10 h 40"/>
                <a:gd name="T24" fmla="*/ 126 w 144"/>
                <a:gd name="T25" fmla="*/ 12 h 40"/>
                <a:gd name="T26" fmla="*/ 130 w 144"/>
                <a:gd name="T27" fmla="*/ 14 h 40"/>
                <a:gd name="T28" fmla="*/ 132 w 144"/>
                <a:gd name="T29" fmla="*/ 18 h 40"/>
                <a:gd name="T30" fmla="*/ 132 w 144"/>
                <a:gd name="T31" fmla="*/ 22 h 40"/>
                <a:gd name="T32" fmla="*/ 132 w 144"/>
                <a:gd name="T33" fmla="*/ 34 h 40"/>
                <a:gd name="T34" fmla="*/ 132 w 144"/>
                <a:gd name="T35" fmla="*/ 34 h 40"/>
                <a:gd name="T36" fmla="*/ 134 w 144"/>
                <a:gd name="T37" fmla="*/ 38 h 40"/>
                <a:gd name="T38" fmla="*/ 138 w 144"/>
                <a:gd name="T39" fmla="*/ 40 h 40"/>
                <a:gd name="T40" fmla="*/ 138 w 144"/>
                <a:gd name="T41" fmla="*/ 40 h 40"/>
                <a:gd name="T42" fmla="*/ 142 w 144"/>
                <a:gd name="T43" fmla="*/ 38 h 40"/>
                <a:gd name="T44" fmla="*/ 144 w 144"/>
                <a:gd name="T45" fmla="*/ 34 h 40"/>
                <a:gd name="T46" fmla="*/ 144 w 144"/>
                <a:gd name="T47" fmla="*/ 22 h 40"/>
                <a:gd name="T48" fmla="*/ 144 w 144"/>
                <a:gd name="T49" fmla="*/ 22 h 40"/>
                <a:gd name="T50" fmla="*/ 142 w 144"/>
                <a:gd name="T51" fmla="*/ 14 h 40"/>
                <a:gd name="T52" fmla="*/ 138 w 144"/>
                <a:gd name="T53" fmla="*/ 6 h 40"/>
                <a:gd name="T54" fmla="*/ 130 w 144"/>
                <a:gd name="T55" fmla="*/ 2 h 40"/>
                <a:gd name="T56" fmla="*/ 122 w 144"/>
                <a:gd name="T57" fmla="*/ 0 h 40"/>
                <a:gd name="T58" fmla="*/ 24 w 144"/>
                <a:gd name="T59" fmla="*/ 0 h 40"/>
                <a:gd name="T60" fmla="*/ 24 w 144"/>
                <a:gd name="T61" fmla="*/ 0 h 40"/>
                <a:gd name="T62" fmla="*/ 14 w 144"/>
                <a:gd name="T63" fmla="*/ 2 h 40"/>
                <a:gd name="T64" fmla="*/ 8 w 144"/>
                <a:gd name="T65" fmla="*/ 6 h 40"/>
                <a:gd name="T66" fmla="*/ 2 w 144"/>
                <a:gd name="T67" fmla="*/ 14 h 40"/>
                <a:gd name="T68" fmla="*/ 0 w 144"/>
                <a:gd name="T69" fmla="*/ 22 h 40"/>
                <a:gd name="T70" fmla="*/ 0 w 144"/>
                <a:gd name="T71" fmla="*/ 34 h 40"/>
                <a:gd name="T72" fmla="*/ 0 w 144"/>
                <a:gd name="T73" fmla="*/ 34 h 40"/>
                <a:gd name="T74" fmla="*/ 2 w 144"/>
                <a:gd name="T75" fmla="*/ 38 h 40"/>
                <a:gd name="T76" fmla="*/ 6 w 144"/>
                <a:gd name="T77" fmla="*/ 40 h 40"/>
                <a:gd name="T78" fmla="*/ 6 w 144"/>
                <a:gd name="T7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4" h="40">
                  <a:moveTo>
                    <a:pt x="6" y="40"/>
                  </a:moveTo>
                  <a:lnTo>
                    <a:pt x="6" y="40"/>
                  </a:lnTo>
                  <a:lnTo>
                    <a:pt x="10" y="38"/>
                  </a:lnTo>
                  <a:lnTo>
                    <a:pt x="12" y="34"/>
                  </a:lnTo>
                  <a:lnTo>
                    <a:pt x="12" y="22"/>
                  </a:lnTo>
                  <a:lnTo>
                    <a:pt x="12" y="22"/>
                  </a:lnTo>
                  <a:lnTo>
                    <a:pt x="12" y="18"/>
                  </a:lnTo>
                  <a:lnTo>
                    <a:pt x="16" y="14"/>
                  </a:lnTo>
                  <a:lnTo>
                    <a:pt x="18" y="12"/>
                  </a:lnTo>
                  <a:lnTo>
                    <a:pt x="24" y="10"/>
                  </a:lnTo>
                  <a:lnTo>
                    <a:pt x="122" y="10"/>
                  </a:lnTo>
                  <a:lnTo>
                    <a:pt x="122" y="10"/>
                  </a:lnTo>
                  <a:lnTo>
                    <a:pt x="126" y="12"/>
                  </a:lnTo>
                  <a:lnTo>
                    <a:pt x="130" y="14"/>
                  </a:lnTo>
                  <a:lnTo>
                    <a:pt x="132" y="18"/>
                  </a:lnTo>
                  <a:lnTo>
                    <a:pt x="132" y="22"/>
                  </a:lnTo>
                  <a:lnTo>
                    <a:pt x="132" y="34"/>
                  </a:lnTo>
                  <a:lnTo>
                    <a:pt x="132" y="34"/>
                  </a:lnTo>
                  <a:lnTo>
                    <a:pt x="134" y="38"/>
                  </a:lnTo>
                  <a:lnTo>
                    <a:pt x="138" y="40"/>
                  </a:lnTo>
                  <a:lnTo>
                    <a:pt x="138" y="40"/>
                  </a:lnTo>
                  <a:lnTo>
                    <a:pt x="142" y="38"/>
                  </a:lnTo>
                  <a:lnTo>
                    <a:pt x="144" y="34"/>
                  </a:lnTo>
                  <a:lnTo>
                    <a:pt x="144" y="22"/>
                  </a:lnTo>
                  <a:lnTo>
                    <a:pt x="144" y="22"/>
                  </a:lnTo>
                  <a:lnTo>
                    <a:pt x="142" y="14"/>
                  </a:lnTo>
                  <a:lnTo>
                    <a:pt x="138" y="6"/>
                  </a:lnTo>
                  <a:lnTo>
                    <a:pt x="130" y="2"/>
                  </a:lnTo>
                  <a:lnTo>
                    <a:pt x="122" y="0"/>
                  </a:lnTo>
                  <a:lnTo>
                    <a:pt x="24" y="0"/>
                  </a:lnTo>
                  <a:lnTo>
                    <a:pt x="24" y="0"/>
                  </a:lnTo>
                  <a:lnTo>
                    <a:pt x="14" y="2"/>
                  </a:lnTo>
                  <a:lnTo>
                    <a:pt x="8" y="6"/>
                  </a:lnTo>
                  <a:lnTo>
                    <a:pt x="2" y="14"/>
                  </a:lnTo>
                  <a:lnTo>
                    <a:pt x="0" y="22"/>
                  </a:lnTo>
                  <a:lnTo>
                    <a:pt x="0" y="34"/>
                  </a:lnTo>
                  <a:lnTo>
                    <a:pt x="0" y="34"/>
                  </a:lnTo>
                  <a:lnTo>
                    <a:pt x="2" y="38"/>
                  </a:lnTo>
                  <a:lnTo>
                    <a:pt x="6" y="40"/>
                  </a:lnTo>
                  <a:lnTo>
                    <a:pt x="6"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 name="Freeform 252">
              <a:extLst>
                <a:ext uri="{FF2B5EF4-FFF2-40B4-BE49-F238E27FC236}">
                  <a16:creationId xmlns:a16="http://schemas.microsoft.com/office/drawing/2014/main" id="{DEBB8AEF-73BE-4703-82D5-D8DAA989918B}"/>
                </a:ext>
              </a:extLst>
            </p:cNvPr>
            <p:cNvSpPr>
              <a:spLocks/>
            </p:cNvSpPr>
            <p:nvPr userDrawn="1"/>
          </p:nvSpPr>
          <p:spPr bwMode="auto">
            <a:xfrm>
              <a:off x="6145213" y="3424238"/>
              <a:ext cx="130175" cy="19050"/>
            </a:xfrm>
            <a:custGeom>
              <a:avLst/>
              <a:gdLst>
                <a:gd name="T0" fmla="*/ 40 w 82"/>
                <a:gd name="T1" fmla="*/ 12 h 12"/>
                <a:gd name="T2" fmla="*/ 40 w 82"/>
                <a:gd name="T3" fmla="*/ 12 h 12"/>
                <a:gd name="T4" fmla="*/ 76 w 82"/>
                <a:gd name="T5" fmla="*/ 12 h 12"/>
                <a:gd name="T6" fmla="*/ 76 w 82"/>
                <a:gd name="T7" fmla="*/ 12 h 12"/>
                <a:gd name="T8" fmla="*/ 80 w 82"/>
                <a:gd name="T9" fmla="*/ 10 h 12"/>
                <a:gd name="T10" fmla="*/ 82 w 82"/>
                <a:gd name="T11" fmla="*/ 6 h 12"/>
                <a:gd name="T12" fmla="*/ 82 w 82"/>
                <a:gd name="T13" fmla="*/ 6 h 12"/>
                <a:gd name="T14" fmla="*/ 80 w 82"/>
                <a:gd name="T15" fmla="*/ 2 h 12"/>
                <a:gd name="T16" fmla="*/ 76 w 82"/>
                <a:gd name="T17" fmla="*/ 0 h 12"/>
                <a:gd name="T18" fmla="*/ 76 w 82"/>
                <a:gd name="T19" fmla="*/ 0 h 12"/>
                <a:gd name="T20" fmla="*/ 40 w 82"/>
                <a:gd name="T21" fmla="*/ 2 h 12"/>
                <a:gd name="T22" fmla="*/ 6 w 82"/>
                <a:gd name="T23" fmla="*/ 0 h 12"/>
                <a:gd name="T24" fmla="*/ 6 w 82"/>
                <a:gd name="T25" fmla="*/ 0 h 12"/>
                <a:gd name="T26" fmla="*/ 2 w 82"/>
                <a:gd name="T27" fmla="*/ 2 h 12"/>
                <a:gd name="T28" fmla="*/ 0 w 82"/>
                <a:gd name="T29" fmla="*/ 6 h 12"/>
                <a:gd name="T30" fmla="*/ 0 w 82"/>
                <a:gd name="T31" fmla="*/ 6 h 12"/>
                <a:gd name="T32" fmla="*/ 0 w 82"/>
                <a:gd name="T33" fmla="*/ 10 h 12"/>
                <a:gd name="T34" fmla="*/ 4 w 82"/>
                <a:gd name="T35" fmla="*/ 12 h 12"/>
                <a:gd name="T36" fmla="*/ 4 w 82"/>
                <a:gd name="T37" fmla="*/ 12 h 12"/>
                <a:gd name="T38" fmla="*/ 40 w 82"/>
                <a:gd name="T39" fmla="*/ 12 h 12"/>
                <a:gd name="T40" fmla="*/ 40 w 82"/>
                <a:gd name="T4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 h="12">
                  <a:moveTo>
                    <a:pt x="40" y="12"/>
                  </a:moveTo>
                  <a:lnTo>
                    <a:pt x="40" y="12"/>
                  </a:lnTo>
                  <a:lnTo>
                    <a:pt x="76" y="12"/>
                  </a:lnTo>
                  <a:lnTo>
                    <a:pt x="76" y="12"/>
                  </a:lnTo>
                  <a:lnTo>
                    <a:pt x="80" y="10"/>
                  </a:lnTo>
                  <a:lnTo>
                    <a:pt x="82" y="6"/>
                  </a:lnTo>
                  <a:lnTo>
                    <a:pt x="82" y="6"/>
                  </a:lnTo>
                  <a:lnTo>
                    <a:pt x="80" y="2"/>
                  </a:lnTo>
                  <a:lnTo>
                    <a:pt x="76" y="0"/>
                  </a:lnTo>
                  <a:lnTo>
                    <a:pt x="76" y="0"/>
                  </a:lnTo>
                  <a:lnTo>
                    <a:pt x="40" y="2"/>
                  </a:lnTo>
                  <a:lnTo>
                    <a:pt x="6" y="0"/>
                  </a:lnTo>
                  <a:lnTo>
                    <a:pt x="6" y="0"/>
                  </a:lnTo>
                  <a:lnTo>
                    <a:pt x="2" y="2"/>
                  </a:lnTo>
                  <a:lnTo>
                    <a:pt x="0" y="6"/>
                  </a:lnTo>
                  <a:lnTo>
                    <a:pt x="0" y="6"/>
                  </a:lnTo>
                  <a:lnTo>
                    <a:pt x="0" y="10"/>
                  </a:lnTo>
                  <a:lnTo>
                    <a:pt x="4" y="12"/>
                  </a:lnTo>
                  <a:lnTo>
                    <a:pt x="4" y="12"/>
                  </a:lnTo>
                  <a:lnTo>
                    <a:pt x="40" y="12"/>
                  </a:lnTo>
                  <a:lnTo>
                    <a:pt x="4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7" name="Freeform 253">
              <a:extLst>
                <a:ext uri="{FF2B5EF4-FFF2-40B4-BE49-F238E27FC236}">
                  <a16:creationId xmlns:a16="http://schemas.microsoft.com/office/drawing/2014/main" id="{B1AFBABB-5558-426F-A1B5-5405EAB8188C}"/>
                </a:ext>
              </a:extLst>
            </p:cNvPr>
            <p:cNvSpPr>
              <a:spLocks/>
            </p:cNvSpPr>
            <p:nvPr userDrawn="1"/>
          </p:nvSpPr>
          <p:spPr bwMode="auto">
            <a:xfrm>
              <a:off x="5926138" y="3167063"/>
              <a:ext cx="565150" cy="260350"/>
            </a:xfrm>
            <a:custGeom>
              <a:avLst/>
              <a:gdLst>
                <a:gd name="T0" fmla="*/ 338 w 356"/>
                <a:gd name="T1" fmla="*/ 0 h 164"/>
                <a:gd name="T2" fmla="*/ 20 w 356"/>
                <a:gd name="T3" fmla="*/ 0 h 164"/>
                <a:gd name="T4" fmla="*/ 20 w 356"/>
                <a:gd name="T5" fmla="*/ 0 h 164"/>
                <a:gd name="T6" fmla="*/ 12 w 356"/>
                <a:gd name="T7" fmla="*/ 2 h 164"/>
                <a:gd name="T8" fmla="*/ 6 w 356"/>
                <a:gd name="T9" fmla="*/ 6 h 164"/>
                <a:gd name="T10" fmla="*/ 2 w 356"/>
                <a:gd name="T11" fmla="*/ 12 h 164"/>
                <a:gd name="T12" fmla="*/ 0 w 356"/>
                <a:gd name="T13" fmla="*/ 20 h 164"/>
                <a:gd name="T14" fmla="*/ 0 w 356"/>
                <a:gd name="T15" fmla="*/ 146 h 164"/>
                <a:gd name="T16" fmla="*/ 0 w 356"/>
                <a:gd name="T17" fmla="*/ 146 h 164"/>
                <a:gd name="T18" fmla="*/ 0 w 356"/>
                <a:gd name="T19" fmla="*/ 150 h 164"/>
                <a:gd name="T20" fmla="*/ 4 w 356"/>
                <a:gd name="T21" fmla="*/ 152 h 164"/>
                <a:gd name="T22" fmla="*/ 52 w 356"/>
                <a:gd name="T23" fmla="*/ 162 h 164"/>
                <a:gd name="T24" fmla="*/ 52 w 356"/>
                <a:gd name="T25" fmla="*/ 162 h 164"/>
                <a:gd name="T26" fmla="*/ 68 w 356"/>
                <a:gd name="T27" fmla="*/ 164 h 164"/>
                <a:gd name="T28" fmla="*/ 68 w 356"/>
                <a:gd name="T29" fmla="*/ 164 h 164"/>
                <a:gd name="T30" fmla="*/ 72 w 356"/>
                <a:gd name="T31" fmla="*/ 164 h 164"/>
                <a:gd name="T32" fmla="*/ 74 w 356"/>
                <a:gd name="T33" fmla="*/ 160 h 164"/>
                <a:gd name="T34" fmla="*/ 74 w 356"/>
                <a:gd name="T35" fmla="*/ 160 h 164"/>
                <a:gd name="T36" fmla="*/ 74 w 356"/>
                <a:gd name="T37" fmla="*/ 156 h 164"/>
                <a:gd name="T38" fmla="*/ 70 w 356"/>
                <a:gd name="T39" fmla="*/ 154 h 164"/>
                <a:gd name="T40" fmla="*/ 70 w 356"/>
                <a:gd name="T41" fmla="*/ 154 h 164"/>
                <a:gd name="T42" fmla="*/ 56 w 356"/>
                <a:gd name="T43" fmla="*/ 150 h 164"/>
                <a:gd name="T44" fmla="*/ 10 w 356"/>
                <a:gd name="T45" fmla="*/ 142 h 164"/>
                <a:gd name="T46" fmla="*/ 10 w 356"/>
                <a:gd name="T47" fmla="*/ 20 h 164"/>
                <a:gd name="T48" fmla="*/ 10 w 356"/>
                <a:gd name="T49" fmla="*/ 20 h 164"/>
                <a:gd name="T50" fmla="*/ 12 w 356"/>
                <a:gd name="T51" fmla="*/ 16 h 164"/>
                <a:gd name="T52" fmla="*/ 14 w 356"/>
                <a:gd name="T53" fmla="*/ 14 h 164"/>
                <a:gd name="T54" fmla="*/ 16 w 356"/>
                <a:gd name="T55" fmla="*/ 12 h 164"/>
                <a:gd name="T56" fmla="*/ 20 w 356"/>
                <a:gd name="T57" fmla="*/ 10 h 164"/>
                <a:gd name="T58" fmla="*/ 338 w 356"/>
                <a:gd name="T59" fmla="*/ 10 h 164"/>
                <a:gd name="T60" fmla="*/ 338 w 356"/>
                <a:gd name="T61" fmla="*/ 10 h 164"/>
                <a:gd name="T62" fmla="*/ 340 w 356"/>
                <a:gd name="T63" fmla="*/ 12 h 164"/>
                <a:gd name="T64" fmla="*/ 344 w 356"/>
                <a:gd name="T65" fmla="*/ 14 h 164"/>
                <a:gd name="T66" fmla="*/ 346 w 356"/>
                <a:gd name="T67" fmla="*/ 16 h 164"/>
                <a:gd name="T68" fmla="*/ 346 w 356"/>
                <a:gd name="T69" fmla="*/ 20 h 164"/>
                <a:gd name="T70" fmla="*/ 346 w 356"/>
                <a:gd name="T71" fmla="*/ 142 h 164"/>
                <a:gd name="T72" fmla="*/ 302 w 356"/>
                <a:gd name="T73" fmla="*/ 150 h 164"/>
                <a:gd name="T74" fmla="*/ 302 w 356"/>
                <a:gd name="T75" fmla="*/ 150 h 164"/>
                <a:gd name="T76" fmla="*/ 288 w 356"/>
                <a:gd name="T77" fmla="*/ 154 h 164"/>
                <a:gd name="T78" fmla="*/ 288 w 356"/>
                <a:gd name="T79" fmla="*/ 154 h 164"/>
                <a:gd name="T80" fmla="*/ 284 w 356"/>
                <a:gd name="T81" fmla="*/ 156 h 164"/>
                <a:gd name="T82" fmla="*/ 282 w 356"/>
                <a:gd name="T83" fmla="*/ 160 h 164"/>
                <a:gd name="T84" fmla="*/ 282 w 356"/>
                <a:gd name="T85" fmla="*/ 160 h 164"/>
                <a:gd name="T86" fmla="*/ 284 w 356"/>
                <a:gd name="T87" fmla="*/ 164 h 164"/>
                <a:gd name="T88" fmla="*/ 288 w 356"/>
                <a:gd name="T89" fmla="*/ 164 h 164"/>
                <a:gd name="T90" fmla="*/ 288 w 356"/>
                <a:gd name="T91" fmla="*/ 164 h 164"/>
                <a:gd name="T92" fmla="*/ 288 w 356"/>
                <a:gd name="T93" fmla="*/ 164 h 164"/>
                <a:gd name="T94" fmla="*/ 288 w 356"/>
                <a:gd name="T95" fmla="*/ 164 h 164"/>
                <a:gd name="T96" fmla="*/ 304 w 356"/>
                <a:gd name="T97" fmla="*/ 162 h 164"/>
                <a:gd name="T98" fmla="*/ 352 w 356"/>
                <a:gd name="T99" fmla="*/ 152 h 164"/>
                <a:gd name="T100" fmla="*/ 352 w 356"/>
                <a:gd name="T101" fmla="*/ 152 h 164"/>
                <a:gd name="T102" fmla="*/ 356 w 356"/>
                <a:gd name="T103" fmla="*/ 150 h 164"/>
                <a:gd name="T104" fmla="*/ 356 w 356"/>
                <a:gd name="T105" fmla="*/ 146 h 164"/>
                <a:gd name="T106" fmla="*/ 356 w 356"/>
                <a:gd name="T107" fmla="*/ 20 h 164"/>
                <a:gd name="T108" fmla="*/ 356 w 356"/>
                <a:gd name="T109" fmla="*/ 20 h 164"/>
                <a:gd name="T110" fmla="*/ 356 w 356"/>
                <a:gd name="T111" fmla="*/ 12 h 164"/>
                <a:gd name="T112" fmla="*/ 352 w 356"/>
                <a:gd name="T113" fmla="*/ 6 h 164"/>
                <a:gd name="T114" fmla="*/ 344 w 356"/>
                <a:gd name="T115" fmla="*/ 2 h 164"/>
                <a:gd name="T116" fmla="*/ 338 w 356"/>
                <a:gd name="T117" fmla="*/ 0 h 164"/>
                <a:gd name="T118" fmla="*/ 338 w 356"/>
                <a:gd name="T119"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6" h="164">
                  <a:moveTo>
                    <a:pt x="338" y="0"/>
                  </a:moveTo>
                  <a:lnTo>
                    <a:pt x="20" y="0"/>
                  </a:lnTo>
                  <a:lnTo>
                    <a:pt x="20" y="0"/>
                  </a:lnTo>
                  <a:lnTo>
                    <a:pt x="12" y="2"/>
                  </a:lnTo>
                  <a:lnTo>
                    <a:pt x="6" y="6"/>
                  </a:lnTo>
                  <a:lnTo>
                    <a:pt x="2" y="12"/>
                  </a:lnTo>
                  <a:lnTo>
                    <a:pt x="0" y="20"/>
                  </a:lnTo>
                  <a:lnTo>
                    <a:pt x="0" y="146"/>
                  </a:lnTo>
                  <a:lnTo>
                    <a:pt x="0" y="146"/>
                  </a:lnTo>
                  <a:lnTo>
                    <a:pt x="0" y="150"/>
                  </a:lnTo>
                  <a:lnTo>
                    <a:pt x="4" y="152"/>
                  </a:lnTo>
                  <a:lnTo>
                    <a:pt x="52" y="162"/>
                  </a:lnTo>
                  <a:lnTo>
                    <a:pt x="52" y="162"/>
                  </a:lnTo>
                  <a:lnTo>
                    <a:pt x="68" y="164"/>
                  </a:lnTo>
                  <a:lnTo>
                    <a:pt x="68" y="164"/>
                  </a:lnTo>
                  <a:lnTo>
                    <a:pt x="72" y="164"/>
                  </a:lnTo>
                  <a:lnTo>
                    <a:pt x="74" y="160"/>
                  </a:lnTo>
                  <a:lnTo>
                    <a:pt x="74" y="160"/>
                  </a:lnTo>
                  <a:lnTo>
                    <a:pt x="74" y="156"/>
                  </a:lnTo>
                  <a:lnTo>
                    <a:pt x="70" y="154"/>
                  </a:lnTo>
                  <a:lnTo>
                    <a:pt x="70" y="154"/>
                  </a:lnTo>
                  <a:lnTo>
                    <a:pt x="56" y="150"/>
                  </a:lnTo>
                  <a:lnTo>
                    <a:pt x="10" y="142"/>
                  </a:lnTo>
                  <a:lnTo>
                    <a:pt x="10" y="20"/>
                  </a:lnTo>
                  <a:lnTo>
                    <a:pt x="10" y="20"/>
                  </a:lnTo>
                  <a:lnTo>
                    <a:pt x="12" y="16"/>
                  </a:lnTo>
                  <a:lnTo>
                    <a:pt x="14" y="14"/>
                  </a:lnTo>
                  <a:lnTo>
                    <a:pt x="16" y="12"/>
                  </a:lnTo>
                  <a:lnTo>
                    <a:pt x="20" y="10"/>
                  </a:lnTo>
                  <a:lnTo>
                    <a:pt x="338" y="10"/>
                  </a:lnTo>
                  <a:lnTo>
                    <a:pt x="338" y="10"/>
                  </a:lnTo>
                  <a:lnTo>
                    <a:pt x="340" y="12"/>
                  </a:lnTo>
                  <a:lnTo>
                    <a:pt x="344" y="14"/>
                  </a:lnTo>
                  <a:lnTo>
                    <a:pt x="346" y="16"/>
                  </a:lnTo>
                  <a:lnTo>
                    <a:pt x="346" y="20"/>
                  </a:lnTo>
                  <a:lnTo>
                    <a:pt x="346" y="142"/>
                  </a:lnTo>
                  <a:lnTo>
                    <a:pt x="302" y="150"/>
                  </a:lnTo>
                  <a:lnTo>
                    <a:pt x="302" y="150"/>
                  </a:lnTo>
                  <a:lnTo>
                    <a:pt x="288" y="154"/>
                  </a:lnTo>
                  <a:lnTo>
                    <a:pt x="288" y="154"/>
                  </a:lnTo>
                  <a:lnTo>
                    <a:pt x="284" y="156"/>
                  </a:lnTo>
                  <a:lnTo>
                    <a:pt x="282" y="160"/>
                  </a:lnTo>
                  <a:lnTo>
                    <a:pt x="282" y="160"/>
                  </a:lnTo>
                  <a:lnTo>
                    <a:pt x="284" y="164"/>
                  </a:lnTo>
                  <a:lnTo>
                    <a:pt x="288" y="164"/>
                  </a:lnTo>
                  <a:lnTo>
                    <a:pt x="288" y="164"/>
                  </a:lnTo>
                  <a:lnTo>
                    <a:pt x="288" y="164"/>
                  </a:lnTo>
                  <a:lnTo>
                    <a:pt x="288" y="164"/>
                  </a:lnTo>
                  <a:lnTo>
                    <a:pt x="304" y="162"/>
                  </a:lnTo>
                  <a:lnTo>
                    <a:pt x="352" y="152"/>
                  </a:lnTo>
                  <a:lnTo>
                    <a:pt x="352" y="152"/>
                  </a:lnTo>
                  <a:lnTo>
                    <a:pt x="356" y="150"/>
                  </a:lnTo>
                  <a:lnTo>
                    <a:pt x="356" y="146"/>
                  </a:lnTo>
                  <a:lnTo>
                    <a:pt x="356" y="20"/>
                  </a:lnTo>
                  <a:lnTo>
                    <a:pt x="356" y="20"/>
                  </a:lnTo>
                  <a:lnTo>
                    <a:pt x="356" y="12"/>
                  </a:lnTo>
                  <a:lnTo>
                    <a:pt x="352" y="6"/>
                  </a:lnTo>
                  <a:lnTo>
                    <a:pt x="344" y="2"/>
                  </a:lnTo>
                  <a:lnTo>
                    <a:pt x="338" y="0"/>
                  </a:lnTo>
                  <a:lnTo>
                    <a:pt x="3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8" name="Freeform 254">
              <a:extLst>
                <a:ext uri="{FF2B5EF4-FFF2-40B4-BE49-F238E27FC236}">
                  <a16:creationId xmlns:a16="http://schemas.microsoft.com/office/drawing/2014/main" id="{CE34BCE4-931F-4A39-A4C5-2DD00C307D78}"/>
                </a:ext>
              </a:extLst>
            </p:cNvPr>
            <p:cNvSpPr>
              <a:spLocks/>
            </p:cNvSpPr>
            <p:nvPr userDrawn="1"/>
          </p:nvSpPr>
          <p:spPr bwMode="auto">
            <a:xfrm>
              <a:off x="5957888" y="3427413"/>
              <a:ext cx="501650" cy="158750"/>
            </a:xfrm>
            <a:custGeom>
              <a:avLst/>
              <a:gdLst>
                <a:gd name="T0" fmla="*/ 312 w 316"/>
                <a:gd name="T1" fmla="*/ 0 h 100"/>
                <a:gd name="T2" fmla="*/ 312 w 316"/>
                <a:gd name="T3" fmla="*/ 0 h 100"/>
                <a:gd name="T4" fmla="*/ 308 w 316"/>
                <a:gd name="T5" fmla="*/ 2 h 100"/>
                <a:gd name="T6" fmla="*/ 306 w 316"/>
                <a:gd name="T7" fmla="*/ 4 h 100"/>
                <a:gd name="T8" fmla="*/ 306 w 316"/>
                <a:gd name="T9" fmla="*/ 80 h 100"/>
                <a:gd name="T10" fmla="*/ 306 w 316"/>
                <a:gd name="T11" fmla="*/ 80 h 100"/>
                <a:gd name="T12" fmla="*/ 306 w 316"/>
                <a:gd name="T13" fmla="*/ 84 h 100"/>
                <a:gd name="T14" fmla="*/ 304 w 316"/>
                <a:gd name="T15" fmla="*/ 86 h 100"/>
                <a:gd name="T16" fmla="*/ 300 w 316"/>
                <a:gd name="T17" fmla="*/ 88 h 100"/>
                <a:gd name="T18" fmla="*/ 298 w 316"/>
                <a:gd name="T19" fmla="*/ 88 h 100"/>
                <a:gd name="T20" fmla="*/ 20 w 316"/>
                <a:gd name="T21" fmla="*/ 88 h 100"/>
                <a:gd name="T22" fmla="*/ 20 w 316"/>
                <a:gd name="T23" fmla="*/ 88 h 100"/>
                <a:gd name="T24" fmla="*/ 16 w 316"/>
                <a:gd name="T25" fmla="*/ 88 h 100"/>
                <a:gd name="T26" fmla="*/ 14 w 316"/>
                <a:gd name="T27" fmla="*/ 86 h 100"/>
                <a:gd name="T28" fmla="*/ 12 w 316"/>
                <a:gd name="T29" fmla="*/ 84 h 100"/>
                <a:gd name="T30" fmla="*/ 10 w 316"/>
                <a:gd name="T31" fmla="*/ 80 h 100"/>
                <a:gd name="T32" fmla="*/ 10 w 316"/>
                <a:gd name="T33" fmla="*/ 4 h 100"/>
                <a:gd name="T34" fmla="*/ 10 w 316"/>
                <a:gd name="T35" fmla="*/ 4 h 100"/>
                <a:gd name="T36" fmla="*/ 10 w 316"/>
                <a:gd name="T37" fmla="*/ 2 h 100"/>
                <a:gd name="T38" fmla="*/ 6 w 316"/>
                <a:gd name="T39" fmla="*/ 0 h 100"/>
                <a:gd name="T40" fmla="*/ 6 w 316"/>
                <a:gd name="T41" fmla="*/ 0 h 100"/>
                <a:gd name="T42" fmla="*/ 2 w 316"/>
                <a:gd name="T43" fmla="*/ 2 h 100"/>
                <a:gd name="T44" fmla="*/ 0 w 316"/>
                <a:gd name="T45" fmla="*/ 4 h 100"/>
                <a:gd name="T46" fmla="*/ 0 w 316"/>
                <a:gd name="T47" fmla="*/ 80 h 100"/>
                <a:gd name="T48" fmla="*/ 0 w 316"/>
                <a:gd name="T49" fmla="*/ 80 h 100"/>
                <a:gd name="T50" fmla="*/ 2 w 316"/>
                <a:gd name="T51" fmla="*/ 88 h 100"/>
                <a:gd name="T52" fmla="*/ 6 w 316"/>
                <a:gd name="T53" fmla="*/ 94 h 100"/>
                <a:gd name="T54" fmla="*/ 12 w 316"/>
                <a:gd name="T55" fmla="*/ 98 h 100"/>
                <a:gd name="T56" fmla="*/ 20 w 316"/>
                <a:gd name="T57" fmla="*/ 100 h 100"/>
                <a:gd name="T58" fmla="*/ 298 w 316"/>
                <a:gd name="T59" fmla="*/ 100 h 100"/>
                <a:gd name="T60" fmla="*/ 298 w 316"/>
                <a:gd name="T61" fmla="*/ 100 h 100"/>
                <a:gd name="T62" fmla="*/ 304 w 316"/>
                <a:gd name="T63" fmla="*/ 98 h 100"/>
                <a:gd name="T64" fmla="*/ 310 w 316"/>
                <a:gd name="T65" fmla="*/ 94 h 100"/>
                <a:gd name="T66" fmla="*/ 316 w 316"/>
                <a:gd name="T67" fmla="*/ 88 h 100"/>
                <a:gd name="T68" fmla="*/ 316 w 316"/>
                <a:gd name="T69" fmla="*/ 80 h 100"/>
                <a:gd name="T70" fmla="*/ 316 w 316"/>
                <a:gd name="T71" fmla="*/ 4 h 100"/>
                <a:gd name="T72" fmla="*/ 316 w 316"/>
                <a:gd name="T73" fmla="*/ 4 h 100"/>
                <a:gd name="T74" fmla="*/ 314 w 316"/>
                <a:gd name="T75" fmla="*/ 2 h 100"/>
                <a:gd name="T76" fmla="*/ 312 w 316"/>
                <a:gd name="T77" fmla="*/ 0 h 100"/>
                <a:gd name="T78" fmla="*/ 312 w 316"/>
                <a:gd name="T79"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16" h="100">
                  <a:moveTo>
                    <a:pt x="312" y="0"/>
                  </a:moveTo>
                  <a:lnTo>
                    <a:pt x="312" y="0"/>
                  </a:lnTo>
                  <a:lnTo>
                    <a:pt x="308" y="2"/>
                  </a:lnTo>
                  <a:lnTo>
                    <a:pt x="306" y="4"/>
                  </a:lnTo>
                  <a:lnTo>
                    <a:pt x="306" y="80"/>
                  </a:lnTo>
                  <a:lnTo>
                    <a:pt x="306" y="80"/>
                  </a:lnTo>
                  <a:lnTo>
                    <a:pt x="306" y="84"/>
                  </a:lnTo>
                  <a:lnTo>
                    <a:pt x="304" y="86"/>
                  </a:lnTo>
                  <a:lnTo>
                    <a:pt x="300" y="88"/>
                  </a:lnTo>
                  <a:lnTo>
                    <a:pt x="298" y="88"/>
                  </a:lnTo>
                  <a:lnTo>
                    <a:pt x="20" y="88"/>
                  </a:lnTo>
                  <a:lnTo>
                    <a:pt x="20" y="88"/>
                  </a:lnTo>
                  <a:lnTo>
                    <a:pt x="16" y="88"/>
                  </a:lnTo>
                  <a:lnTo>
                    <a:pt x="14" y="86"/>
                  </a:lnTo>
                  <a:lnTo>
                    <a:pt x="12" y="84"/>
                  </a:lnTo>
                  <a:lnTo>
                    <a:pt x="10" y="80"/>
                  </a:lnTo>
                  <a:lnTo>
                    <a:pt x="10" y="4"/>
                  </a:lnTo>
                  <a:lnTo>
                    <a:pt x="10" y="4"/>
                  </a:lnTo>
                  <a:lnTo>
                    <a:pt x="10" y="2"/>
                  </a:lnTo>
                  <a:lnTo>
                    <a:pt x="6" y="0"/>
                  </a:lnTo>
                  <a:lnTo>
                    <a:pt x="6" y="0"/>
                  </a:lnTo>
                  <a:lnTo>
                    <a:pt x="2" y="2"/>
                  </a:lnTo>
                  <a:lnTo>
                    <a:pt x="0" y="4"/>
                  </a:lnTo>
                  <a:lnTo>
                    <a:pt x="0" y="80"/>
                  </a:lnTo>
                  <a:lnTo>
                    <a:pt x="0" y="80"/>
                  </a:lnTo>
                  <a:lnTo>
                    <a:pt x="2" y="88"/>
                  </a:lnTo>
                  <a:lnTo>
                    <a:pt x="6" y="94"/>
                  </a:lnTo>
                  <a:lnTo>
                    <a:pt x="12" y="98"/>
                  </a:lnTo>
                  <a:lnTo>
                    <a:pt x="20" y="100"/>
                  </a:lnTo>
                  <a:lnTo>
                    <a:pt x="298" y="100"/>
                  </a:lnTo>
                  <a:lnTo>
                    <a:pt x="298" y="100"/>
                  </a:lnTo>
                  <a:lnTo>
                    <a:pt x="304" y="98"/>
                  </a:lnTo>
                  <a:lnTo>
                    <a:pt x="310" y="94"/>
                  </a:lnTo>
                  <a:lnTo>
                    <a:pt x="316" y="88"/>
                  </a:lnTo>
                  <a:lnTo>
                    <a:pt x="316" y="80"/>
                  </a:lnTo>
                  <a:lnTo>
                    <a:pt x="316" y="4"/>
                  </a:lnTo>
                  <a:lnTo>
                    <a:pt x="316" y="4"/>
                  </a:lnTo>
                  <a:lnTo>
                    <a:pt x="314" y="2"/>
                  </a:lnTo>
                  <a:lnTo>
                    <a:pt x="312" y="0"/>
                  </a:lnTo>
                  <a:lnTo>
                    <a:pt x="3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9" name="Freeform 255">
              <a:extLst>
                <a:ext uri="{FF2B5EF4-FFF2-40B4-BE49-F238E27FC236}">
                  <a16:creationId xmlns:a16="http://schemas.microsoft.com/office/drawing/2014/main" id="{7125C707-B4EC-4F6B-871A-356C81B7DCD0}"/>
                </a:ext>
              </a:extLst>
            </p:cNvPr>
            <p:cNvSpPr>
              <a:spLocks noEditPoints="1"/>
            </p:cNvSpPr>
            <p:nvPr userDrawn="1"/>
          </p:nvSpPr>
          <p:spPr bwMode="auto">
            <a:xfrm>
              <a:off x="6049963" y="3363913"/>
              <a:ext cx="317500" cy="130175"/>
            </a:xfrm>
            <a:custGeom>
              <a:avLst/>
              <a:gdLst>
                <a:gd name="T0" fmla="*/ 18 w 200"/>
                <a:gd name="T1" fmla="*/ 10 h 82"/>
                <a:gd name="T2" fmla="*/ 12 w 200"/>
                <a:gd name="T3" fmla="*/ 16 h 82"/>
                <a:gd name="T4" fmla="*/ 12 w 200"/>
                <a:gd name="T5" fmla="*/ 64 h 82"/>
                <a:gd name="T6" fmla="*/ 18 w 200"/>
                <a:gd name="T7" fmla="*/ 72 h 82"/>
                <a:gd name="T8" fmla="*/ 38 w 200"/>
                <a:gd name="T9" fmla="*/ 72 h 82"/>
                <a:gd name="T10" fmla="*/ 44 w 200"/>
                <a:gd name="T11" fmla="*/ 64 h 82"/>
                <a:gd name="T12" fmla="*/ 44 w 200"/>
                <a:gd name="T13" fmla="*/ 16 h 82"/>
                <a:gd name="T14" fmla="*/ 38 w 200"/>
                <a:gd name="T15" fmla="*/ 10 h 82"/>
                <a:gd name="T16" fmla="*/ 38 w 200"/>
                <a:gd name="T17" fmla="*/ 82 h 82"/>
                <a:gd name="T18" fmla="*/ 18 w 200"/>
                <a:gd name="T19" fmla="*/ 82 h 82"/>
                <a:gd name="T20" fmla="*/ 6 w 200"/>
                <a:gd name="T21" fmla="*/ 76 h 82"/>
                <a:gd name="T22" fmla="*/ 0 w 200"/>
                <a:gd name="T23" fmla="*/ 64 h 82"/>
                <a:gd name="T24" fmla="*/ 0 w 200"/>
                <a:gd name="T25" fmla="*/ 16 h 82"/>
                <a:gd name="T26" fmla="*/ 6 w 200"/>
                <a:gd name="T27" fmla="*/ 4 h 82"/>
                <a:gd name="T28" fmla="*/ 18 w 200"/>
                <a:gd name="T29" fmla="*/ 0 h 82"/>
                <a:gd name="T30" fmla="*/ 38 w 200"/>
                <a:gd name="T31" fmla="*/ 0 h 82"/>
                <a:gd name="T32" fmla="*/ 50 w 200"/>
                <a:gd name="T33" fmla="*/ 4 h 82"/>
                <a:gd name="T34" fmla="*/ 54 w 200"/>
                <a:gd name="T35" fmla="*/ 16 h 82"/>
                <a:gd name="T36" fmla="*/ 54 w 200"/>
                <a:gd name="T37" fmla="*/ 64 h 82"/>
                <a:gd name="T38" fmla="*/ 50 w 200"/>
                <a:gd name="T39" fmla="*/ 76 h 82"/>
                <a:gd name="T40" fmla="*/ 38 w 200"/>
                <a:gd name="T41" fmla="*/ 82 h 82"/>
                <a:gd name="T42" fmla="*/ 164 w 200"/>
                <a:gd name="T43" fmla="*/ 10 h 82"/>
                <a:gd name="T44" fmla="*/ 156 w 200"/>
                <a:gd name="T45" fmla="*/ 16 h 82"/>
                <a:gd name="T46" fmla="*/ 156 w 200"/>
                <a:gd name="T47" fmla="*/ 64 h 82"/>
                <a:gd name="T48" fmla="*/ 164 w 200"/>
                <a:gd name="T49" fmla="*/ 72 h 82"/>
                <a:gd name="T50" fmla="*/ 182 w 200"/>
                <a:gd name="T51" fmla="*/ 72 h 82"/>
                <a:gd name="T52" fmla="*/ 190 w 200"/>
                <a:gd name="T53" fmla="*/ 64 h 82"/>
                <a:gd name="T54" fmla="*/ 190 w 200"/>
                <a:gd name="T55" fmla="*/ 16 h 82"/>
                <a:gd name="T56" fmla="*/ 182 w 200"/>
                <a:gd name="T57" fmla="*/ 10 h 82"/>
                <a:gd name="T58" fmla="*/ 182 w 200"/>
                <a:gd name="T59" fmla="*/ 82 h 82"/>
                <a:gd name="T60" fmla="*/ 164 w 200"/>
                <a:gd name="T61" fmla="*/ 82 h 82"/>
                <a:gd name="T62" fmla="*/ 152 w 200"/>
                <a:gd name="T63" fmla="*/ 76 h 82"/>
                <a:gd name="T64" fmla="*/ 146 w 200"/>
                <a:gd name="T65" fmla="*/ 64 h 82"/>
                <a:gd name="T66" fmla="*/ 146 w 200"/>
                <a:gd name="T67" fmla="*/ 16 h 82"/>
                <a:gd name="T68" fmla="*/ 152 w 200"/>
                <a:gd name="T69" fmla="*/ 4 h 82"/>
                <a:gd name="T70" fmla="*/ 164 w 200"/>
                <a:gd name="T71" fmla="*/ 0 h 82"/>
                <a:gd name="T72" fmla="*/ 182 w 200"/>
                <a:gd name="T73" fmla="*/ 0 h 82"/>
                <a:gd name="T74" fmla="*/ 194 w 200"/>
                <a:gd name="T75" fmla="*/ 4 h 82"/>
                <a:gd name="T76" fmla="*/ 200 w 200"/>
                <a:gd name="T77" fmla="*/ 16 h 82"/>
                <a:gd name="T78" fmla="*/ 200 w 200"/>
                <a:gd name="T79" fmla="*/ 64 h 82"/>
                <a:gd name="T80" fmla="*/ 194 w 200"/>
                <a:gd name="T81" fmla="*/ 76 h 82"/>
                <a:gd name="T82" fmla="*/ 182 w 200"/>
                <a:gd name="T83"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0" h="82">
                  <a:moveTo>
                    <a:pt x="18" y="10"/>
                  </a:moveTo>
                  <a:lnTo>
                    <a:pt x="18" y="10"/>
                  </a:lnTo>
                  <a:lnTo>
                    <a:pt x="14" y="12"/>
                  </a:lnTo>
                  <a:lnTo>
                    <a:pt x="12" y="16"/>
                  </a:lnTo>
                  <a:lnTo>
                    <a:pt x="12" y="64"/>
                  </a:lnTo>
                  <a:lnTo>
                    <a:pt x="12" y="64"/>
                  </a:lnTo>
                  <a:lnTo>
                    <a:pt x="14" y="70"/>
                  </a:lnTo>
                  <a:lnTo>
                    <a:pt x="18" y="72"/>
                  </a:lnTo>
                  <a:lnTo>
                    <a:pt x="38" y="72"/>
                  </a:lnTo>
                  <a:lnTo>
                    <a:pt x="38" y="72"/>
                  </a:lnTo>
                  <a:lnTo>
                    <a:pt x="42" y="70"/>
                  </a:lnTo>
                  <a:lnTo>
                    <a:pt x="44" y="64"/>
                  </a:lnTo>
                  <a:lnTo>
                    <a:pt x="44" y="16"/>
                  </a:lnTo>
                  <a:lnTo>
                    <a:pt x="44" y="16"/>
                  </a:lnTo>
                  <a:lnTo>
                    <a:pt x="42" y="12"/>
                  </a:lnTo>
                  <a:lnTo>
                    <a:pt x="38" y="10"/>
                  </a:lnTo>
                  <a:lnTo>
                    <a:pt x="18" y="10"/>
                  </a:lnTo>
                  <a:close/>
                  <a:moveTo>
                    <a:pt x="38" y="82"/>
                  </a:moveTo>
                  <a:lnTo>
                    <a:pt x="18" y="82"/>
                  </a:lnTo>
                  <a:lnTo>
                    <a:pt x="18" y="82"/>
                  </a:lnTo>
                  <a:lnTo>
                    <a:pt x="12" y="80"/>
                  </a:lnTo>
                  <a:lnTo>
                    <a:pt x="6" y="76"/>
                  </a:lnTo>
                  <a:lnTo>
                    <a:pt x="2" y="72"/>
                  </a:lnTo>
                  <a:lnTo>
                    <a:pt x="0" y="64"/>
                  </a:lnTo>
                  <a:lnTo>
                    <a:pt x="0" y="16"/>
                  </a:lnTo>
                  <a:lnTo>
                    <a:pt x="0" y="16"/>
                  </a:lnTo>
                  <a:lnTo>
                    <a:pt x="2" y="10"/>
                  </a:lnTo>
                  <a:lnTo>
                    <a:pt x="6" y="4"/>
                  </a:lnTo>
                  <a:lnTo>
                    <a:pt x="12" y="0"/>
                  </a:lnTo>
                  <a:lnTo>
                    <a:pt x="18" y="0"/>
                  </a:lnTo>
                  <a:lnTo>
                    <a:pt x="38" y="0"/>
                  </a:lnTo>
                  <a:lnTo>
                    <a:pt x="38" y="0"/>
                  </a:lnTo>
                  <a:lnTo>
                    <a:pt x="44" y="0"/>
                  </a:lnTo>
                  <a:lnTo>
                    <a:pt x="50" y="4"/>
                  </a:lnTo>
                  <a:lnTo>
                    <a:pt x="54" y="10"/>
                  </a:lnTo>
                  <a:lnTo>
                    <a:pt x="54" y="16"/>
                  </a:lnTo>
                  <a:lnTo>
                    <a:pt x="54" y="64"/>
                  </a:lnTo>
                  <a:lnTo>
                    <a:pt x="54" y="64"/>
                  </a:lnTo>
                  <a:lnTo>
                    <a:pt x="54" y="72"/>
                  </a:lnTo>
                  <a:lnTo>
                    <a:pt x="50" y="76"/>
                  </a:lnTo>
                  <a:lnTo>
                    <a:pt x="44" y="80"/>
                  </a:lnTo>
                  <a:lnTo>
                    <a:pt x="38" y="82"/>
                  </a:lnTo>
                  <a:close/>
                  <a:moveTo>
                    <a:pt x="164" y="10"/>
                  </a:moveTo>
                  <a:lnTo>
                    <a:pt x="164" y="10"/>
                  </a:lnTo>
                  <a:lnTo>
                    <a:pt x="158" y="12"/>
                  </a:lnTo>
                  <a:lnTo>
                    <a:pt x="156" y="16"/>
                  </a:lnTo>
                  <a:lnTo>
                    <a:pt x="156" y="64"/>
                  </a:lnTo>
                  <a:lnTo>
                    <a:pt x="156" y="64"/>
                  </a:lnTo>
                  <a:lnTo>
                    <a:pt x="158" y="70"/>
                  </a:lnTo>
                  <a:lnTo>
                    <a:pt x="164" y="72"/>
                  </a:lnTo>
                  <a:lnTo>
                    <a:pt x="182" y="72"/>
                  </a:lnTo>
                  <a:lnTo>
                    <a:pt x="182" y="72"/>
                  </a:lnTo>
                  <a:lnTo>
                    <a:pt x="188" y="70"/>
                  </a:lnTo>
                  <a:lnTo>
                    <a:pt x="190" y="64"/>
                  </a:lnTo>
                  <a:lnTo>
                    <a:pt x="190" y="16"/>
                  </a:lnTo>
                  <a:lnTo>
                    <a:pt x="190" y="16"/>
                  </a:lnTo>
                  <a:lnTo>
                    <a:pt x="188" y="12"/>
                  </a:lnTo>
                  <a:lnTo>
                    <a:pt x="182" y="10"/>
                  </a:lnTo>
                  <a:lnTo>
                    <a:pt x="164" y="10"/>
                  </a:lnTo>
                  <a:close/>
                  <a:moveTo>
                    <a:pt x="182" y="82"/>
                  </a:moveTo>
                  <a:lnTo>
                    <a:pt x="164" y="82"/>
                  </a:lnTo>
                  <a:lnTo>
                    <a:pt x="164" y="82"/>
                  </a:lnTo>
                  <a:lnTo>
                    <a:pt x="156" y="80"/>
                  </a:lnTo>
                  <a:lnTo>
                    <a:pt x="152" y="76"/>
                  </a:lnTo>
                  <a:lnTo>
                    <a:pt x="148" y="72"/>
                  </a:lnTo>
                  <a:lnTo>
                    <a:pt x="146" y="64"/>
                  </a:lnTo>
                  <a:lnTo>
                    <a:pt x="146" y="16"/>
                  </a:lnTo>
                  <a:lnTo>
                    <a:pt x="146" y="16"/>
                  </a:lnTo>
                  <a:lnTo>
                    <a:pt x="148" y="10"/>
                  </a:lnTo>
                  <a:lnTo>
                    <a:pt x="152" y="4"/>
                  </a:lnTo>
                  <a:lnTo>
                    <a:pt x="156" y="0"/>
                  </a:lnTo>
                  <a:lnTo>
                    <a:pt x="164" y="0"/>
                  </a:lnTo>
                  <a:lnTo>
                    <a:pt x="182" y="0"/>
                  </a:lnTo>
                  <a:lnTo>
                    <a:pt x="182" y="0"/>
                  </a:lnTo>
                  <a:lnTo>
                    <a:pt x="190" y="0"/>
                  </a:lnTo>
                  <a:lnTo>
                    <a:pt x="194" y="4"/>
                  </a:lnTo>
                  <a:lnTo>
                    <a:pt x="198" y="10"/>
                  </a:lnTo>
                  <a:lnTo>
                    <a:pt x="200" y="16"/>
                  </a:lnTo>
                  <a:lnTo>
                    <a:pt x="200" y="64"/>
                  </a:lnTo>
                  <a:lnTo>
                    <a:pt x="200" y="64"/>
                  </a:lnTo>
                  <a:lnTo>
                    <a:pt x="198" y="72"/>
                  </a:lnTo>
                  <a:lnTo>
                    <a:pt x="194" y="76"/>
                  </a:lnTo>
                  <a:lnTo>
                    <a:pt x="190" y="80"/>
                  </a:lnTo>
                  <a:lnTo>
                    <a:pt x="182" y="8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80" name="Freeform 256">
              <a:extLst>
                <a:ext uri="{FF2B5EF4-FFF2-40B4-BE49-F238E27FC236}">
                  <a16:creationId xmlns:a16="http://schemas.microsoft.com/office/drawing/2014/main" id="{67BC44F8-D95D-4EE6-BCB4-8FD0C05F10C2}"/>
                </a:ext>
              </a:extLst>
            </p:cNvPr>
            <p:cNvSpPr>
              <a:spLocks/>
            </p:cNvSpPr>
            <p:nvPr userDrawn="1"/>
          </p:nvSpPr>
          <p:spPr bwMode="auto">
            <a:xfrm>
              <a:off x="6069013" y="3379788"/>
              <a:ext cx="50800" cy="98425"/>
            </a:xfrm>
            <a:custGeom>
              <a:avLst/>
              <a:gdLst>
                <a:gd name="T0" fmla="*/ 6 w 32"/>
                <a:gd name="T1" fmla="*/ 0 h 62"/>
                <a:gd name="T2" fmla="*/ 6 w 32"/>
                <a:gd name="T3" fmla="*/ 0 h 62"/>
                <a:gd name="T4" fmla="*/ 2 w 32"/>
                <a:gd name="T5" fmla="*/ 2 h 62"/>
                <a:gd name="T6" fmla="*/ 0 w 32"/>
                <a:gd name="T7" fmla="*/ 6 h 62"/>
                <a:gd name="T8" fmla="*/ 0 w 32"/>
                <a:gd name="T9" fmla="*/ 54 h 62"/>
                <a:gd name="T10" fmla="*/ 0 w 32"/>
                <a:gd name="T11" fmla="*/ 54 h 62"/>
                <a:gd name="T12" fmla="*/ 2 w 32"/>
                <a:gd name="T13" fmla="*/ 60 h 62"/>
                <a:gd name="T14" fmla="*/ 6 w 32"/>
                <a:gd name="T15" fmla="*/ 62 h 62"/>
                <a:gd name="T16" fmla="*/ 26 w 32"/>
                <a:gd name="T17" fmla="*/ 62 h 62"/>
                <a:gd name="T18" fmla="*/ 26 w 32"/>
                <a:gd name="T19" fmla="*/ 62 h 62"/>
                <a:gd name="T20" fmla="*/ 30 w 32"/>
                <a:gd name="T21" fmla="*/ 60 h 62"/>
                <a:gd name="T22" fmla="*/ 32 w 32"/>
                <a:gd name="T23" fmla="*/ 54 h 62"/>
                <a:gd name="T24" fmla="*/ 32 w 32"/>
                <a:gd name="T25" fmla="*/ 6 h 62"/>
                <a:gd name="T26" fmla="*/ 32 w 32"/>
                <a:gd name="T27" fmla="*/ 6 h 62"/>
                <a:gd name="T28" fmla="*/ 30 w 32"/>
                <a:gd name="T29" fmla="*/ 2 h 62"/>
                <a:gd name="T30" fmla="*/ 26 w 32"/>
                <a:gd name="T31" fmla="*/ 0 h 62"/>
                <a:gd name="T32" fmla="*/ 6 w 32"/>
                <a:gd name="T3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2">
                  <a:moveTo>
                    <a:pt x="6" y="0"/>
                  </a:moveTo>
                  <a:lnTo>
                    <a:pt x="6" y="0"/>
                  </a:lnTo>
                  <a:lnTo>
                    <a:pt x="2" y="2"/>
                  </a:lnTo>
                  <a:lnTo>
                    <a:pt x="0" y="6"/>
                  </a:lnTo>
                  <a:lnTo>
                    <a:pt x="0" y="54"/>
                  </a:lnTo>
                  <a:lnTo>
                    <a:pt x="0" y="54"/>
                  </a:lnTo>
                  <a:lnTo>
                    <a:pt x="2" y="60"/>
                  </a:lnTo>
                  <a:lnTo>
                    <a:pt x="6" y="62"/>
                  </a:lnTo>
                  <a:lnTo>
                    <a:pt x="26" y="62"/>
                  </a:lnTo>
                  <a:lnTo>
                    <a:pt x="26" y="62"/>
                  </a:lnTo>
                  <a:lnTo>
                    <a:pt x="30" y="60"/>
                  </a:lnTo>
                  <a:lnTo>
                    <a:pt x="32" y="54"/>
                  </a:lnTo>
                  <a:lnTo>
                    <a:pt x="32" y="6"/>
                  </a:lnTo>
                  <a:lnTo>
                    <a:pt x="32" y="6"/>
                  </a:lnTo>
                  <a:lnTo>
                    <a:pt x="30" y="2"/>
                  </a:lnTo>
                  <a:lnTo>
                    <a:pt x="26" y="0"/>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 name="Freeform 257">
              <a:extLst>
                <a:ext uri="{FF2B5EF4-FFF2-40B4-BE49-F238E27FC236}">
                  <a16:creationId xmlns:a16="http://schemas.microsoft.com/office/drawing/2014/main" id="{7CD761A5-E8AD-4EB0-A09C-CD9ABD0C45B3}"/>
                </a:ext>
              </a:extLst>
            </p:cNvPr>
            <p:cNvSpPr>
              <a:spLocks/>
            </p:cNvSpPr>
            <p:nvPr userDrawn="1"/>
          </p:nvSpPr>
          <p:spPr bwMode="auto">
            <a:xfrm>
              <a:off x="6049963" y="3363913"/>
              <a:ext cx="85725" cy="130175"/>
            </a:xfrm>
            <a:custGeom>
              <a:avLst/>
              <a:gdLst>
                <a:gd name="T0" fmla="*/ 38 w 54"/>
                <a:gd name="T1" fmla="*/ 82 h 82"/>
                <a:gd name="T2" fmla="*/ 18 w 54"/>
                <a:gd name="T3" fmla="*/ 82 h 82"/>
                <a:gd name="T4" fmla="*/ 18 w 54"/>
                <a:gd name="T5" fmla="*/ 82 h 82"/>
                <a:gd name="T6" fmla="*/ 12 w 54"/>
                <a:gd name="T7" fmla="*/ 80 h 82"/>
                <a:gd name="T8" fmla="*/ 6 w 54"/>
                <a:gd name="T9" fmla="*/ 76 h 82"/>
                <a:gd name="T10" fmla="*/ 2 w 54"/>
                <a:gd name="T11" fmla="*/ 72 h 82"/>
                <a:gd name="T12" fmla="*/ 0 w 54"/>
                <a:gd name="T13" fmla="*/ 64 h 82"/>
                <a:gd name="T14" fmla="*/ 0 w 54"/>
                <a:gd name="T15" fmla="*/ 16 h 82"/>
                <a:gd name="T16" fmla="*/ 0 w 54"/>
                <a:gd name="T17" fmla="*/ 16 h 82"/>
                <a:gd name="T18" fmla="*/ 2 w 54"/>
                <a:gd name="T19" fmla="*/ 10 h 82"/>
                <a:gd name="T20" fmla="*/ 6 w 54"/>
                <a:gd name="T21" fmla="*/ 4 h 82"/>
                <a:gd name="T22" fmla="*/ 12 w 54"/>
                <a:gd name="T23" fmla="*/ 0 h 82"/>
                <a:gd name="T24" fmla="*/ 18 w 54"/>
                <a:gd name="T25" fmla="*/ 0 h 82"/>
                <a:gd name="T26" fmla="*/ 38 w 54"/>
                <a:gd name="T27" fmla="*/ 0 h 82"/>
                <a:gd name="T28" fmla="*/ 38 w 54"/>
                <a:gd name="T29" fmla="*/ 0 h 82"/>
                <a:gd name="T30" fmla="*/ 44 w 54"/>
                <a:gd name="T31" fmla="*/ 0 h 82"/>
                <a:gd name="T32" fmla="*/ 50 w 54"/>
                <a:gd name="T33" fmla="*/ 4 h 82"/>
                <a:gd name="T34" fmla="*/ 54 w 54"/>
                <a:gd name="T35" fmla="*/ 10 h 82"/>
                <a:gd name="T36" fmla="*/ 54 w 54"/>
                <a:gd name="T37" fmla="*/ 16 h 82"/>
                <a:gd name="T38" fmla="*/ 54 w 54"/>
                <a:gd name="T39" fmla="*/ 64 h 82"/>
                <a:gd name="T40" fmla="*/ 54 w 54"/>
                <a:gd name="T41" fmla="*/ 64 h 82"/>
                <a:gd name="T42" fmla="*/ 54 w 54"/>
                <a:gd name="T43" fmla="*/ 72 h 82"/>
                <a:gd name="T44" fmla="*/ 50 w 54"/>
                <a:gd name="T45" fmla="*/ 76 h 82"/>
                <a:gd name="T46" fmla="*/ 44 w 54"/>
                <a:gd name="T47" fmla="*/ 80 h 82"/>
                <a:gd name="T48" fmla="*/ 38 w 54"/>
                <a:gd name="T4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 h="82">
                  <a:moveTo>
                    <a:pt x="38" y="82"/>
                  </a:moveTo>
                  <a:lnTo>
                    <a:pt x="18" y="82"/>
                  </a:lnTo>
                  <a:lnTo>
                    <a:pt x="18" y="82"/>
                  </a:lnTo>
                  <a:lnTo>
                    <a:pt x="12" y="80"/>
                  </a:lnTo>
                  <a:lnTo>
                    <a:pt x="6" y="76"/>
                  </a:lnTo>
                  <a:lnTo>
                    <a:pt x="2" y="72"/>
                  </a:lnTo>
                  <a:lnTo>
                    <a:pt x="0" y="64"/>
                  </a:lnTo>
                  <a:lnTo>
                    <a:pt x="0" y="16"/>
                  </a:lnTo>
                  <a:lnTo>
                    <a:pt x="0" y="16"/>
                  </a:lnTo>
                  <a:lnTo>
                    <a:pt x="2" y="10"/>
                  </a:lnTo>
                  <a:lnTo>
                    <a:pt x="6" y="4"/>
                  </a:lnTo>
                  <a:lnTo>
                    <a:pt x="12" y="0"/>
                  </a:lnTo>
                  <a:lnTo>
                    <a:pt x="18" y="0"/>
                  </a:lnTo>
                  <a:lnTo>
                    <a:pt x="38" y="0"/>
                  </a:lnTo>
                  <a:lnTo>
                    <a:pt x="38" y="0"/>
                  </a:lnTo>
                  <a:lnTo>
                    <a:pt x="44" y="0"/>
                  </a:lnTo>
                  <a:lnTo>
                    <a:pt x="50" y="4"/>
                  </a:lnTo>
                  <a:lnTo>
                    <a:pt x="54" y="10"/>
                  </a:lnTo>
                  <a:lnTo>
                    <a:pt x="54" y="16"/>
                  </a:lnTo>
                  <a:lnTo>
                    <a:pt x="54" y="64"/>
                  </a:lnTo>
                  <a:lnTo>
                    <a:pt x="54" y="64"/>
                  </a:lnTo>
                  <a:lnTo>
                    <a:pt x="54" y="72"/>
                  </a:lnTo>
                  <a:lnTo>
                    <a:pt x="50" y="76"/>
                  </a:lnTo>
                  <a:lnTo>
                    <a:pt x="44" y="80"/>
                  </a:lnTo>
                  <a:lnTo>
                    <a:pt x="38" y="8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 name="Freeform 258">
              <a:extLst>
                <a:ext uri="{FF2B5EF4-FFF2-40B4-BE49-F238E27FC236}">
                  <a16:creationId xmlns:a16="http://schemas.microsoft.com/office/drawing/2014/main" id="{75F0E86C-5A04-4029-B1AD-FC3F190344BC}"/>
                </a:ext>
              </a:extLst>
            </p:cNvPr>
            <p:cNvSpPr>
              <a:spLocks/>
            </p:cNvSpPr>
            <p:nvPr userDrawn="1"/>
          </p:nvSpPr>
          <p:spPr bwMode="auto">
            <a:xfrm>
              <a:off x="6297613" y="3379788"/>
              <a:ext cx="53975" cy="98425"/>
            </a:xfrm>
            <a:custGeom>
              <a:avLst/>
              <a:gdLst>
                <a:gd name="T0" fmla="*/ 8 w 34"/>
                <a:gd name="T1" fmla="*/ 0 h 62"/>
                <a:gd name="T2" fmla="*/ 8 w 34"/>
                <a:gd name="T3" fmla="*/ 0 h 62"/>
                <a:gd name="T4" fmla="*/ 2 w 34"/>
                <a:gd name="T5" fmla="*/ 2 h 62"/>
                <a:gd name="T6" fmla="*/ 0 w 34"/>
                <a:gd name="T7" fmla="*/ 6 h 62"/>
                <a:gd name="T8" fmla="*/ 0 w 34"/>
                <a:gd name="T9" fmla="*/ 54 h 62"/>
                <a:gd name="T10" fmla="*/ 0 w 34"/>
                <a:gd name="T11" fmla="*/ 54 h 62"/>
                <a:gd name="T12" fmla="*/ 2 w 34"/>
                <a:gd name="T13" fmla="*/ 60 h 62"/>
                <a:gd name="T14" fmla="*/ 8 w 34"/>
                <a:gd name="T15" fmla="*/ 62 h 62"/>
                <a:gd name="T16" fmla="*/ 26 w 34"/>
                <a:gd name="T17" fmla="*/ 62 h 62"/>
                <a:gd name="T18" fmla="*/ 26 w 34"/>
                <a:gd name="T19" fmla="*/ 62 h 62"/>
                <a:gd name="T20" fmla="*/ 32 w 34"/>
                <a:gd name="T21" fmla="*/ 60 h 62"/>
                <a:gd name="T22" fmla="*/ 34 w 34"/>
                <a:gd name="T23" fmla="*/ 54 h 62"/>
                <a:gd name="T24" fmla="*/ 34 w 34"/>
                <a:gd name="T25" fmla="*/ 6 h 62"/>
                <a:gd name="T26" fmla="*/ 34 w 34"/>
                <a:gd name="T27" fmla="*/ 6 h 62"/>
                <a:gd name="T28" fmla="*/ 32 w 34"/>
                <a:gd name="T29" fmla="*/ 2 h 62"/>
                <a:gd name="T30" fmla="*/ 26 w 34"/>
                <a:gd name="T31" fmla="*/ 0 h 62"/>
                <a:gd name="T32" fmla="*/ 8 w 34"/>
                <a:gd name="T3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 h="62">
                  <a:moveTo>
                    <a:pt x="8" y="0"/>
                  </a:moveTo>
                  <a:lnTo>
                    <a:pt x="8" y="0"/>
                  </a:lnTo>
                  <a:lnTo>
                    <a:pt x="2" y="2"/>
                  </a:lnTo>
                  <a:lnTo>
                    <a:pt x="0" y="6"/>
                  </a:lnTo>
                  <a:lnTo>
                    <a:pt x="0" y="54"/>
                  </a:lnTo>
                  <a:lnTo>
                    <a:pt x="0" y="54"/>
                  </a:lnTo>
                  <a:lnTo>
                    <a:pt x="2" y="60"/>
                  </a:lnTo>
                  <a:lnTo>
                    <a:pt x="8" y="62"/>
                  </a:lnTo>
                  <a:lnTo>
                    <a:pt x="26" y="62"/>
                  </a:lnTo>
                  <a:lnTo>
                    <a:pt x="26" y="62"/>
                  </a:lnTo>
                  <a:lnTo>
                    <a:pt x="32" y="60"/>
                  </a:lnTo>
                  <a:lnTo>
                    <a:pt x="34" y="54"/>
                  </a:lnTo>
                  <a:lnTo>
                    <a:pt x="34" y="6"/>
                  </a:lnTo>
                  <a:lnTo>
                    <a:pt x="34" y="6"/>
                  </a:lnTo>
                  <a:lnTo>
                    <a:pt x="32" y="2"/>
                  </a:lnTo>
                  <a:lnTo>
                    <a:pt x="26" y="0"/>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 name="Freeform 259">
              <a:extLst>
                <a:ext uri="{FF2B5EF4-FFF2-40B4-BE49-F238E27FC236}">
                  <a16:creationId xmlns:a16="http://schemas.microsoft.com/office/drawing/2014/main" id="{31204238-3880-4E5B-B41C-D740BBE0FE0C}"/>
                </a:ext>
              </a:extLst>
            </p:cNvPr>
            <p:cNvSpPr>
              <a:spLocks/>
            </p:cNvSpPr>
            <p:nvPr userDrawn="1"/>
          </p:nvSpPr>
          <p:spPr bwMode="auto">
            <a:xfrm>
              <a:off x="6281738" y="3363913"/>
              <a:ext cx="85725" cy="130175"/>
            </a:xfrm>
            <a:custGeom>
              <a:avLst/>
              <a:gdLst>
                <a:gd name="T0" fmla="*/ 36 w 54"/>
                <a:gd name="T1" fmla="*/ 82 h 82"/>
                <a:gd name="T2" fmla="*/ 18 w 54"/>
                <a:gd name="T3" fmla="*/ 82 h 82"/>
                <a:gd name="T4" fmla="*/ 18 w 54"/>
                <a:gd name="T5" fmla="*/ 82 h 82"/>
                <a:gd name="T6" fmla="*/ 10 w 54"/>
                <a:gd name="T7" fmla="*/ 80 h 82"/>
                <a:gd name="T8" fmla="*/ 6 w 54"/>
                <a:gd name="T9" fmla="*/ 76 h 82"/>
                <a:gd name="T10" fmla="*/ 2 w 54"/>
                <a:gd name="T11" fmla="*/ 72 h 82"/>
                <a:gd name="T12" fmla="*/ 0 w 54"/>
                <a:gd name="T13" fmla="*/ 64 h 82"/>
                <a:gd name="T14" fmla="*/ 0 w 54"/>
                <a:gd name="T15" fmla="*/ 16 h 82"/>
                <a:gd name="T16" fmla="*/ 0 w 54"/>
                <a:gd name="T17" fmla="*/ 16 h 82"/>
                <a:gd name="T18" fmla="*/ 2 w 54"/>
                <a:gd name="T19" fmla="*/ 10 h 82"/>
                <a:gd name="T20" fmla="*/ 6 w 54"/>
                <a:gd name="T21" fmla="*/ 4 h 82"/>
                <a:gd name="T22" fmla="*/ 10 w 54"/>
                <a:gd name="T23" fmla="*/ 0 h 82"/>
                <a:gd name="T24" fmla="*/ 18 w 54"/>
                <a:gd name="T25" fmla="*/ 0 h 82"/>
                <a:gd name="T26" fmla="*/ 36 w 54"/>
                <a:gd name="T27" fmla="*/ 0 h 82"/>
                <a:gd name="T28" fmla="*/ 36 w 54"/>
                <a:gd name="T29" fmla="*/ 0 h 82"/>
                <a:gd name="T30" fmla="*/ 44 w 54"/>
                <a:gd name="T31" fmla="*/ 0 h 82"/>
                <a:gd name="T32" fmla="*/ 48 w 54"/>
                <a:gd name="T33" fmla="*/ 4 h 82"/>
                <a:gd name="T34" fmla="*/ 52 w 54"/>
                <a:gd name="T35" fmla="*/ 10 h 82"/>
                <a:gd name="T36" fmla="*/ 54 w 54"/>
                <a:gd name="T37" fmla="*/ 16 h 82"/>
                <a:gd name="T38" fmla="*/ 54 w 54"/>
                <a:gd name="T39" fmla="*/ 64 h 82"/>
                <a:gd name="T40" fmla="*/ 54 w 54"/>
                <a:gd name="T41" fmla="*/ 64 h 82"/>
                <a:gd name="T42" fmla="*/ 52 w 54"/>
                <a:gd name="T43" fmla="*/ 72 h 82"/>
                <a:gd name="T44" fmla="*/ 48 w 54"/>
                <a:gd name="T45" fmla="*/ 76 h 82"/>
                <a:gd name="T46" fmla="*/ 44 w 54"/>
                <a:gd name="T47" fmla="*/ 80 h 82"/>
                <a:gd name="T48" fmla="*/ 36 w 54"/>
                <a:gd name="T4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 h="82">
                  <a:moveTo>
                    <a:pt x="36" y="82"/>
                  </a:moveTo>
                  <a:lnTo>
                    <a:pt x="18" y="82"/>
                  </a:lnTo>
                  <a:lnTo>
                    <a:pt x="18" y="82"/>
                  </a:lnTo>
                  <a:lnTo>
                    <a:pt x="10" y="80"/>
                  </a:lnTo>
                  <a:lnTo>
                    <a:pt x="6" y="76"/>
                  </a:lnTo>
                  <a:lnTo>
                    <a:pt x="2" y="72"/>
                  </a:lnTo>
                  <a:lnTo>
                    <a:pt x="0" y="64"/>
                  </a:lnTo>
                  <a:lnTo>
                    <a:pt x="0" y="16"/>
                  </a:lnTo>
                  <a:lnTo>
                    <a:pt x="0" y="16"/>
                  </a:lnTo>
                  <a:lnTo>
                    <a:pt x="2" y="10"/>
                  </a:lnTo>
                  <a:lnTo>
                    <a:pt x="6" y="4"/>
                  </a:lnTo>
                  <a:lnTo>
                    <a:pt x="10" y="0"/>
                  </a:lnTo>
                  <a:lnTo>
                    <a:pt x="18" y="0"/>
                  </a:lnTo>
                  <a:lnTo>
                    <a:pt x="36" y="0"/>
                  </a:lnTo>
                  <a:lnTo>
                    <a:pt x="36" y="0"/>
                  </a:lnTo>
                  <a:lnTo>
                    <a:pt x="44" y="0"/>
                  </a:lnTo>
                  <a:lnTo>
                    <a:pt x="48" y="4"/>
                  </a:lnTo>
                  <a:lnTo>
                    <a:pt x="52" y="10"/>
                  </a:lnTo>
                  <a:lnTo>
                    <a:pt x="54" y="16"/>
                  </a:lnTo>
                  <a:lnTo>
                    <a:pt x="54" y="64"/>
                  </a:lnTo>
                  <a:lnTo>
                    <a:pt x="54" y="64"/>
                  </a:lnTo>
                  <a:lnTo>
                    <a:pt x="52" y="72"/>
                  </a:lnTo>
                  <a:lnTo>
                    <a:pt x="48" y="76"/>
                  </a:lnTo>
                  <a:lnTo>
                    <a:pt x="44" y="80"/>
                  </a:lnTo>
                  <a:lnTo>
                    <a:pt x="36" y="8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84" name="Group 283">
            <a:extLst>
              <a:ext uri="{FF2B5EF4-FFF2-40B4-BE49-F238E27FC236}">
                <a16:creationId xmlns:a16="http://schemas.microsoft.com/office/drawing/2014/main" id="{76FDA667-7140-4921-A8B0-F746E8F5E7B4}"/>
              </a:ext>
            </a:extLst>
          </p:cNvPr>
          <p:cNvGrpSpPr/>
          <p:nvPr userDrawn="1"/>
        </p:nvGrpSpPr>
        <p:grpSpPr>
          <a:xfrm>
            <a:off x="5989638" y="3776663"/>
            <a:ext cx="565150" cy="577850"/>
            <a:chOff x="5989638" y="3776663"/>
            <a:chExt cx="565150" cy="577850"/>
          </a:xfrm>
        </p:grpSpPr>
        <p:sp>
          <p:nvSpPr>
            <p:cNvPr id="285" name="Freeform 260">
              <a:extLst>
                <a:ext uri="{FF2B5EF4-FFF2-40B4-BE49-F238E27FC236}">
                  <a16:creationId xmlns:a16="http://schemas.microsoft.com/office/drawing/2014/main" id="{E42BD229-127F-4020-8F54-C08752423373}"/>
                </a:ext>
              </a:extLst>
            </p:cNvPr>
            <p:cNvSpPr>
              <a:spLocks noEditPoints="1"/>
            </p:cNvSpPr>
            <p:nvPr userDrawn="1"/>
          </p:nvSpPr>
          <p:spPr bwMode="auto">
            <a:xfrm>
              <a:off x="5989638" y="3776663"/>
              <a:ext cx="565150" cy="577850"/>
            </a:xfrm>
            <a:custGeom>
              <a:avLst/>
              <a:gdLst>
                <a:gd name="T0" fmla="*/ 336 w 356"/>
                <a:gd name="T1" fmla="*/ 244 h 364"/>
                <a:gd name="T2" fmla="*/ 244 w 356"/>
                <a:gd name="T3" fmla="*/ 200 h 364"/>
                <a:gd name="T4" fmla="*/ 224 w 356"/>
                <a:gd name="T5" fmla="*/ 164 h 364"/>
                <a:gd name="T6" fmla="*/ 248 w 356"/>
                <a:gd name="T7" fmla="*/ 98 h 364"/>
                <a:gd name="T8" fmla="*/ 242 w 356"/>
                <a:gd name="T9" fmla="*/ 34 h 364"/>
                <a:gd name="T10" fmla="*/ 222 w 356"/>
                <a:gd name="T11" fmla="*/ 12 h 364"/>
                <a:gd name="T12" fmla="*/ 178 w 356"/>
                <a:gd name="T13" fmla="*/ 0 h 364"/>
                <a:gd name="T14" fmla="*/ 124 w 356"/>
                <a:gd name="T15" fmla="*/ 20 h 364"/>
                <a:gd name="T16" fmla="*/ 110 w 356"/>
                <a:gd name="T17" fmla="*/ 52 h 364"/>
                <a:gd name="T18" fmla="*/ 110 w 356"/>
                <a:gd name="T19" fmla="*/ 118 h 364"/>
                <a:gd name="T20" fmla="*/ 132 w 356"/>
                <a:gd name="T21" fmla="*/ 180 h 364"/>
                <a:gd name="T22" fmla="*/ 42 w 356"/>
                <a:gd name="T23" fmla="*/ 228 h 364"/>
                <a:gd name="T24" fmla="*/ 12 w 356"/>
                <a:gd name="T25" fmla="*/ 256 h 364"/>
                <a:gd name="T26" fmla="*/ 18 w 356"/>
                <a:gd name="T27" fmla="*/ 270 h 364"/>
                <a:gd name="T28" fmla="*/ 34 w 356"/>
                <a:gd name="T29" fmla="*/ 242 h 364"/>
                <a:gd name="T30" fmla="*/ 110 w 356"/>
                <a:gd name="T31" fmla="*/ 242 h 364"/>
                <a:gd name="T32" fmla="*/ 114 w 356"/>
                <a:gd name="T33" fmla="*/ 262 h 364"/>
                <a:gd name="T34" fmla="*/ 172 w 356"/>
                <a:gd name="T35" fmla="*/ 362 h 364"/>
                <a:gd name="T36" fmla="*/ 178 w 356"/>
                <a:gd name="T37" fmla="*/ 364 h 364"/>
                <a:gd name="T38" fmla="*/ 242 w 356"/>
                <a:gd name="T39" fmla="*/ 268 h 364"/>
                <a:gd name="T40" fmla="*/ 244 w 356"/>
                <a:gd name="T41" fmla="*/ 246 h 364"/>
                <a:gd name="T42" fmla="*/ 246 w 356"/>
                <a:gd name="T43" fmla="*/ 210 h 364"/>
                <a:gd name="T44" fmla="*/ 330 w 356"/>
                <a:gd name="T45" fmla="*/ 250 h 364"/>
                <a:gd name="T46" fmla="*/ 356 w 356"/>
                <a:gd name="T47" fmla="*/ 342 h 364"/>
                <a:gd name="T48" fmla="*/ 166 w 356"/>
                <a:gd name="T49" fmla="*/ 246 h 364"/>
                <a:gd name="T50" fmla="*/ 204 w 356"/>
                <a:gd name="T51" fmla="*/ 240 h 364"/>
                <a:gd name="T52" fmla="*/ 178 w 356"/>
                <a:gd name="T53" fmla="*/ 188 h 364"/>
                <a:gd name="T54" fmla="*/ 216 w 356"/>
                <a:gd name="T55" fmla="*/ 174 h 364"/>
                <a:gd name="T56" fmla="*/ 204 w 356"/>
                <a:gd name="T57" fmla="*/ 226 h 364"/>
                <a:gd name="T58" fmla="*/ 178 w 356"/>
                <a:gd name="T59" fmla="*/ 238 h 364"/>
                <a:gd name="T60" fmla="*/ 148 w 356"/>
                <a:gd name="T61" fmla="*/ 218 h 364"/>
                <a:gd name="T62" fmla="*/ 150 w 356"/>
                <a:gd name="T63" fmla="*/ 180 h 364"/>
                <a:gd name="T64" fmla="*/ 178 w 356"/>
                <a:gd name="T65" fmla="*/ 188 h 364"/>
                <a:gd name="T66" fmla="*/ 150 w 356"/>
                <a:gd name="T67" fmla="*/ 14 h 364"/>
                <a:gd name="T68" fmla="*/ 192 w 356"/>
                <a:gd name="T69" fmla="*/ 10 h 364"/>
                <a:gd name="T70" fmla="*/ 226 w 356"/>
                <a:gd name="T71" fmla="*/ 26 h 364"/>
                <a:gd name="T72" fmla="*/ 240 w 356"/>
                <a:gd name="T73" fmla="*/ 72 h 364"/>
                <a:gd name="T74" fmla="*/ 216 w 356"/>
                <a:gd name="T75" fmla="*/ 56 h 364"/>
                <a:gd name="T76" fmla="*/ 212 w 356"/>
                <a:gd name="T77" fmla="*/ 48 h 364"/>
                <a:gd name="T78" fmla="*/ 206 w 356"/>
                <a:gd name="T79" fmla="*/ 34 h 364"/>
                <a:gd name="T80" fmla="*/ 194 w 356"/>
                <a:gd name="T81" fmla="*/ 38 h 364"/>
                <a:gd name="T82" fmla="*/ 120 w 356"/>
                <a:gd name="T83" fmla="*/ 48 h 364"/>
                <a:gd name="T84" fmla="*/ 132 w 356"/>
                <a:gd name="T85" fmla="*/ 26 h 364"/>
                <a:gd name="T86" fmla="*/ 162 w 356"/>
                <a:gd name="T87" fmla="*/ 54 h 364"/>
                <a:gd name="T88" fmla="*/ 202 w 356"/>
                <a:gd name="T89" fmla="*/ 44 h 364"/>
                <a:gd name="T90" fmla="*/ 208 w 356"/>
                <a:gd name="T91" fmla="*/ 62 h 364"/>
                <a:gd name="T92" fmla="*/ 228 w 356"/>
                <a:gd name="T93" fmla="*/ 78 h 364"/>
                <a:gd name="T94" fmla="*/ 240 w 356"/>
                <a:gd name="T95" fmla="*/ 96 h 364"/>
                <a:gd name="T96" fmla="*/ 218 w 356"/>
                <a:gd name="T97" fmla="*/ 156 h 364"/>
                <a:gd name="T98" fmla="*/ 178 w 356"/>
                <a:gd name="T99" fmla="*/ 178 h 364"/>
                <a:gd name="T100" fmla="*/ 146 w 356"/>
                <a:gd name="T101" fmla="*/ 166 h 364"/>
                <a:gd name="T102" fmla="*/ 120 w 356"/>
                <a:gd name="T103" fmla="*/ 114 h 364"/>
                <a:gd name="T104" fmla="*/ 118 w 356"/>
                <a:gd name="T105" fmla="*/ 58 h 364"/>
                <a:gd name="T106" fmla="*/ 136 w 356"/>
                <a:gd name="T107" fmla="*/ 248 h 364"/>
                <a:gd name="T108" fmla="*/ 120 w 356"/>
                <a:gd name="T109" fmla="*/ 202 h 364"/>
                <a:gd name="T110" fmla="*/ 140 w 356"/>
                <a:gd name="T111" fmla="*/ 220 h 364"/>
                <a:gd name="T112" fmla="*/ 136 w 356"/>
                <a:gd name="T113" fmla="*/ 252 h 364"/>
                <a:gd name="T114" fmla="*/ 220 w 356"/>
                <a:gd name="T115" fmla="*/ 248 h 364"/>
                <a:gd name="T116" fmla="*/ 224 w 356"/>
                <a:gd name="T117" fmla="*/ 19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6" h="364">
                  <a:moveTo>
                    <a:pt x="348" y="268"/>
                  </a:moveTo>
                  <a:lnTo>
                    <a:pt x="348" y="268"/>
                  </a:lnTo>
                  <a:lnTo>
                    <a:pt x="344" y="256"/>
                  </a:lnTo>
                  <a:lnTo>
                    <a:pt x="336" y="244"/>
                  </a:lnTo>
                  <a:lnTo>
                    <a:pt x="328" y="234"/>
                  </a:lnTo>
                  <a:lnTo>
                    <a:pt x="316" y="228"/>
                  </a:lnTo>
                  <a:lnTo>
                    <a:pt x="244" y="200"/>
                  </a:lnTo>
                  <a:lnTo>
                    <a:pt x="244" y="200"/>
                  </a:lnTo>
                  <a:lnTo>
                    <a:pt x="242" y="196"/>
                  </a:lnTo>
                  <a:lnTo>
                    <a:pt x="224" y="182"/>
                  </a:lnTo>
                  <a:lnTo>
                    <a:pt x="224" y="164"/>
                  </a:lnTo>
                  <a:lnTo>
                    <a:pt x="224" y="164"/>
                  </a:lnTo>
                  <a:lnTo>
                    <a:pt x="232" y="150"/>
                  </a:lnTo>
                  <a:lnTo>
                    <a:pt x="240" y="136"/>
                  </a:lnTo>
                  <a:lnTo>
                    <a:pt x="244" y="118"/>
                  </a:lnTo>
                  <a:lnTo>
                    <a:pt x="248" y="98"/>
                  </a:lnTo>
                  <a:lnTo>
                    <a:pt x="248" y="98"/>
                  </a:lnTo>
                  <a:lnTo>
                    <a:pt x="250" y="72"/>
                  </a:lnTo>
                  <a:lnTo>
                    <a:pt x="248" y="52"/>
                  </a:lnTo>
                  <a:lnTo>
                    <a:pt x="242" y="34"/>
                  </a:lnTo>
                  <a:lnTo>
                    <a:pt x="238" y="28"/>
                  </a:lnTo>
                  <a:lnTo>
                    <a:pt x="232" y="20"/>
                  </a:lnTo>
                  <a:lnTo>
                    <a:pt x="232" y="20"/>
                  </a:lnTo>
                  <a:lnTo>
                    <a:pt x="222" y="12"/>
                  </a:lnTo>
                  <a:lnTo>
                    <a:pt x="210" y="6"/>
                  </a:lnTo>
                  <a:lnTo>
                    <a:pt x="194" y="2"/>
                  </a:lnTo>
                  <a:lnTo>
                    <a:pt x="178" y="0"/>
                  </a:lnTo>
                  <a:lnTo>
                    <a:pt x="178" y="0"/>
                  </a:lnTo>
                  <a:lnTo>
                    <a:pt x="162" y="2"/>
                  </a:lnTo>
                  <a:lnTo>
                    <a:pt x="148" y="6"/>
                  </a:lnTo>
                  <a:lnTo>
                    <a:pt x="134" y="12"/>
                  </a:lnTo>
                  <a:lnTo>
                    <a:pt x="124" y="20"/>
                  </a:lnTo>
                  <a:lnTo>
                    <a:pt x="124" y="20"/>
                  </a:lnTo>
                  <a:lnTo>
                    <a:pt x="120" y="26"/>
                  </a:lnTo>
                  <a:lnTo>
                    <a:pt x="116" y="34"/>
                  </a:lnTo>
                  <a:lnTo>
                    <a:pt x="110" y="52"/>
                  </a:lnTo>
                  <a:lnTo>
                    <a:pt x="106" y="72"/>
                  </a:lnTo>
                  <a:lnTo>
                    <a:pt x="108" y="98"/>
                  </a:lnTo>
                  <a:lnTo>
                    <a:pt x="108" y="98"/>
                  </a:lnTo>
                  <a:lnTo>
                    <a:pt x="110" y="118"/>
                  </a:lnTo>
                  <a:lnTo>
                    <a:pt x="116" y="136"/>
                  </a:lnTo>
                  <a:lnTo>
                    <a:pt x="124" y="152"/>
                  </a:lnTo>
                  <a:lnTo>
                    <a:pt x="132" y="166"/>
                  </a:lnTo>
                  <a:lnTo>
                    <a:pt x="132" y="180"/>
                  </a:lnTo>
                  <a:lnTo>
                    <a:pt x="114" y="196"/>
                  </a:lnTo>
                  <a:lnTo>
                    <a:pt x="114" y="196"/>
                  </a:lnTo>
                  <a:lnTo>
                    <a:pt x="112" y="200"/>
                  </a:lnTo>
                  <a:lnTo>
                    <a:pt x="42" y="228"/>
                  </a:lnTo>
                  <a:lnTo>
                    <a:pt x="42" y="228"/>
                  </a:lnTo>
                  <a:lnTo>
                    <a:pt x="30" y="234"/>
                  </a:lnTo>
                  <a:lnTo>
                    <a:pt x="20" y="244"/>
                  </a:lnTo>
                  <a:lnTo>
                    <a:pt x="12" y="256"/>
                  </a:lnTo>
                  <a:lnTo>
                    <a:pt x="10" y="268"/>
                  </a:lnTo>
                  <a:lnTo>
                    <a:pt x="0" y="342"/>
                  </a:lnTo>
                  <a:lnTo>
                    <a:pt x="10" y="342"/>
                  </a:lnTo>
                  <a:lnTo>
                    <a:pt x="18" y="270"/>
                  </a:lnTo>
                  <a:lnTo>
                    <a:pt x="18" y="270"/>
                  </a:lnTo>
                  <a:lnTo>
                    <a:pt x="22" y="260"/>
                  </a:lnTo>
                  <a:lnTo>
                    <a:pt x="28" y="250"/>
                  </a:lnTo>
                  <a:lnTo>
                    <a:pt x="34" y="242"/>
                  </a:lnTo>
                  <a:lnTo>
                    <a:pt x="44" y="236"/>
                  </a:lnTo>
                  <a:lnTo>
                    <a:pt x="110" y="210"/>
                  </a:lnTo>
                  <a:lnTo>
                    <a:pt x="110" y="242"/>
                  </a:lnTo>
                  <a:lnTo>
                    <a:pt x="110" y="242"/>
                  </a:lnTo>
                  <a:lnTo>
                    <a:pt x="110" y="244"/>
                  </a:lnTo>
                  <a:lnTo>
                    <a:pt x="112" y="246"/>
                  </a:lnTo>
                  <a:lnTo>
                    <a:pt x="124" y="250"/>
                  </a:lnTo>
                  <a:lnTo>
                    <a:pt x="114" y="262"/>
                  </a:lnTo>
                  <a:lnTo>
                    <a:pt x="114" y="262"/>
                  </a:lnTo>
                  <a:lnTo>
                    <a:pt x="114" y="266"/>
                  </a:lnTo>
                  <a:lnTo>
                    <a:pt x="114" y="268"/>
                  </a:lnTo>
                  <a:lnTo>
                    <a:pt x="172" y="362"/>
                  </a:lnTo>
                  <a:lnTo>
                    <a:pt x="172" y="362"/>
                  </a:lnTo>
                  <a:lnTo>
                    <a:pt x="174" y="364"/>
                  </a:lnTo>
                  <a:lnTo>
                    <a:pt x="178" y="364"/>
                  </a:lnTo>
                  <a:lnTo>
                    <a:pt x="178" y="364"/>
                  </a:lnTo>
                  <a:lnTo>
                    <a:pt x="182" y="364"/>
                  </a:lnTo>
                  <a:lnTo>
                    <a:pt x="184" y="362"/>
                  </a:lnTo>
                  <a:lnTo>
                    <a:pt x="242" y="268"/>
                  </a:lnTo>
                  <a:lnTo>
                    <a:pt x="242" y="268"/>
                  </a:lnTo>
                  <a:lnTo>
                    <a:pt x="242" y="266"/>
                  </a:lnTo>
                  <a:lnTo>
                    <a:pt x="242" y="262"/>
                  </a:lnTo>
                  <a:lnTo>
                    <a:pt x="232" y="250"/>
                  </a:lnTo>
                  <a:lnTo>
                    <a:pt x="244" y="246"/>
                  </a:lnTo>
                  <a:lnTo>
                    <a:pt x="244" y="246"/>
                  </a:lnTo>
                  <a:lnTo>
                    <a:pt x="246" y="244"/>
                  </a:lnTo>
                  <a:lnTo>
                    <a:pt x="246" y="242"/>
                  </a:lnTo>
                  <a:lnTo>
                    <a:pt x="246" y="210"/>
                  </a:lnTo>
                  <a:lnTo>
                    <a:pt x="312" y="236"/>
                  </a:lnTo>
                  <a:lnTo>
                    <a:pt x="312" y="236"/>
                  </a:lnTo>
                  <a:lnTo>
                    <a:pt x="322" y="242"/>
                  </a:lnTo>
                  <a:lnTo>
                    <a:pt x="330" y="250"/>
                  </a:lnTo>
                  <a:lnTo>
                    <a:pt x="336" y="260"/>
                  </a:lnTo>
                  <a:lnTo>
                    <a:pt x="338" y="270"/>
                  </a:lnTo>
                  <a:lnTo>
                    <a:pt x="346" y="342"/>
                  </a:lnTo>
                  <a:lnTo>
                    <a:pt x="356" y="342"/>
                  </a:lnTo>
                  <a:lnTo>
                    <a:pt x="348" y="268"/>
                  </a:lnTo>
                  <a:close/>
                  <a:moveTo>
                    <a:pt x="154" y="240"/>
                  </a:moveTo>
                  <a:lnTo>
                    <a:pt x="154" y="240"/>
                  </a:lnTo>
                  <a:lnTo>
                    <a:pt x="166" y="246"/>
                  </a:lnTo>
                  <a:lnTo>
                    <a:pt x="178" y="248"/>
                  </a:lnTo>
                  <a:lnTo>
                    <a:pt x="178" y="248"/>
                  </a:lnTo>
                  <a:lnTo>
                    <a:pt x="192" y="246"/>
                  </a:lnTo>
                  <a:lnTo>
                    <a:pt x="204" y="240"/>
                  </a:lnTo>
                  <a:lnTo>
                    <a:pt x="178" y="342"/>
                  </a:lnTo>
                  <a:lnTo>
                    <a:pt x="154" y="240"/>
                  </a:lnTo>
                  <a:close/>
                  <a:moveTo>
                    <a:pt x="178" y="188"/>
                  </a:moveTo>
                  <a:lnTo>
                    <a:pt x="178" y="188"/>
                  </a:lnTo>
                  <a:lnTo>
                    <a:pt x="188" y="186"/>
                  </a:lnTo>
                  <a:lnTo>
                    <a:pt x="198" y="184"/>
                  </a:lnTo>
                  <a:lnTo>
                    <a:pt x="206" y="180"/>
                  </a:lnTo>
                  <a:lnTo>
                    <a:pt x="216" y="174"/>
                  </a:lnTo>
                  <a:lnTo>
                    <a:pt x="216" y="190"/>
                  </a:lnTo>
                  <a:lnTo>
                    <a:pt x="210" y="216"/>
                  </a:lnTo>
                  <a:lnTo>
                    <a:pt x="210" y="216"/>
                  </a:lnTo>
                  <a:lnTo>
                    <a:pt x="204" y="226"/>
                  </a:lnTo>
                  <a:lnTo>
                    <a:pt x="198" y="232"/>
                  </a:lnTo>
                  <a:lnTo>
                    <a:pt x="188" y="238"/>
                  </a:lnTo>
                  <a:lnTo>
                    <a:pt x="178" y="238"/>
                  </a:lnTo>
                  <a:lnTo>
                    <a:pt x="178" y="238"/>
                  </a:lnTo>
                  <a:lnTo>
                    <a:pt x="170" y="238"/>
                  </a:lnTo>
                  <a:lnTo>
                    <a:pt x="160" y="234"/>
                  </a:lnTo>
                  <a:lnTo>
                    <a:pt x="154" y="226"/>
                  </a:lnTo>
                  <a:lnTo>
                    <a:pt x="148" y="218"/>
                  </a:lnTo>
                  <a:lnTo>
                    <a:pt x="142" y="190"/>
                  </a:lnTo>
                  <a:lnTo>
                    <a:pt x="142" y="174"/>
                  </a:lnTo>
                  <a:lnTo>
                    <a:pt x="142" y="174"/>
                  </a:lnTo>
                  <a:lnTo>
                    <a:pt x="150" y="180"/>
                  </a:lnTo>
                  <a:lnTo>
                    <a:pt x="158" y="184"/>
                  </a:lnTo>
                  <a:lnTo>
                    <a:pt x="168" y="186"/>
                  </a:lnTo>
                  <a:lnTo>
                    <a:pt x="178" y="188"/>
                  </a:lnTo>
                  <a:lnTo>
                    <a:pt x="178" y="188"/>
                  </a:lnTo>
                  <a:close/>
                  <a:moveTo>
                    <a:pt x="132" y="26"/>
                  </a:moveTo>
                  <a:lnTo>
                    <a:pt x="132" y="26"/>
                  </a:lnTo>
                  <a:lnTo>
                    <a:pt x="140" y="18"/>
                  </a:lnTo>
                  <a:lnTo>
                    <a:pt x="150" y="14"/>
                  </a:lnTo>
                  <a:lnTo>
                    <a:pt x="164" y="10"/>
                  </a:lnTo>
                  <a:lnTo>
                    <a:pt x="178" y="10"/>
                  </a:lnTo>
                  <a:lnTo>
                    <a:pt x="178" y="10"/>
                  </a:lnTo>
                  <a:lnTo>
                    <a:pt x="192" y="10"/>
                  </a:lnTo>
                  <a:lnTo>
                    <a:pt x="206" y="14"/>
                  </a:lnTo>
                  <a:lnTo>
                    <a:pt x="216" y="20"/>
                  </a:lnTo>
                  <a:lnTo>
                    <a:pt x="226" y="26"/>
                  </a:lnTo>
                  <a:lnTo>
                    <a:pt x="226" y="26"/>
                  </a:lnTo>
                  <a:lnTo>
                    <a:pt x="232" y="36"/>
                  </a:lnTo>
                  <a:lnTo>
                    <a:pt x="236" y="46"/>
                  </a:lnTo>
                  <a:lnTo>
                    <a:pt x="238" y="58"/>
                  </a:lnTo>
                  <a:lnTo>
                    <a:pt x="240" y="72"/>
                  </a:lnTo>
                  <a:lnTo>
                    <a:pt x="240" y="72"/>
                  </a:lnTo>
                  <a:lnTo>
                    <a:pt x="230" y="70"/>
                  </a:lnTo>
                  <a:lnTo>
                    <a:pt x="224" y="64"/>
                  </a:lnTo>
                  <a:lnTo>
                    <a:pt x="216" y="56"/>
                  </a:lnTo>
                  <a:lnTo>
                    <a:pt x="216" y="56"/>
                  </a:lnTo>
                  <a:lnTo>
                    <a:pt x="212" y="52"/>
                  </a:lnTo>
                  <a:lnTo>
                    <a:pt x="212" y="48"/>
                  </a:lnTo>
                  <a:lnTo>
                    <a:pt x="212" y="48"/>
                  </a:lnTo>
                  <a:lnTo>
                    <a:pt x="210" y="40"/>
                  </a:lnTo>
                  <a:lnTo>
                    <a:pt x="210" y="36"/>
                  </a:lnTo>
                  <a:lnTo>
                    <a:pt x="206" y="34"/>
                  </a:lnTo>
                  <a:lnTo>
                    <a:pt x="206" y="34"/>
                  </a:lnTo>
                  <a:lnTo>
                    <a:pt x="204" y="34"/>
                  </a:lnTo>
                  <a:lnTo>
                    <a:pt x="200" y="34"/>
                  </a:lnTo>
                  <a:lnTo>
                    <a:pt x="200" y="34"/>
                  </a:lnTo>
                  <a:lnTo>
                    <a:pt x="194" y="38"/>
                  </a:lnTo>
                  <a:lnTo>
                    <a:pt x="186" y="40"/>
                  </a:lnTo>
                  <a:lnTo>
                    <a:pt x="166" y="44"/>
                  </a:lnTo>
                  <a:lnTo>
                    <a:pt x="142" y="48"/>
                  </a:lnTo>
                  <a:lnTo>
                    <a:pt x="120" y="48"/>
                  </a:lnTo>
                  <a:lnTo>
                    <a:pt x="120" y="48"/>
                  </a:lnTo>
                  <a:lnTo>
                    <a:pt x="124" y="36"/>
                  </a:lnTo>
                  <a:lnTo>
                    <a:pt x="132" y="26"/>
                  </a:lnTo>
                  <a:lnTo>
                    <a:pt x="132" y="26"/>
                  </a:lnTo>
                  <a:close/>
                  <a:moveTo>
                    <a:pt x="118" y="58"/>
                  </a:moveTo>
                  <a:lnTo>
                    <a:pt x="118" y="58"/>
                  </a:lnTo>
                  <a:lnTo>
                    <a:pt x="138" y="56"/>
                  </a:lnTo>
                  <a:lnTo>
                    <a:pt x="162" y="54"/>
                  </a:lnTo>
                  <a:lnTo>
                    <a:pt x="184" y="50"/>
                  </a:lnTo>
                  <a:lnTo>
                    <a:pt x="194" y="48"/>
                  </a:lnTo>
                  <a:lnTo>
                    <a:pt x="202" y="44"/>
                  </a:lnTo>
                  <a:lnTo>
                    <a:pt x="202" y="44"/>
                  </a:lnTo>
                  <a:lnTo>
                    <a:pt x="202" y="46"/>
                  </a:lnTo>
                  <a:lnTo>
                    <a:pt x="202" y="46"/>
                  </a:lnTo>
                  <a:lnTo>
                    <a:pt x="202" y="54"/>
                  </a:lnTo>
                  <a:lnTo>
                    <a:pt x="208" y="62"/>
                  </a:lnTo>
                  <a:lnTo>
                    <a:pt x="208" y="62"/>
                  </a:lnTo>
                  <a:lnTo>
                    <a:pt x="212" y="66"/>
                  </a:lnTo>
                  <a:lnTo>
                    <a:pt x="218" y="72"/>
                  </a:lnTo>
                  <a:lnTo>
                    <a:pt x="228" y="78"/>
                  </a:lnTo>
                  <a:lnTo>
                    <a:pt x="240" y="82"/>
                  </a:lnTo>
                  <a:lnTo>
                    <a:pt x="240" y="82"/>
                  </a:lnTo>
                  <a:lnTo>
                    <a:pt x="240" y="96"/>
                  </a:lnTo>
                  <a:lnTo>
                    <a:pt x="240" y="96"/>
                  </a:lnTo>
                  <a:lnTo>
                    <a:pt x="236" y="114"/>
                  </a:lnTo>
                  <a:lnTo>
                    <a:pt x="232" y="130"/>
                  </a:lnTo>
                  <a:lnTo>
                    <a:pt x="226" y="144"/>
                  </a:lnTo>
                  <a:lnTo>
                    <a:pt x="218" y="156"/>
                  </a:lnTo>
                  <a:lnTo>
                    <a:pt x="210" y="166"/>
                  </a:lnTo>
                  <a:lnTo>
                    <a:pt x="200" y="172"/>
                  </a:lnTo>
                  <a:lnTo>
                    <a:pt x="190" y="176"/>
                  </a:lnTo>
                  <a:lnTo>
                    <a:pt x="178" y="178"/>
                  </a:lnTo>
                  <a:lnTo>
                    <a:pt x="178" y="178"/>
                  </a:lnTo>
                  <a:lnTo>
                    <a:pt x="166" y="176"/>
                  </a:lnTo>
                  <a:lnTo>
                    <a:pt x="156" y="172"/>
                  </a:lnTo>
                  <a:lnTo>
                    <a:pt x="146" y="166"/>
                  </a:lnTo>
                  <a:lnTo>
                    <a:pt x="138" y="156"/>
                  </a:lnTo>
                  <a:lnTo>
                    <a:pt x="130" y="144"/>
                  </a:lnTo>
                  <a:lnTo>
                    <a:pt x="124" y="130"/>
                  </a:lnTo>
                  <a:lnTo>
                    <a:pt x="120" y="114"/>
                  </a:lnTo>
                  <a:lnTo>
                    <a:pt x="116" y="96"/>
                  </a:lnTo>
                  <a:lnTo>
                    <a:pt x="116" y="96"/>
                  </a:lnTo>
                  <a:lnTo>
                    <a:pt x="116" y="76"/>
                  </a:lnTo>
                  <a:lnTo>
                    <a:pt x="118" y="58"/>
                  </a:lnTo>
                  <a:lnTo>
                    <a:pt x="118" y="58"/>
                  </a:lnTo>
                  <a:close/>
                  <a:moveTo>
                    <a:pt x="136" y="252"/>
                  </a:moveTo>
                  <a:lnTo>
                    <a:pt x="136" y="252"/>
                  </a:lnTo>
                  <a:lnTo>
                    <a:pt x="136" y="248"/>
                  </a:lnTo>
                  <a:lnTo>
                    <a:pt x="136" y="248"/>
                  </a:lnTo>
                  <a:lnTo>
                    <a:pt x="134" y="244"/>
                  </a:lnTo>
                  <a:lnTo>
                    <a:pt x="118" y="238"/>
                  </a:lnTo>
                  <a:lnTo>
                    <a:pt x="120" y="202"/>
                  </a:lnTo>
                  <a:lnTo>
                    <a:pt x="132" y="192"/>
                  </a:lnTo>
                  <a:lnTo>
                    <a:pt x="140" y="220"/>
                  </a:lnTo>
                  <a:lnTo>
                    <a:pt x="140" y="220"/>
                  </a:lnTo>
                  <a:lnTo>
                    <a:pt x="140" y="220"/>
                  </a:lnTo>
                  <a:lnTo>
                    <a:pt x="140" y="222"/>
                  </a:lnTo>
                  <a:lnTo>
                    <a:pt x="166" y="336"/>
                  </a:lnTo>
                  <a:lnTo>
                    <a:pt x="124" y="266"/>
                  </a:lnTo>
                  <a:lnTo>
                    <a:pt x="136" y="252"/>
                  </a:lnTo>
                  <a:close/>
                  <a:moveTo>
                    <a:pt x="222" y="244"/>
                  </a:moveTo>
                  <a:lnTo>
                    <a:pt x="222" y="244"/>
                  </a:lnTo>
                  <a:lnTo>
                    <a:pt x="220" y="248"/>
                  </a:lnTo>
                  <a:lnTo>
                    <a:pt x="220" y="248"/>
                  </a:lnTo>
                  <a:lnTo>
                    <a:pt x="220" y="252"/>
                  </a:lnTo>
                  <a:lnTo>
                    <a:pt x="232" y="266"/>
                  </a:lnTo>
                  <a:lnTo>
                    <a:pt x="190" y="334"/>
                  </a:lnTo>
                  <a:lnTo>
                    <a:pt x="224" y="194"/>
                  </a:lnTo>
                  <a:lnTo>
                    <a:pt x="236" y="202"/>
                  </a:lnTo>
                  <a:lnTo>
                    <a:pt x="238" y="238"/>
                  </a:lnTo>
                  <a:lnTo>
                    <a:pt x="22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286" name="Group 285">
              <a:extLst>
                <a:ext uri="{FF2B5EF4-FFF2-40B4-BE49-F238E27FC236}">
                  <a16:creationId xmlns:a16="http://schemas.microsoft.com/office/drawing/2014/main" id="{A6A49D6B-4D8A-4CDD-92F3-BE4D0C5DEC80}"/>
                </a:ext>
              </a:extLst>
            </p:cNvPr>
            <p:cNvGrpSpPr/>
            <p:nvPr userDrawn="1"/>
          </p:nvGrpSpPr>
          <p:grpSpPr>
            <a:xfrm>
              <a:off x="6072188" y="4100513"/>
              <a:ext cx="381000" cy="238125"/>
              <a:chOff x="6072188" y="4100513"/>
              <a:chExt cx="381000" cy="238125"/>
            </a:xfrm>
          </p:grpSpPr>
          <p:sp>
            <p:nvSpPr>
              <p:cNvPr id="287" name="Freeform 261">
                <a:extLst>
                  <a:ext uri="{FF2B5EF4-FFF2-40B4-BE49-F238E27FC236}">
                    <a16:creationId xmlns:a16="http://schemas.microsoft.com/office/drawing/2014/main" id="{697687F1-7F3F-4182-A0FD-9933B92C81EC}"/>
                  </a:ext>
                </a:extLst>
              </p:cNvPr>
              <p:cNvSpPr>
                <a:spLocks/>
              </p:cNvSpPr>
              <p:nvPr userDrawn="1"/>
            </p:nvSpPr>
            <p:spPr bwMode="auto">
              <a:xfrm>
                <a:off x="6072188" y="4100513"/>
                <a:ext cx="107950" cy="238125"/>
              </a:xfrm>
              <a:custGeom>
                <a:avLst/>
                <a:gdLst>
                  <a:gd name="T0" fmla="*/ 60 w 68"/>
                  <a:gd name="T1" fmla="*/ 80 h 150"/>
                  <a:gd name="T2" fmla="*/ 54 w 68"/>
                  <a:gd name="T3" fmla="*/ 64 h 150"/>
                  <a:gd name="T4" fmla="*/ 38 w 68"/>
                  <a:gd name="T5" fmla="*/ 56 h 150"/>
                  <a:gd name="T6" fmla="*/ 38 w 68"/>
                  <a:gd name="T7" fmla="*/ 46 h 150"/>
                  <a:gd name="T8" fmla="*/ 46 w 68"/>
                  <a:gd name="T9" fmla="*/ 26 h 150"/>
                  <a:gd name="T10" fmla="*/ 60 w 68"/>
                  <a:gd name="T11" fmla="*/ 10 h 150"/>
                  <a:gd name="T12" fmla="*/ 60 w 68"/>
                  <a:gd name="T13" fmla="*/ 0 h 150"/>
                  <a:gd name="T14" fmla="*/ 54 w 68"/>
                  <a:gd name="T15" fmla="*/ 4 h 150"/>
                  <a:gd name="T16" fmla="*/ 38 w 68"/>
                  <a:gd name="T17" fmla="*/ 22 h 150"/>
                  <a:gd name="T18" fmla="*/ 30 w 68"/>
                  <a:gd name="T19" fmla="*/ 44 h 150"/>
                  <a:gd name="T20" fmla="*/ 28 w 68"/>
                  <a:gd name="T21" fmla="*/ 56 h 150"/>
                  <a:gd name="T22" fmla="*/ 16 w 68"/>
                  <a:gd name="T23" fmla="*/ 64 h 150"/>
                  <a:gd name="T24" fmla="*/ 10 w 68"/>
                  <a:gd name="T25" fmla="*/ 78 h 150"/>
                  <a:gd name="T26" fmla="*/ 0 w 68"/>
                  <a:gd name="T27" fmla="*/ 126 h 150"/>
                  <a:gd name="T28" fmla="*/ 4 w 68"/>
                  <a:gd name="T29" fmla="*/ 142 h 150"/>
                  <a:gd name="T30" fmla="*/ 12 w 68"/>
                  <a:gd name="T31" fmla="*/ 148 h 150"/>
                  <a:gd name="T32" fmla="*/ 22 w 68"/>
                  <a:gd name="T33" fmla="*/ 148 h 150"/>
                  <a:gd name="T34" fmla="*/ 32 w 68"/>
                  <a:gd name="T35" fmla="*/ 150 h 150"/>
                  <a:gd name="T36" fmla="*/ 22 w 68"/>
                  <a:gd name="T37" fmla="*/ 138 h 150"/>
                  <a:gd name="T38" fmla="*/ 20 w 68"/>
                  <a:gd name="T39" fmla="*/ 140 h 150"/>
                  <a:gd name="T40" fmla="*/ 16 w 68"/>
                  <a:gd name="T41" fmla="*/ 138 h 150"/>
                  <a:gd name="T42" fmla="*/ 12 w 68"/>
                  <a:gd name="T43" fmla="*/ 136 h 150"/>
                  <a:gd name="T44" fmla="*/ 10 w 68"/>
                  <a:gd name="T45" fmla="*/ 128 h 150"/>
                  <a:gd name="T46" fmla="*/ 18 w 68"/>
                  <a:gd name="T47" fmla="*/ 80 h 150"/>
                  <a:gd name="T48" fmla="*/ 24 w 68"/>
                  <a:gd name="T49" fmla="*/ 70 h 150"/>
                  <a:gd name="T50" fmla="*/ 34 w 68"/>
                  <a:gd name="T51" fmla="*/ 64 h 150"/>
                  <a:gd name="T52" fmla="*/ 40 w 68"/>
                  <a:gd name="T53" fmla="*/ 66 h 150"/>
                  <a:gd name="T54" fmla="*/ 50 w 68"/>
                  <a:gd name="T55" fmla="*/ 74 h 150"/>
                  <a:gd name="T56" fmla="*/ 60 w 68"/>
                  <a:gd name="T57" fmla="*/ 126 h 150"/>
                  <a:gd name="T58" fmla="*/ 60 w 68"/>
                  <a:gd name="T59" fmla="*/ 132 h 150"/>
                  <a:gd name="T60" fmla="*/ 58 w 68"/>
                  <a:gd name="T61" fmla="*/ 136 h 150"/>
                  <a:gd name="T62" fmla="*/ 50 w 68"/>
                  <a:gd name="T63" fmla="*/ 140 h 150"/>
                  <a:gd name="T64" fmla="*/ 48 w 68"/>
                  <a:gd name="T65" fmla="*/ 138 h 150"/>
                  <a:gd name="T66" fmla="*/ 38 w 68"/>
                  <a:gd name="T67" fmla="*/ 150 h 150"/>
                  <a:gd name="T68" fmla="*/ 48 w 68"/>
                  <a:gd name="T69" fmla="*/ 148 h 150"/>
                  <a:gd name="T70" fmla="*/ 50 w 68"/>
                  <a:gd name="T71" fmla="*/ 148 h 150"/>
                  <a:gd name="T72" fmla="*/ 64 w 68"/>
                  <a:gd name="T73" fmla="*/ 142 h 150"/>
                  <a:gd name="T74" fmla="*/ 68 w 68"/>
                  <a:gd name="T75" fmla="*/ 134 h 150"/>
                  <a:gd name="T76" fmla="*/ 60 w 68"/>
                  <a:gd name="T77" fmla="*/ 8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8" h="150">
                    <a:moveTo>
                      <a:pt x="60" y="80"/>
                    </a:moveTo>
                    <a:lnTo>
                      <a:pt x="60" y="80"/>
                    </a:lnTo>
                    <a:lnTo>
                      <a:pt x="58" y="70"/>
                    </a:lnTo>
                    <a:lnTo>
                      <a:pt x="54" y="64"/>
                    </a:lnTo>
                    <a:lnTo>
                      <a:pt x="46" y="58"/>
                    </a:lnTo>
                    <a:lnTo>
                      <a:pt x="38" y="56"/>
                    </a:lnTo>
                    <a:lnTo>
                      <a:pt x="38" y="56"/>
                    </a:lnTo>
                    <a:lnTo>
                      <a:pt x="38" y="46"/>
                    </a:lnTo>
                    <a:lnTo>
                      <a:pt x="42" y="36"/>
                    </a:lnTo>
                    <a:lnTo>
                      <a:pt x="46" y="26"/>
                    </a:lnTo>
                    <a:lnTo>
                      <a:pt x="50" y="20"/>
                    </a:lnTo>
                    <a:lnTo>
                      <a:pt x="60" y="10"/>
                    </a:lnTo>
                    <a:lnTo>
                      <a:pt x="64" y="6"/>
                    </a:lnTo>
                    <a:lnTo>
                      <a:pt x="60" y="0"/>
                    </a:lnTo>
                    <a:lnTo>
                      <a:pt x="60" y="0"/>
                    </a:lnTo>
                    <a:lnTo>
                      <a:pt x="54" y="4"/>
                    </a:lnTo>
                    <a:lnTo>
                      <a:pt x="42" y="14"/>
                    </a:lnTo>
                    <a:lnTo>
                      <a:pt x="38" y="22"/>
                    </a:lnTo>
                    <a:lnTo>
                      <a:pt x="32" y="32"/>
                    </a:lnTo>
                    <a:lnTo>
                      <a:pt x="30" y="44"/>
                    </a:lnTo>
                    <a:lnTo>
                      <a:pt x="28" y="56"/>
                    </a:lnTo>
                    <a:lnTo>
                      <a:pt x="28" y="56"/>
                    </a:lnTo>
                    <a:lnTo>
                      <a:pt x="22" y="60"/>
                    </a:lnTo>
                    <a:lnTo>
                      <a:pt x="16" y="64"/>
                    </a:lnTo>
                    <a:lnTo>
                      <a:pt x="12" y="72"/>
                    </a:lnTo>
                    <a:lnTo>
                      <a:pt x="10" y="78"/>
                    </a:lnTo>
                    <a:lnTo>
                      <a:pt x="0" y="126"/>
                    </a:lnTo>
                    <a:lnTo>
                      <a:pt x="0" y="126"/>
                    </a:lnTo>
                    <a:lnTo>
                      <a:pt x="0" y="134"/>
                    </a:lnTo>
                    <a:lnTo>
                      <a:pt x="4" y="142"/>
                    </a:lnTo>
                    <a:lnTo>
                      <a:pt x="4" y="142"/>
                    </a:lnTo>
                    <a:lnTo>
                      <a:pt x="12" y="148"/>
                    </a:lnTo>
                    <a:lnTo>
                      <a:pt x="20" y="148"/>
                    </a:lnTo>
                    <a:lnTo>
                      <a:pt x="22" y="148"/>
                    </a:lnTo>
                    <a:lnTo>
                      <a:pt x="22" y="150"/>
                    </a:lnTo>
                    <a:lnTo>
                      <a:pt x="32" y="150"/>
                    </a:lnTo>
                    <a:lnTo>
                      <a:pt x="32" y="138"/>
                    </a:lnTo>
                    <a:lnTo>
                      <a:pt x="22" y="138"/>
                    </a:lnTo>
                    <a:lnTo>
                      <a:pt x="22" y="140"/>
                    </a:lnTo>
                    <a:lnTo>
                      <a:pt x="20" y="140"/>
                    </a:lnTo>
                    <a:lnTo>
                      <a:pt x="20" y="140"/>
                    </a:lnTo>
                    <a:lnTo>
                      <a:pt x="16" y="138"/>
                    </a:lnTo>
                    <a:lnTo>
                      <a:pt x="12" y="136"/>
                    </a:lnTo>
                    <a:lnTo>
                      <a:pt x="12" y="136"/>
                    </a:lnTo>
                    <a:lnTo>
                      <a:pt x="10" y="132"/>
                    </a:lnTo>
                    <a:lnTo>
                      <a:pt x="10" y="128"/>
                    </a:lnTo>
                    <a:lnTo>
                      <a:pt x="18" y="80"/>
                    </a:lnTo>
                    <a:lnTo>
                      <a:pt x="18" y="80"/>
                    </a:lnTo>
                    <a:lnTo>
                      <a:pt x="20" y="74"/>
                    </a:lnTo>
                    <a:lnTo>
                      <a:pt x="24" y="70"/>
                    </a:lnTo>
                    <a:lnTo>
                      <a:pt x="28" y="66"/>
                    </a:lnTo>
                    <a:lnTo>
                      <a:pt x="34" y="64"/>
                    </a:lnTo>
                    <a:lnTo>
                      <a:pt x="34" y="64"/>
                    </a:lnTo>
                    <a:lnTo>
                      <a:pt x="40" y="66"/>
                    </a:lnTo>
                    <a:lnTo>
                      <a:pt x="46" y="70"/>
                    </a:lnTo>
                    <a:lnTo>
                      <a:pt x="50" y="74"/>
                    </a:lnTo>
                    <a:lnTo>
                      <a:pt x="52" y="80"/>
                    </a:lnTo>
                    <a:lnTo>
                      <a:pt x="60" y="126"/>
                    </a:lnTo>
                    <a:lnTo>
                      <a:pt x="60" y="126"/>
                    </a:lnTo>
                    <a:lnTo>
                      <a:pt x="60" y="132"/>
                    </a:lnTo>
                    <a:lnTo>
                      <a:pt x="58" y="136"/>
                    </a:lnTo>
                    <a:lnTo>
                      <a:pt x="58" y="136"/>
                    </a:lnTo>
                    <a:lnTo>
                      <a:pt x="54" y="138"/>
                    </a:lnTo>
                    <a:lnTo>
                      <a:pt x="50" y="140"/>
                    </a:lnTo>
                    <a:lnTo>
                      <a:pt x="48" y="140"/>
                    </a:lnTo>
                    <a:lnTo>
                      <a:pt x="48" y="138"/>
                    </a:lnTo>
                    <a:lnTo>
                      <a:pt x="38" y="138"/>
                    </a:lnTo>
                    <a:lnTo>
                      <a:pt x="38" y="150"/>
                    </a:lnTo>
                    <a:lnTo>
                      <a:pt x="48" y="150"/>
                    </a:lnTo>
                    <a:lnTo>
                      <a:pt x="48" y="148"/>
                    </a:lnTo>
                    <a:lnTo>
                      <a:pt x="50" y="148"/>
                    </a:lnTo>
                    <a:lnTo>
                      <a:pt x="50" y="148"/>
                    </a:lnTo>
                    <a:lnTo>
                      <a:pt x="58" y="148"/>
                    </a:lnTo>
                    <a:lnTo>
                      <a:pt x="64" y="142"/>
                    </a:lnTo>
                    <a:lnTo>
                      <a:pt x="64" y="142"/>
                    </a:lnTo>
                    <a:lnTo>
                      <a:pt x="68" y="134"/>
                    </a:lnTo>
                    <a:lnTo>
                      <a:pt x="68" y="126"/>
                    </a:lnTo>
                    <a:lnTo>
                      <a:pt x="60" y="8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88" name="Freeform 262">
                <a:extLst>
                  <a:ext uri="{FF2B5EF4-FFF2-40B4-BE49-F238E27FC236}">
                    <a16:creationId xmlns:a16="http://schemas.microsoft.com/office/drawing/2014/main" id="{DA35C035-F031-4401-87A6-DA011F515083}"/>
                  </a:ext>
                </a:extLst>
              </p:cNvPr>
              <p:cNvSpPr>
                <a:spLocks noEditPoints="1"/>
              </p:cNvSpPr>
              <p:nvPr userDrawn="1"/>
            </p:nvSpPr>
            <p:spPr bwMode="auto">
              <a:xfrm>
                <a:off x="6370638" y="4100513"/>
                <a:ext cx="82550" cy="231775"/>
              </a:xfrm>
              <a:custGeom>
                <a:avLst/>
                <a:gdLst>
                  <a:gd name="T0" fmla="*/ 30 w 52"/>
                  <a:gd name="T1" fmla="*/ 94 h 146"/>
                  <a:gd name="T2" fmla="*/ 30 w 52"/>
                  <a:gd name="T3" fmla="*/ 54 h 146"/>
                  <a:gd name="T4" fmla="*/ 30 w 52"/>
                  <a:gd name="T5" fmla="*/ 54 h 146"/>
                  <a:gd name="T6" fmla="*/ 28 w 52"/>
                  <a:gd name="T7" fmla="*/ 38 h 146"/>
                  <a:gd name="T8" fmla="*/ 22 w 52"/>
                  <a:gd name="T9" fmla="*/ 22 h 146"/>
                  <a:gd name="T10" fmla="*/ 10 w 52"/>
                  <a:gd name="T11" fmla="*/ 0 h 146"/>
                  <a:gd name="T12" fmla="*/ 2 w 52"/>
                  <a:gd name="T13" fmla="*/ 4 h 146"/>
                  <a:gd name="T14" fmla="*/ 14 w 52"/>
                  <a:gd name="T15" fmla="*/ 26 h 146"/>
                  <a:gd name="T16" fmla="*/ 14 w 52"/>
                  <a:gd name="T17" fmla="*/ 26 h 146"/>
                  <a:gd name="T18" fmla="*/ 20 w 52"/>
                  <a:gd name="T19" fmla="*/ 40 h 146"/>
                  <a:gd name="T20" fmla="*/ 22 w 52"/>
                  <a:gd name="T21" fmla="*/ 54 h 146"/>
                  <a:gd name="T22" fmla="*/ 22 w 52"/>
                  <a:gd name="T23" fmla="*/ 94 h 146"/>
                  <a:gd name="T24" fmla="*/ 22 w 52"/>
                  <a:gd name="T25" fmla="*/ 94 h 146"/>
                  <a:gd name="T26" fmla="*/ 14 w 52"/>
                  <a:gd name="T27" fmla="*/ 98 h 146"/>
                  <a:gd name="T28" fmla="*/ 6 w 52"/>
                  <a:gd name="T29" fmla="*/ 104 h 146"/>
                  <a:gd name="T30" fmla="*/ 2 w 52"/>
                  <a:gd name="T31" fmla="*/ 112 h 146"/>
                  <a:gd name="T32" fmla="*/ 0 w 52"/>
                  <a:gd name="T33" fmla="*/ 120 h 146"/>
                  <a:gd name="T34" fmla="*/ 0 w 52"/>
                  <a:gd name="T35" fmla="*/ 120 h 146"/>
                  <a:gd name="T36" fmla="*/ 2 w 52"/>
                  <a:gd name="T37" fmla="*/ 130 h 146"/>
                  <a:gd name="T38" fmla="*/ 8 w 52"/>
                  <a:gd name="T39" fmla="*/ 138 h 146"/>
                  <a:gd name="T40" fmla="*/ 16 w 52"/>
                  <a:gd name="T41" fmla="*/ 144 h 146"/>
                  <a:gd name="T42" fmla="*/ 26 w 52"/>
                  <a:gd name="T43" fmla="*/ 146 h 146"/>
                  <a:gd name="T44" fmla="*/ 26 w 52"/>
                  <a:gd name="T45" fmla="*/ 146 h 146"/>
                  <a:gd name="T46" fmla="*/ 36 w 52"/>
                  <a:gd name="T47" fmla="*/ 144 h 146"/>
                  <a:gd name="T48" fmla="*/ 44 w 52"/>
                  <a:gd name="T49" fmla="*/ 138 h 146"/>
                  <a:gd name="T50" fmla="*/ 50 w 52"/>
                  <a:gd name="T51" fmla="*/ 130 h 146"/>
                  <a:gd name="T52" fmla="*/ 52 w 52"/>
                  <a:gd name="T53" fmla="*/ 120 h 146"/>
                  <a:gd name="T54" fmla="*/ 52 w 52"/>
                  <a:gd name="T55" fmla="*/ 120 h 146"/>
                  <a:gd name="T56" fmla="*/ 50 w 52"/>
                  <a:gd name="T57" fmla="*/ 112 h 146"/>
                  <a:gd name="T58" fmla="*/ 46 w 52"/>
                  <a:gd name="T59" fmla="*/ 104 h 146"/>
                  <a:gd name="T60" fmla="*/ 40 w 52"/>
                  <a:gd name="T61" fmla="*/ 98 h 146"/>
                  <a:gd name="T62" fmla="*/ 30 w 52"/>
                  <a:gd name="T63" fmla="*/ 94 h 146"/>
                  <a:gd name="T64" fmla="*/ 30 w 52"/>
                  <a:gd name="T65" fmla="*/ 94 h 146"/>
                  <a:gd name="T66" fmla="*/ 26 w 52"/>
                  <a:gd name="T67" fmla="*/ 136 h 146"/>
                  <a:gd name="T68" fmla="*/ 26 w 52"/>
                  <a:gd name="T69" fmla="*/ 136 h 146"/>
                  <a:gd name="T70" fmla="*/ 20 w 52"/>
                  <a:gd name="T71" fmla="*/ 136 h 146"/>
                  <a:gd name="T72" fmla="*/ 14 w 52"/>
                  <a:gd name="T73" fmla="*/ 132 h 146"/>
                  <a:gd name="T74" fmla="*/ 12 w 52"/>
                  <a:gd name="T75" fmla="*/ 126 h 146"/>
                  <a:gd name="T76" fmla="*/ 10 w 52"/>
                  <a:gd name="T77" fmla="*/ 120 h 146"/>
                  <a:gd name="T78" fmla="*/ 10 w 52"/>
                  <a:gd name="T79" fmla="*/ 120 h 146"/>
                  <a:gd name="T80" fmla="*/ 12 w 52"/>
                  <a:gd name="T81" fmla="*/ 114 h 146"/>
                  <a:gd name="T82" fmla="*/ 14 w 52"/>
                  <a:gd name="T83" fmla="*/ 108 h 146"/>
                  <a:gd name="T84" fmla="*/ 20 w 52"/>
                  <a:gd name="T85" fmla="*/ 104 h 146"/>
                  <a:gd name="T86" fmla="*/ 26 w 52"/>
                  <a:gd name="T87" fmla="*/ 104 h 146"/>
                  <a:gd name="T88" fmla="*/ 26 w 52"/>
                  <a:gd name="T89" fmla="*/ 104 h 146"/>
                  <a:gd name="T90" fmla="*/ 32 w 52"/>
                  <a:gd name="T91" fmla="*/ 104 h 146"/>
                  <a:gd name="T92" fmla="*/ 38 w 52"/>
                  <a:gd name="T93" fmla="*/ 108 h 146"/>
                  <a:gd name="T94" fmla="*/ 42 w 52"/>
                  <a:gd name="T95" fmla="*/ 114 h 146"/>
                  <a:gd name="T96" fmla="*/ 42 w 52"/>
                  <a:gd name="T97" fmla="*/ 120 h 146"/>
                  <a:gd name="T98" fmla="*/ 42 w 52"/>
                  <a:gd name="T99" fmla="*/ 120 h 146"/>
                  <a:gd name="T100" fmla="*/ 42 w 52"/>
                  <a:gd name="T101" fmla="*/ 126 h 146"/>
                  <a:gd name="T102" fmla="*/ 38 w 52"/>
                  <a:gd name="T103" fmla="*/ 132 h 146"/>
                  <a:gd name="T104" fmla="*/ 32 w 52"/>
                  <a:gd name="T105" fmla="*/ 136 h 146"/>
                  <a:gd name="T106" fmla="*/ 26 w 52"/>
                  <a:gd name="T107" fmla="*/ 136 h 146"/>
                  <a:gd name="T108" fmla="*/ 26 w 52"/>
                  <a:gd name="T109"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2" h="146">
                    <a:moveTo>
                      <a:pt x="30" y="94"/>
                    </a:moveTo>
                    <a:lnTo>
                      <a:pt x="30" y="54"/>
                    </a:lnTo>
                    <a:lnTo>
                      <a:pt x="30" y="54"/>
                    </a:lnTo>
                    <a:lnTo>
                      <a:pt x="28" y="38"/>
                    </a:lnTo>
                    <a:lnTo>
                      <a:pt x="22" y="22"/>
                    </a:lnTo>
                    <a:lnTo>
                      <a:pt x="10" y="0"/>
                    </a:lnTo>
                    <a:lnTo>
                      <a:pt x="2" y="4"/>
                    </a:lnTo>
                    <a:lnTo>
                      <a:pt x="14" y="26"/>
                    </a:lnTo>
                    <a:lnTo>
                      <a:pt x="14" y="26"/>
                    </a:lnTo>
                    <a:lnTo>
                      <a:pt x="20" y="40"/>
                    </a:lnTo>
                    <a:lnTo>
                      <a:pt x="22" y="54"/>
                    </a:lnTo>
                    <a:lnTo>
                      <a:pt x="22" y="94"/>
                    </a:lnTo>
                    <a:lnTo>
                      <a:pt x="22" y="94"/>
                    </a:lnTo>
                    <a:lnTo>
                      <a:pt x="14" y="98"/>
                    </a:lnTo>
                    <a:lnTo>
                      <a:pt x="6" y="104"/>
                    </a:lnTo>
                    <a:lnTo>
                      <a:pt x="2" y="112"/>
                    </a:lnTo>
                    <a:lnTo>
                      <a:pt x="0" y="120"/>
                    </a:lnTo>
                    <a:lnTo>
                      <a:pt x="0" y="120"/>
                    </a:lnTo>
                    <a:lnTo>
                      <a:pt x="2" y="130"/>
                    </a:lnTo>
                    <a:lnTo>
                      <a:pt x="8" y="138"/>
                    </a:lnTo>
                    <a:lnTo>
                      <a:pt x="16" y="144"/>
                    </a:lnTo>
                    <a:lnTo>
                      <a:pt x="26" y="146"/>
                    </a:lnTo>
                    <a:lnTo>
                      <a:pt x="26" y="146"/>
                    </a:lnTo>
                    <a:lnTo>
                      <a:pt x="36" y="144"/>
                    </a:lnTo>
                    <a:lnTo>
                      <a:pt x="44" y="138"/>
                    </a:lnTo>
                    <a:lnTo>
                      <a:pt x="50" y="130"/>
                    </a:lnTo>
                    <a:lnTo>
                      <a:pt x="52" y="120"/>
                    </a:lnTo>
                    <a:lnTo>
                      <a:pt x="52" y="120"/>
                    </a:lnTo>
                    <a:lnTo>
                      <a:pt x="50" y="112"/>
                    </a:lnTo>
                    <a:lnTo>
                      <a:pt x="46" y="104"/>
                    </a:lnTo>
                    <a:lnTo>
                      <a:pt x="40" y="98"/>
                    </a:lnTo>
                    <a:lnTo>
                      <a:pt x="30" y="94"/>
                    </a:lnTo>
                    <a:lnTo>
                      <a:pt x="30" y="94"/>
                    </a:lnTo>
                    <a:close/>
                    <a:moveTo>
                      <a:pt x="26" y="136"/>
                    </a:moveTo>
                    <a:lnTo>
                      <a:pt x="26" y="136"/>
                    </a:lnTo>
                    <a:lnTo>
                      <a:pt x="20" y="136"/>
                    </a:lnTo>
                    <a:lnTo>
                      <a:pt x="14" y="132"/>
                    </a:lnTo>
                    <a:lnTo>
                      <a:pt x="12" y="126"/>
                    </a:lnTo>
                    <a:lnTo>
                      <a:pt x="10" y="120"/>
                    </a:lnTo>
                    <a:lnTo>
                      <a:pt x="10" y="120"/>
                    </a:lnTo>
                    <a:lnTo>
                      <a:pt x="12" y="114"/>
                    </a:lnTo>
                    <a:lnTo>
                      <a:pt x="14" y="108"/>
                    </a:lnTo>
                    <a:lnTo>
                      <a:pt x="20" y="104"/>
                    </a:lnTo>
                    <a:lnTo>
                      <a:pt x="26" y="104"/>
                    </a:lnTo>
                    <a:lnTo>
                      <a:pt x="26" y="104"/>
                    </a:lnTo>
                    <a:lnTo>
                      <a:pt x="32" y="104"/>
                    </a:lnTo>
                    <a:lnTo>
                      <a:pt x="38" y="108"/>
                    </a:lnTo>
                    <a:lnTo>
                      <a:pt x="42" y="114"/>
                    </a:lnTo>
                    <a:lnTo>
                      <a:pt x="42" y="120"/>
                    </a:lnTo>
                    <a:lnTo>
                      <a:pt x="42" y="120"/>
                    </a:lnTo>
                    <a:lnTo>
                      <a:pt x="42" y="126"/>
                    </a:lnTo>
                    <a:lnTo>
                      <a:pt x="38" y="132"/>
                    </a:lnTo>
                    <a:lnTo>
                      <a:pt x="32" y="136"/>
                    </a:lnTo>
                    <a:lnTo>
                      <a:pt x="26" y="136"/>
                    </a:lnTo>
                    <a:lnTo>
                      <a:pt x="26" y="13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89" name="Freeform 263">
                <a:extLst>
                  <a:ext uri="{FF2B5EF4-FFF2-40B4-BE49-F238E27FC236}">
                    <a16:creationId xmlns:a16="http://schemas.microsoft.com/office/drawing/2014/main" id="{71E102DA-1187-4F3B-967A-F8410D383F92}"/>
                  </a:ext>
                </a:extLst>
              </p:cNvPr>
              <p:cNvSpPr>
                <a:spLocks noEditPoints="1"/>
              </p:cNvSpPr>
              <p:nvPr userDrawn="1"/>
            </p:nvSpPr>
            <p:spPr bwMode="auto">
              <a:xfrm>
                <a:off x="6396038" y="4275138"/>
                <a:ext cx="34925" cy="34925"/>
              </a:xfrm>
              <a:custGeom>
                <a:avLst/>
                <a:gdLst>
                  <a:gd name="T0" fmla="*/ 10 w 22"/>
                  <a:gd name="T1" fmla="*/ 0 h 22"/>
                  <a:gd name="T2" fmla="*/ 10 w 22"/>
                  <a:gd name="T3" fmla="*/ 0 h 22"/>
                  <a:gd name="T4" fmla="*/ 6 w 22"/>
                  <a:gd name="T5" fmla="*/ 0 h 22"/>
                  <a:gd name="T6" fmla="*/ 2 w 22"/>
                  <a:gd name="T7" fmla="*/ 2 h 22"/>
                  <a:gd name="T8" fmla="*/ 0 w 22"/>
                  <a:gd name="T9" fmla="*/ 6 h 22"/>
                  <a:gd name="T10" fmla="*/ 0 w 22"/>
                  <a:gd name="T11" fmla="*/ 10 h 22"/>
                  <a:gd name="T12" fmla="*/ 0 w 22"/>
                  <a:gd name="T13" fmla="*/ 10 h 22"/>
                  <a:gd name="T14" fmla="*/ 0 w 22"/>
                  <a:gd name="T15" fmla="*/ 14 h 22"/>
                  <a:gd name="T16" fmla="*/ 2 w 22"/>
                  <a:gd name="T17" fmla="*/ 18 h 22"/>
                  <a:gd name="T18" fmla="*/ 6 w 22"/>
                  <a:gd name="T19" fmla="*/ 20 h 22"/>
                  <a:gd name="T20" fmla="*/ 10 w 22"/>
                  <a:gd name="T21" fmla="*/ 22 h 22"/>
                  <a:gd name="T22" fmla="*/ 10 w 22"/>
                  <a:gd name="T23" fmla="*/ 22 h 22"/>
                  <a:gd name="T24" fmla="*/ 14 w 22"/>
                  <a:gd name="T25" fmla="*/ 20 h 22"/>
                  <a:gd name="T26" fmla="*/ 18 w 22"/>
                  <a:gd name="T27" fmla="*/ 18 h 22"/>
                  <a:gd name="T28" fmla="*/ 20 w 22"/>
                  <a:gd name="T29" fmla="*/ 14 h 22"/>
                  <a:gd name="T30" fmla="*/ 22 w 22"/>
                  <a:gd name="T31" fmla="*/ 10 h 22"/>
                  <a:gd name="T32" fmla="*/ 22 w 22"/>
                  <a:gd name="T33" fmla="*/ 10 h 22"/>
                  <a:gd name="T34" fmla="*/ 20 w 22"/>
                  <a:gd name="T35" fmla="*/ 6 h 22"/>
                  <a:gd name="T36" fmla="*/ 18 w 22"/>
                  <a:gd name="T37" fmla="*/ 2 h 22"/>
                  <a:gd name="T38" fmla="*/ 14 w 22"/>
                  <a:gd name="T39" fmla="*/ 0 h 22"/>
                  <a:gd name="T40" fmla="*/ 10 w 22"/>
                  <a:gd name="T41" fmla="*/ 0 h 22"/>
                  <a:gd name="T42" fmla="*/ 10 w 22"/>
                  <a:gd name="T43" fmla="*/ 0 h 22"/>
                  <a:gd name="T44" fmla="*/ 8 w 22"/>
                  <a:gd name="T45" fmla="*/ 10 h 22"/>
                  <a:gd name="T46" fmla="*/ 8 w 22"/>
                  <a:gd name="T47" fmla="*/ 10 h 22"/>
                  <a:gd name="T48" fmla="*/ 10 w 22"/>
                  <a:gd name="T49" fmla="*/ 8 h 22"/>
                  <a:gd name="T50" fmla="*/ 10 w 22"/>
                  <a:gd name="T51" fmla="*/ 8 h 22"/>
                  <a:gd name="T52" fmla="*/ 12 w 22"/>
                  <a:gd name="T53" fmla="*/ 10 h 22"/>
                  <a:gd name="T54" fmla="*/ 12 w 22"/>
                  <a:gd name="T55" fmla="*/ 10 h 22"/>
                  <a:gd name="T56" fmla="*/ 10 w 22"/>
                  <a:gd name="T57" fmla="*/ 12 h 22"/>
                  <a:gd name="T58" fmla="*/ 8 w 22"/>
                  <a:gd name="T59" fmla="*/ 10 h 22"/>
                  <a:gd name="T60" fmla="*/ 8 w 22"/>
                  <a:gd name="T61" fmla="*/ 1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 h="22">
                    <a:moveTo>
                      <a:pt x="10" y="0"/>
                    </a:moveTo>
                    <a:lnTo>
                      <a:pt x="10" y="0"/>
                    </a:lnTo>
                    <a:lnTo>
                      <a:pt x="6" y="0"/>
                    </a:lnTo>
                    <a:lnTo>
                      <a:pt x="2" y="2"/>
                    </a:lnTo>
                    <a:lnTo>
                      <a:pt x="0" y="6"/>
                    </a:lnTo>
                    <a:lnTo>
                      <a:pt x="0" y="10"/>
                    </a:lnTo>
                    <a:lnTo>
                      <a:pt x="0" y="10"/>
                    </a:lnTo>
                    <a:lnTo>
                      <a:pt x="0" y="14"/>
                    </a:lnTo>
                    <a:lnTo>
                      <a:pt x="2" y="18"/>
                    </a:lnTo>
                    <a:lnTo>
                      <a:pt x="6" y="20"/>
                    </a:lnTo>
                    <a:lnTo>
                      <a:pt x="10" y="22"/>
                    </a:lnTo>
                    <a:lnTo>
                      <a:pt x="10" y="22"/>
                    </a:lnTo>
                    <a:lnTo>
                      <a:pt x="14" y="20"/>
                    </a:lnTo>
                    <a:lnTo>
                      <a:pt x="18" y="18"/>
                    </a:lnTo>
                    <a:lnTo>
                      <a:pt x="20" y="14"/>
                    </a:lnTo>
                    <a:lnTo>
                      <a:pt x="22" y="10"/>
                    </a:lnTo>
                    <a:lnTo>
                      <a:pt x="22" y="10"/>
                    </a:lnTo>
                    <a:lnTo>
                      <a:pt x="20" y="6"/>
                    </a:lnTo>
                    <a:lnTo>
                      <a:pt x="18" y="2"/>
                    </a:lnTo>
                    <a:lnTo>
                      <a:pt x="14" y="0"/>
                    </a:lnTo>
                    <a:lnTo>
                      <a:pt x="10" y="0"/>
                    </a:lnTo>
                    <a:lnTo>
                      <a:pt x="10" y="0"/>
                    </a:lnTo>
                    <a:close/>
                    <a:moveTo>
                      <a:pt x="8" y="10"/>
                    </a:moveTo>
                    <a:lnTo>
                      <a:pt x="8" y="10"/>
                    </a:lnTo>
                    <a:lnTo>
                      <a:pt x="10" y="8"/>
                    </a:lnTo>
                    <a:lnTo>
                      <a:pt x="10" y="8"/>
                    </a:lnTo>
                    <a:lnTo>
                      <a:pt x="12" y="10"/>
                    </a:lnTo>
                    <a:lnTo>
                      <a:pt x="12" y="10"/>
                    </a:lnTo>
                    <a:lnTo>
                      <a:pt x="10" y="12"/>
                    </a:lnTo>
                    <a:lnTo>
                      <a:pt x="8" y="10"/>
                    </a:lnTo>
                    <a:lnTo>
                      <a:pt x="8" y="1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grpSp>
        <p:nvGrpSpPr>
          <p:cNvPr id="290" name="Group 289">
            <a:extLst>
              <a:ext uri="{FF2B5EF4-FFF2-40B4-BE49-F238E27FC236}">
                <a16:creationId xmlns:a16="http://schemas.microsoft.com/office/drawing/2014/main" id="{F2D05685-279D-457A-8EE1-483C100C1FF9}"/>
              </a:ext>
            </a:extLst>
          </p:cNvPr>
          <p:cNvGrpSpPr/>
          <p:nvPr userDrawn="1"/>
        </p:nvGrpSpPr>
        <p:grpSpPr>
          <a:xfrm>
            <a:off x="6145213" y="4551363"/>
            <a:ext cx="434975" cy="554038"/>
            <a:chOff x="6145213" y="4551363"/>
            <a:chExt cx="434975" cy="554038"/>
          </a:xfrm>
        </p:grpSpPr>
        <p:sp>
          <p:nvSpPr>
            <p:cNvPr id="291" name="Freeform 264">
              <a:extLst>
                <a:ext uri="{FF2B5EF4-FFF2-40B4-BE49-F238E27FC236}">
                  <a16:creationId xmlns:a16="http://schemas.microsoft.com/office/drawing/2014/main" id="{125D8684-1C0E-409B-B106-FF092C09D35E}"/>
                </a:ext>
              </a:extLst>
            </p:cNvPr>
            <p:cNvSpPr>
              <a:spLocks noEditPoints="1"/>
            </p:cNvSpPr>
            <p:nvPr userDrawn="1"/>
          </p:nvSpPr>
          <p:spPr bwMode="auto">
            <a:xfrm>
              <a:off x="6145213" y="4551363"/>
              <a:ext cx="320675" cy="554038"/>
            </a:xfrm>
            <a:custGeom>
              <a:avLst/>
              <a:gdLst>
                <a:gd name="T0" fmla="*/ 202 w 202"/>
                <a:gd name="T1" fmla="*/ 106 h 349"/>
                <a:gd name="T2" fmla="*/ 200 w 202"/>
                <a:gd name="T3" fmla="*/ 86 h 349"/>
                <a:gd name="T4" fmla="*/ 182 w 202"/>
                <a:gd name="T5" fmla="*/ 66 h 349"/>
                <a:gd name="T6" fmla="*/ 156 w 202"/>
                <a:gd name="T7" fmla="*/ 58 h 349"/>
                <a:gd name="T8" fmla="*/ 170 w 202"/>
                <a:gd name="T9" fmla="*/ 48 h 349"/>
                <a:gd name="T10" fmla="*/ 176 w 202"/>
                <a:gd name="T11" fmla="*/ 42 h 349"/>
                <a:gd name="T12" fmla="*/ 178 w 202"/>
                <a:gd name="T13" fmla="*/ 8 h 349"/>
                <a:gd name="T14" fmla="*/ 172 w 202"/>
                <a:gd name="T15" fmla="*/ 0 h 349"/>
                <a:gd name="T16" fmla="*/ 32 w 202"/>
                <a:gd name="T17" fmla="*/ 0 h 349"/>
                <a:gd name="T18" fmla="*/ 26 w 202"/>
                <a:gd name="T19" fmla="*/ 4 h 349"/>
                <a:gd name="T20" fmla="*/ 24 w 202"/>
                <a:gd name="T21" fmla="*/ 40 h 349"/>
                <a:gd name="T22" fmla="*/ 30 w 202"/>
                <a:gd name="T23" fmla="*/ 46 h 349"/>
                <a:gd name="T24" fmla="*/ 46 w 202"/>
                <a:gd name="T25" fmla="*/ 58 h 349"/>
                <a:gd name="T26" fmla="*/ 28 w 202"/>
                <a:gd name="T27" fmla="*/ 62 h 349"/>
                <a:gd name="T28" fmla="*/ 8 w 202"/>
                <a:gd name="T29" fmla="*/ 78 h 349"/>
                <a:gd name="T30" fmla="*/ 0 w 202"/>
                <a:gd name="T31" fmla="*/ 106 h 349"/>
                <a:gd name="T32" fmla="*/ 0 w 202"/>
                <a:gd name="T33" fmla="*/ 339 h 349"/>
                <a:gd name="T34" fmla="*/ 16 w 202"/>
                <a:gd name="T35" fmla="*/ 349 h 349"/>
                <a:gd name="T36" fmla="*/ 16 w 202"/>
                <a:gd name="T37" fmla="*/ 339 h 349"/>
                <a:gd name="T38" fmla="*/ 10 w 202"/>
                <a:gd name="T39" fmla="*/ 337 h 349"/>
                <a:gd name="T40" fmla="*/ 8 w 202"/>
                <a:gd name="T41" fmla="*/ 287 h 349"/>
                <a:gd name="T42" fmla="*/ 202 w 202"/>
                <a:gd name="T43" fmla="*/ 307 h 349"/>
                <a:gd name="T44" fmla="*/ 202 w 202"/>
                <a:gd name="T45" fmla="*/ 134 h 349"/>
                <a:gd name="T46" fmla="*/ 144 w 202"/>
                <a:gd name="T47" fmla="*/ 8 h 349"/>
                <a:gd name="T48" fmla="*/ 134 w 202"/>
                <a:gd name="T49" fmla="*/ 38 h 349"/>
                <a:gd name="T50" fmla="*/ 134 w 202"/>
                <a:gd name="T51" fmla="*/ 8 h 349"/>
                <a:gd name="T52" fmla="*/ 106 w 202"/>
                <a:gd name="T53" fmla="*/ 38 h 349"/>
                <a:gd name="T54" fmla="*/ 116 w 202"/>
                <a:gd name="T55" fmla="*/ 38 h 349"/>
                <a:gd name="T56" fmla="*/ 88 w 202"/>
                <a:gd name="T57" fmla="*/ 8 h 349"/>
                <a:gd name="T58" fmla="*/ 78 w 202"/>
                <a:gd name="T59" fmla="*/ 38 h 349"/>
                <a:gd name="T60" fmla="*/ 78 w 202"/>
                <a:gd name="T61" fmla="*/ 8 h 349"/>
                <a:gd name="T62" fmla="*/ 50 w 202"/>
                <a:gd name="T63" fmla="*/ 38 h 349"/>
                <a:gd name="T64" fmla="*/ 60 w 202"/>
                <a:gd name="T65" fmla="*/ 38 h 349"/>
                <a:gd name="T66" fmla="*/ 162 w 202"/>
                <a:gd name="T67" fmla="*/ 8 h 349"/>
                <a:gd name="T68" fmla="*/ 32 w 202"/>
                <a:gd name="T69" fmla="*/ 8 h 349"/>
                <a:gd name="T70" fmla="*/ 34 w 202"/>
                <a:gd name="T71" fmla="*/ 40 h 349"/>
                <a:gd name="T72" fmla="*/ 148 w 202"/>
                <a:gd name="T73" fmla="*/ 58 h 349"/>
                <a:gd name="T74" fmla="*/ 148 w 202"/>
                <a:gd name="T75" fmla="*/ 48 h 349"/>
                <a:gd name="T76" fmla="*/ 8 w 202"/>
                <a:gd name="T77" fmla="*/ 98 h 349"/>
                <a:gd name="T78" fmla="*/ 18 w 202"/>
                <a:gd name="T79" fmla="*/ 78 h 349"/>
                <a:gd name="T80" fmla="*/ 38 w 202"/>
                <a:gd name="T81" fmla="*/ 68 h 349"/>
                <a:gd name="T82" fmla="*/ 156 w 202"/>
                <a:gd name="T83" fmla="*/ 66 h 349"/>
                <a:gd name="T84" fmla="*/ 178 w 202"/>
                <a:gd name="T85" fmla="*/ 72 h 349"/>
                <a:gd name="T86" fmla="*/ 192 w 202"/>
                <a:gd name="T87" fmla="*/ 90 h 349"/>
                <a:gd name="T88" fmla="*/ 194 w 202"/>
                <a:gd name="T89" fmla="*/ 134 h 349"/>
                <a:gd name="T90" fmla="*/ 8 w 202"/>
                <a:gd name="T91" fmla="*/ 279 h 349"/>
                <a:gd name="T92" fmla="*/ 194 w 202"/>
                <a:gd name="T93" fmla="*/ 279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2" h="349">
                  <a:moveTo>
                    <a:pt x="202" y="134"/>
                  </a:moveTo>
                  <a:lnTo>
                    <a:pt x="202" y="134"/>
                  </a:lnTo>
                  <a:lnTo>
                    <a:pt x="202" y="106"/>
                  </a:lnTo>
                  <a:lnTo>
                    <a:pt x="202" y="106"/>
                  </a:lnTo>
                  <a:lnTo>
                    <a:pt x="202" y="96"/>
                  </a:lnTo>
                  <a:lnTo>
                    <a:pt x="200" y="86"/>
                  </a:lnTo>
                  <a:lnTo>
                    <a:pt x="194" y="78"/>
                  </a:lnTo>
                  <a:lnTo>
                    <a:pt x="190" y="72"/>
                  </a:lnTo>
                  <a:lnTo>
                    <a:pt x="182" y="66"/>
                  </a:lnTo>
                  <a:lnTo>
                    <a:pt x="174" y="62"/>
                  </a:lnTo>
                  <a:lnTo>
                    <a:pt x="166" y="58"/>
                  </a:lnTo>
                  <a:lnTo>
                    <a:pt x="156" y="58"/>
                  </a:lnTo>
                  <a:lnTo>
                    <a:pt x="156" y="48"/>
                  </a:lnTo>
                  <a:lnTo>
                    <a:pt x="170" y="48"/>
                  </a:lnTo>
                  <a:lnTo>
                    <a:pt x="170" y="48"/>
                  </a:lnTo>
                  <a:lnTo>
                    <a:pt x="172" y="46"/>
                  </a:lnTo>
                  <a:lnTo>
                    <a:pt x="174" y="44"/>
                  </a:lnTo>
                  <a:lnTo>
                    <a:pt x="176" y="42"/>
                  </a:lnTo>
                  <a:lnTo>
                    <a:pt x="178" y="40"/>
                  </a:lnTo>
                  <a:lnTo>
                    <a:pt x="178" y="8"/>
                  </a:lnTo>
                  <a:lnTo>
                    <a:pt x="178" y="8"/>
                  </a:lnTo>
                  <a:lnTo>
                    <a:pt x="176" y="4"/>
                  </a:lnTo>
                  <a:lnTo>
                    <a:pt x="174" y="2"/>
                  </a:lnTo>
                  <a:lnTo>
                    <a:pt x="172" y="0"/>
                  </a:lnTo>
                  <a:lnTo>
                    <a:pt x="170" y="0"/>
                  </a:lnTo>
                  <a:lnTo>
                    <a:pt x="32" y="0"/>
                  </a:lnTo>
                  <a:lnTo>
                    <a:pt x="32" y="0"/>
                  </a:lnTo>
                  <a:lnTo>
                    <a:pt x="30" y="0"/>
                  </a:lnTo>
                  <a:lnTo>
                    <a:pt x="28" y="2"/>
                  </a:lnTo>
                  <a:lnTo>
                    <a:pt x="26" y="4"/>
                  </a:lnTo>
                  <a:lnTo>
                    <a:pt x="24" y="8"/>
                  </a:lnTo>
                  <a:lnTo>
                    <a:pt x="24" y="40"/>
                  </a:lnTo>
                  <a:lnTo>
                    <a:pt x="24" y="40"/>
                  </a:lnTo>
                  <a:lnTo>
                    <a:pt x="26" y="42"/>
                  </a:lnTo>
                  <a:lnTo>
                    <a:pt x="28" y="44"/>
                  </a:lnTo>
                  <a:lnTo>
                    <a:pt x="30" y="46"/>
                  </a:lnTo>
                  <a:lnTo>
                    <a:pt x="32" y="48"/>
                  </a:lnTo>
                  <a:lnTo>
                    <a:pt x="46" y="48"/>
                  </a:lnTo>
                  <a:lnTo>
                    <a:pt x="46" y="58"/>
                  </a:lnTo>
                  <a:lnTo>
                    <a:pt x="46" y="58"/>
                  </a:lnTo>
                  <a:lnTo>
                    <a:pt x="36" y="58"/>
                  </a:lnTo>
                  <a:lnTo>
                    <a:pt x="28" y="62"/>
                  </a:lnTo>
                  <a:lnTo>
                    <a:pt x="20" y="66"/>
                  </a:lnTo>
                  <a:lnTo>
                    <a:pt x="12" y="72"/>
                  </a:lnTo>
                  <a:lnTo>
                    <a:pt x="8" y="78"/>
                  </a:lnTo>
                  <a:lnTo>
                    <a:pt x="2" y="86"/>
                  </a:lnTo>
                  <a:lnTo>
                    <a:pt x="0" y="96"/>
                  </a:lnTo>
                  <a:lnTo>
                    <a:pt x="0" y="106"/>
                  </a:lnTo>
                  <a:lnTo>
                    <a:pt x="0" y="331"/>
                  </a:lnTo>
                  <a:lnTo>
                    <a:pt x="0" y="331"/>
                  </a:lnTo>
                  <a:lnTo>
                    <a:pt x="0" y="339"/>
                  </a:lnTo>
                  <a:lnTo>
                    <a:pt x="4" y="343"/>
                  </a:lnTo>
                  <a:lnTo>
                    <a:pt x="10" y="347"/>
                  </a:lnTo>
                  <a:lnTo>
                    <a:pt x="16" y="349"/>
                  </a:lnTo>
                  <a:lnTo>
                    <a:pt x="186" y="349"/>
                  </a:lnTo>
                  <a:lnTo>
                    <a:pt x="186" y="339"/>
                  </a:lnTo>
                  <a:lnTo>
                    <a:pt x="16" y="339"/>
                  </a:lnTo>
                  <a:lnTo>
                    <a:pt x="16" y="339"/>
                  </a:lnTo>
                  <a:lnTo>
                    <a:pt x="12" y="339"/>
                  </a:lnTo>
                  <a:lnTo>
                    <a:pt x="10" y="337"/>
                  </a:lnTo>
                  <a:lnTo>
                    <a:pt x="8" y="335"/>
                  </a:lnTo>
                  <a:lnTo>
                    <a:pt x="8" y="331"/>
                  </a:lnTo>
                  <a:lnTo>
                    <a:pt x="8" y="287"/>
                  </a:lnTo>
                  <a:lnTo>
                    <a:pt x="194" y="287"/>
                  </a:lnTo>
                  <a:lnTo>
                    <a:pt x="194" y="307"/>
                  </a:lnTo>
                  <a:lnTo>
                    <a:pt x="202" y="307"/>
                  </a:lnTo>
                  <a:lnTo>
                    <a:pt x="202" y="287"/>
                  </a:lnTo>
                  <a:lnTo>
                    <a:pt x="202" y="287"/>
                  </a:lnTo>
                  <a:lnTo>
                    <a:pt x="202" y="134"/>
                  </a:lnTo>
                  <a:close/>
                  <a:moveTo>
                    <a:pt x="154" y="38"/>
                  </a:moveTo>
                  <a:lnTo>
                    <a:pt x="144" y="38"/>
                  </a:lnTo>
                  <a:lnTo>
                    <a:pt x="144" y="8"/>
                  </a:lnTo>
                  <a:lnTo>
                    <a:pt x="154" y="8"/>
                  </a:lnTo>
                  <a:lnTo>
                    <a:pt x="154" y="38"/>
                  </a:lnTo>
                  <a:close/>
                  <a:moveTo>
                    <a:pt x="134" y="38"/>
                  </a:moveTo>
                  <a:lnTo>
                    <a:pt x="124" y="38"/>
                  </a:lnTo>
                  <a:lnTo>
                    <a:pt x="124" y="8"/>
                  </a:lnTo>
                  <a:lnTo>
                    <a:pt x="134" y="8"/>
                  </a:lnTo>
                  <a:lnTo>
                    <a:pt x="134" y="38"/>
                  </a:lnTo>
                  <a:close/>
                  <a:moveTo>
                    <a:pt x="116" y="38"/>
                  </a:moveTo>
                  <a:lnTo>
                    <a:pt x="106" y="38"/>
                  </a:lnTo>
                  <a:lnTo>
                    <a:pt x="106" y="8"/>
                  </a:lnTo>
                  <a:lnTo>
                    <a:pt x="116" y="8"/>
                  </a:lnTo>
                  <a:lnTo>
                    <a:pt x="116" y="38"/>
                  </a:lnTo>
                  <a:close/>
                  <a:moveTo>
                    <a:pt x="98" y="38"/>
                  </a:moveTo>
                  <a:lnTo>
                    <a:pt x="88" y="38"/>
                  </a:lnTo>
                  <a:lnTo>
                    <a:pt x="88" y="8"/>
                  </a:lnTo>
                  <a:lnTo>
                    <a:pt x="98" y="8"/>
                  </a:lnTo>
                  <a:lnTo>
                    <a:pt x="98" y="38"/>
                  </a:lnTo>
                  <a:close/>
                  <a:moveTo>
                    <a:pt x="78" y="38"/>
                  </a:moveTo>
                  <a:lnTo>
                    <a:pt x="68" y="38"/>
                  </a:lnTo>
                  <a:lnTo>
                    <a:pt x="68" y="8"/>
                  </a:lnTo>
                  <a:lnTo>
                    <a:pt x="78" y="8"/>
                  </a:lnTo>
                  <a:lnTo>
                    <a:pt x="78" y="38"/>
                  </a:lnTo>
                  <a:close/>
                  <a:moveTo>
                    <a:pt x="60" y="38"/>
                  </a:moveTo>
                  <a:lnTo>
                    <a:pt x="50" y="38"/>
                  </a:lnTo>
                  <a:lnTo>
                    <a:pt x="50" y="8"/>
                  </a:lnTo>
                  <a:lnTo>
                    <a:pt x="60" y="8"/>
                  </a:lnTo>
                  <a:lnTo>
                    <a:pt x="60" y="38"/>
                  </a:lnTo>
                  <a:close/>
                  <a:moveTo>
                    <a:pt x="170" y="38"/>
                  </a:moveTo>
                  <a:lnTo>
                    <a:pt x="162" y="38"/>
                  </a:lnTo>
                  <a:lnTo>
                    <a:pt x="162" y="8"/>
                  </a:lnTo>
                  <a:lnTo>
                    <a:pt x="168" y="8"/>
                  </a:lnTo>
                  <a:lnTo>
                    <a:pt x="170" y="38"/>
                  </a:lnTo>
                  <a:close/>
                  <a:moveTo>
                    <a:pt x="32" y="8"/>
                  </a:moveTo>
                  <a:lnTo>
                    <a:pt x="40" y="8"/>
                  </a:lnTo>
                  <a:lnTo>
                    <a:pt x="40" y="40"/>
                  </a:lnTo>
                  <a:lnTo>
                    <a:pt x="34" y="40"/>
                  </a:lnTo>
                  <a:lnTo>
                    <a:pt x="32" y="8"/>
                  </a:lnTo>
                  <a:close/>
                  <a:moveTo>
                    <a:pt x="148" y="48"/>
                  </a:moveTo>
                  <a:lnTo>
                    <a:pt x="148" y="58"/>
                  </a:lnTo>
                  <a:lnTo>
                    <a:pt x="54" y="58"/>
                  </a:lnTo>
                  <a:lnTo>
                    <a:pt x="54" y="48"/>
                  </a:lnTo>
                  <a:lnTo>
                    <a:pt x="148" y="48"/>
                  </a:lnTo>
                  <a:close/>
                  <a:moveTo>
                    <a:pt x="8" y="106"/>
                  </a:moveTo>
                  <a:lnTo>
                    <a:pt x="8" y="106"/>
                  </a:lnTo>
                  <a:lnTo>
                    <a:pt x="8" y="98"/>
                  </a:lnTo>
                  <a:lnTo>
                    <a:pt x="10" y="90"/>
                  </a:lnTo>
                  <a:lnTo>
                    <a:pt x="14" y="84"/>
                  </a:lnTo>
                  <a:lnTo>
                    <a:pt x="18" y="78"/>
                  </a:lnTo>
                  <a:lnTo>
                    <a:pt x="24" y="72"/>
                  </a:lnTo>
                  <a:lnTo>
                    <a:pt x="32" y="70"/>
                  </a:lnTo>
                  <a:lnTo>
                    <a:pt x="38" y="68"/>
                  </a:lnTo>
                  <a:lnTo>
                    <a:pt x="46" y="66"/>
                  </a:lnTo>
                  <a:lnTo>
                    <a:pt x="156" y="66"/>
                  </a:lnTo>
                  <a:lnTo>
                    <a:pt x="156" y="66"/>
                  </a:lnTo>
                  <a:lnTo>
                    <a:pt x="164" y="68"/>
                  </a:lnTo>
                  <a:lnTo>
                    <a:pt x="170" y="70"/>
                  </a:lnTo>
                  <a:lnTo>
                    <a:pt x="178" y="72"/>
                  </a:lnTo>
                  <a:lnTo>
                    <a:pt x="182" y="78"/>
                  </a:lnTo>
                  <a:lnTo>
                    <a:pt x="188" y="84"/>
                  </a:lnTo>
                  <a:lnTo>
                    <a:pt x="192" y="90"/>
                  </a:lnTo>
                  <a:lnTo>
                    <a:pt x="194" y="98"/>
                  </a:lnTo>
                  <a:lnTo>
                    <a:pt x="194" y="106"/>
                  </a:lnTo>
                  <a:lnTo>
                    <a:pt x="194" y="134"/>
                  </a:lnTo>
                  <a:lnTo>
                    <a:pt x="8" y="134"/>
                  </a:lnTo>
                  <a:lnTo>
                    <a:pt x="8" y="106"/>
                  </a:lnTo>
                  <a:close/>
                  <a:moveTo>
                    <a:pt x="8" y="279"/>
                  </a:moveTo>
                  <a:lnTo>
                    <a:pt x="8" y="144"/>
                  </a:lnTo>
                  <a:lnTo>
                    <a:pt x="194" y="144"/>
                  </a:lnTo>
                  <a:lnTo>
                    <a:pt x="194" y="279"/>
                  </a:lnTo>
                  <a:lnTo>
                    <a:pt x="8" y="2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 name="Freeform 265">
              <a:extLst>
                <a:ext uri="{FF2B5EF4-FFF2-40B4-BE49-F238E27FC236}">
                  <a16:creationId xmlns:a16="http://schemas.microsoft.com/office/drawing/2014/main" id="{88BC8BC0-44CF-4D7C-9B55-16AB1EF06FB6}"/>
                </a:ext>
              </a:extLst>
            </p:cNvPr>
            <p:cNvSpPr>
              <a:spLocks noEditPoints="1"/>
            </p:cNvSpPr>
            <p:nvPr userDrawn="1"/>
          </p:nvSpPr>
          <p:spPr bwMode="auto">
            <a:xfrm>
              <a:off x="6361113" y="4994275"/>
              <a:ext cx="219075" cy="111125"/>
            </a:xfrm>
            <a:custGeom>
              <a:avLst/>
              <a:gdLst>
                <a:gd name="T0" fmla="*/ 130 w 138"/>
                <a:gd name="T1" fmla="*/ 10 h 70"/>
                <a:gd name="T2" fmla="*/ 130 w 138"/>
                <a:gd name="T3" fmla="*/ 10 h 70"/>
                <a:gd name="T4" fmla="*/ 130 w 138"/>
                <a:gd name="T5" fmla="*/ 10 h 70"/>
                <a:gd name="T6" fmla="*/ 120 w 138"/>
                <a:gd name="T7" fmla="*/ 2 h 70"/>
                <a:gd name="T8" fmla="*/ 108 w 138"/>
                <a:gd name="T9" fmla="*/ 0 h 70"/>
                <a:gd name="T10" fmla="*/ 98 w 138"/>
                <a:gd name="T11" fmla="*/ 2 h 70"/>
                <a:gd name="T12" fmla="*/ 82 w 138"/>
                <a:gd name="T13" fmla="*/ 14 h 70"/>
                <a:gd name="T14" fmla="*/ 78 w 138"/>
                <a:gd name="T15" fmla="*/ 24 h 70"/>
                <a:gd name="T16" fmla="*/ 24 w 138"/>
                <a:gd name="T17" fmla="*/ 24 h 70"/>
                <a:gd name="T18" fmla="*/ 14 w 138"/>
                <a:gd name="T19" fmla="*/ 24 h 70"/>
                <a:gd name="T20" fmla="*/ 2 w 138"/>
                <a:gd name="T21" fmla="*/ 38 h 70"/>
                <a:gd name="T22" fmla="*/ 0 w 138"/>
                <a:gd name="T23" fmla="*/ 46 h 70"/>
                <a:gd name="T24" fmla="*/ 6 w 138"/>
                <a:gd name="T25" fmla="*/ 62 h 70"/>
                <a:gd name="T26" fmla="*/ 24 w 138"/>
                <a:gd name="T27" fmla="*/ 70 h 70"/>
                <a:gd name="T28" fmla="*/ 72 w 138"/>
                <a:gd name="T29" fmla="*/ 70 h 70"/>
                <a:gd name="T30" fmla="*/ 84 w 138"/>
                <a:gd name="T31" fmla="*/ 66 h 70"/>
                <a:gd name="T32" fmla="*/ 94 w 138"/>
                <a:gd name="T33" fmla="*/ 58 h 70"/>
                <a:gd name="T34" fmla="*/ 100 w 138"/>
                <a:gd name="T35" fmla="*/ 60 h 70"/>
                <a:gd name="T36" fmla="*/ 108 w 138"/>
                <a:gd name="T37" fmla="*/ 60 h 70"/>
                <a:gd name="T38" fmla="*/ 120 w 138"/>
                <a:gd name="T39" fmla="*/ 58 h 70"/>
                <a:gd name="T40" fmla="*/ 136 w 138"/>
                <a:gd name="T41" fmla="*/ 42 h 70"/>
                <a:gd name="T42" fmla="*/ 138 w 138"/>
                <a:gd name="T43" fmla="*/ 30 h 70"/>
                <a:gd name="T44" fmla="*/ 136 w 138"/>
                <a:gd name="T45" fmla="*/ 20 h 70"/>
                <a:gd name="T46" fmla="*/ 130 w 138"/>
                <a:gd name="T47" fmla="*/ 10 h 70"/>
                <a:gd name="T48" fmla="*/ 108 w 138"/>
                <a:gd name="T49" fmla="*/ 8 h 70"/>
                <a:gd name="T50" fmla="*/ 120 w 138"/>
                <a:gd name="T51" fmla="*/ 14 h 70"/>
                <a:gd name="T52" fmla="*/ 94 w 138"/>
                <a:gd name="T53" fmla="*/ 38 h 70"/>
                <a:gd name="T54" fmla="*/ 86 w 138"/>
                <a:gd name="T55" fmla="*/ 26 h 70"/>
                <a:gd name="T56" fmla="*/ 88 w 138"/>
                <a:gd name="T57" fmla="*/ 20 h 70"/>
                <a:gd name="T58" fmla="*/ 100 w 138"/>
                <a:gd name="T59" fmla="*/ 10 h 70"/>
                <a:gd name="T60" fmla="*/ 108 w 138"/>
                <a:gd name="T61" fmla="*/ 8 h 70"/>
                <a:gd name="T62" fmla="*/ 8 w 138"/>
                <a:gd name="T63" fmla="*/ 46 h 70"/>
                <a:gd name="T64" fmla="*/ 14 w 138"/>
                <a:gd name="T65" fmla="*/ 36 h 70"/>
                <a:gd name="T66" fmla="*/ 24 w 138"/>
                <a:gd name="T67" fmla="*/ 32 h 70"/>
                <a:gd name="T68" fmla="*/ 44 w 138"/>
                <a:gd name="T69" fmla="*/ 60 h 70"/>
                <a:gd name="T70" fmla="*/ 24 w 138"/>
                <a:gd name="T71" fmla="*/ 60 h 70"/>
                <a:gd name="T72" fmla="*/ 14 w 138"/>
                <a:gd name="T73" fmla="*/ 56 h 70"/>
                <a:gd name="T74" fmla="*/ 8 w 138"/>
                <a:gd name="T75" fmla="*/ 46 h 70"/>
                <a:gd name="T76" fmla="*/ 72 w 138"/>
                <a:gd name="T77" fmla="*/ 60 h 70"/>
                <a:gd name="T78" fmla="*/ 52 w 138"/>
                <a:gd name="T79" fmla="*/ 32 h 70"/>
                <a:gd name="T80" fmla="*/ 72 w 138"/>
                <a:gd name="T81" fmla="*/ 32 h 70"/>
                <a:gd name="T82" fmla="*/ 84 w 138"/>
                <a:gd name="T83" fmla="*/ 36 h 70"/>
                <a:gd name="T84" fmla="*/ 88 w 138"/>
                <a:gd name="T85" fmla="*/ 46 h 70"/>
                <a:gd name="T86" fmla="*/ 86 w 138"/>
                <a:gd name="T87" fmla="*/ 52 h 70"/>
                <a:gd name="T88" fmla="*/ 78 w 138"/>
                <a:gd name="T89" fmla="*/ 60 h 70"/>
                <a:gd name="T90" fmla="*/ 72 w 138"/>
                <a:gd name="T91" fmla="*/ 60 h 70"/>
                <a:gd name="T92" fmla="*/ 108 w 138"/>
                <a:gd name="T93" fmla="*/ 52 h 70"/>
                <a:gd name="T94" fmla="*/ 96 w 138"/>
                <a:gd name="T95" fmla="*/ 48 h 70"/>
                <a:gd name="T96" fmla="*/ 96 w 138"/>
                <a:gd name="T97" fmla="*/ 48 h 70"/>
                <a:gd name="T98" fmla="*/ 126 w 138"/>
                <a:gd name="T99" fmla="*/ 20 h 70"/>
                <a:gd name="T100" fmla="*/ 130 w 138"/>
                <a:gd name="T101" fmla="*/ 30 h 70"/>
                <a:gd name="T102" fmla="*/ 128 w 138"/>
                <a:gd name="T103" fmla="*/ 38 h 70"/>
                <a:gd name="T104" fmla="*/ 116 w 138"/>
                <a:gd name="T105" fmla="*/ 50 h 70"/>
                <a:gd name="T106" fmla="*/ 108 w 138"/>
                <a:gd name="T107" fmla="*/ 5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8" h="70">
                  <a:moveTo>
                    <a:pt x="130" y="10"/>
                  </a:moveTo>
                  <a:lnTo>
                    <a:pt x="130" y="10"/>
                  </a:lnTo>
                  <a:lnTo>
                    <a:pt x="130" y="10"/>
                  </a:lnTo>
                  <a:lnTo>
                    <a:pt x="130" y="10"/>
                  </a:lnTo>
                  <a:lnTo>
                    <a:pt x="130" y="10"/>
                  </a:lnTo>
                  <a:lnTo>
                    <a:pt x="130" y="10"/>
                  </a:lnTo>
                  <a:lnTo>
                    <a:pt x="124" y="6"/>
                  </a:lnTo>
                  <a:lnTo>
                    <a:pt x="120" y="2"/>
                  </a:lnTo>
                  <a:lnTo>
                    <a:pt x="114" y="0"/>
                  </a:lnTo>
                  <a:lnTo>
                    <a:pt x="108" y="0"/>
                  </a:lnTo>
                  <a:lnTo>
                    <a:pt x="108" y="0"/>
                  </a:lnTo>
                  <a:lnTo>
                    <a:pt x="98" y="2"/>
                  </a:lnTo>
                  <a:lnTo>
                    <a:pt x="88" y="6"/>
                  </a:lnTo>
                  <a:lnTo>
                    <a:pt x="82" y="14"/>
                  </a:lnTo>
                  <a:lnTo>
                    <a:pt x="78" y="24"/>
                  </a:lnTo>
                  <a:lnTo>
                    <a:pt x="78" y="24"/>
                  </a:lnTo>
                  <a:lnTo>
                    <a:pt x="72" y="24"/>
                  </a:lnTo>
                  <a:lnTo>
                    <a:pt x="24" y="24"/>
                  </a:lnTo>
                  <a:lnTo>
                    <a:pt x="24" y="24"/>
                  </a:lnTo>
                  <a:lnTo>
                    <a:pt x="14" y="24"/>
                  </a:lnTo>
                  <a:lnTo>
                    <a:pt x="6" y="30"/>
                  </a:lnTo>
                  <a:lnTo>
                    <a:pt x="2" y="38"/>
                  </a:lnTo>
                  <a:lnTo>
                    <a:pt x="0" y="46"/>
                  </a:lnTo>
                  <a:lnTo>
                    <a:pt x="0" y="46"/>
                  </a:lnTo>
                  <a:lnTo>
                    <a:pt x="2" y="56"/>
                  </a:lnTo>
                  <a:lnTo>
                    <a:pt x="6" y="62"/>
                  </a:lnTo>
                  <a:lnTo>
                    <a:pt x="14" y="68"/>
                  </a:lnTo>
                  <a:lnTo>
                    <a:pt x="24" y="70"/>
                  </a:lnTo>
                  <a:lnTo>
                    <a:pt x="72" y="70"/>
                  </a:lnTo>
                  <a:lnTo>
                    <a:pt x="72" y="70"/>
                  </a:lnTo>
                  <a:lnTo>
                    <a:pt x="80" y="68"/>
                  </a:lnTo>
                  <a:lnTo>
                    <a:pt x="84" y="66"/>
                  </a:lnTo>
                  <a:lnTo>
                    <a:pt x="90" y="62"/>
                  </a:lnTo>
                  <a:lnTo>
                    <a:pt x="94" y="58"/>
                  </a:lnTo>
                  <a:lnTo>
                    <a:pt x="94" y="58"/>
                  </a:lnTo>
                  <a:lnTo>
                    <a:pt x="100" y="60"/>
                  </a:lnTo>
                  <a:lnTo>
                    <a:pt x="108" y="60"/>
                  </a:lnTo>
                  <a:lnTo>
                    <a:pt x="108" y="60"/>
                  </a:lnTo>
                  <a:lnTo>
                    <a:pt x="114" y="60"/>
                  </a:lnTo>
                  <a:lnTo>
                    <a:pt x="120" y="58"/>
                  </a:lnTo>
                  <a:lnTo>
                    <a:pt x="128" y="52"/>
                  </a:lnTo>
                  <a:lnTo>
                    <a:pt x="136" y="42"/>
                  </a:lnTo>
                  <a:lnTo>
                    <a:pt x="136" y="36"/>
                  </a:lnTo>
                  <a:lnTo>
                    <a:pt x="138" y="30"/>
                  </a:lnTo>
                  <a:lnTo>
                    <a:pt x="138" y="30"/>
                  </a:lnTo>
                  <a:lnTo>
                    <a:pt x="136" y="20"/>
                  </a:lnTo>
                  <a:lnTo>
                    <a:pt x="130" y="10"/>
                  </a:lnTo>
                  <a:lnTo>
                    <a:pt x="130" y="10"/>
                  </a:lnTo>
                  <a:close/>
                  <a:moveTo>
                    <a:pt x="108" y="8"/>
                  </a:moveTo>
                  <a:lnTo>
                    <a:pt x="108" y="8"/>
                  </a:lnTo>
                  <a:lnTo>
                    <a:pt x="114" y="10"/>
                  </a:lnTo>
                  <a:lnTo>
                    <a:pt x="120" y="14"/>
                  </a:lnTo>
                  <a:lnTo>
                    <a:pt x="94" y="38"/>
                  </a:lnTo>
                  <a:lnTo>
                    <a:pt x="94" y="38"/>
                  </a:lnTo>
                  <a:lnTo>
                    <a:pt x="92" y="32"/>
                  </a:lnTo>
                  <a:lnTo>
                    <a:pt x="86" y="26"/>
                  </a:lnTo>
                  <a:lnTo>
                    <a:pt x="86" y="26"/>
                  </a:lnTo>
                  <a:lnTo>
                    <a:pt x="88" y="20"/>
                  </a:lnTo>
                  <a:lnTo>
                    <a:pt x="94" y="14"/>
                  </a:lnTo>
                  <a:lnTo>
                    <a:pt x="100" y="10"/>
                  </a:lnTo>
                  <a:lnTo>
                    <a:pt x="108" y="8"/>
                  </a:lnTo>
                  <a:lnTo>
                    <a:pt x="108" y="8"/>
                  </a:lnTo>
                  <a:close/>
                  <a:moveTo>
                    <a:pt x="8" y="46"/>
                  </a:moveTo>
                  <a:lnTo>
                    <a:pt x="8" y="46"/>
                  </a:lnTo>
                  <a:lnTo>
                    <a:pt x="10" y="40"/>
                  </a:lnTo>
                  <a:lnTo>
                    <a:pt x="14" y="36"/>
                  </a:lnTo>
                  <a:lnTo>
                    <a:pt x="18" y="32"/>
                  </a:lnTo>
                  <a:lnTo>
                    <a:pt x="24" y="32"/>
                  </a:lnTo>
                  <a:lnTo>
                    <a:pt x="44" y="32"/>
                  </a:lnTo>
                  <a:lnTo>
                    <a:pt x="44" y="60"/>
                  </a:lnTo>
                  <a:lnTo>
                    <a:pt x="24" y="60"/>
                  </a:lnTo>
                  <a:lnTo>
                    <a:pt x="24" y="60"/>
                  </a:lnTo>
                  <a:lnTo>
                    <a:pt x="18" y="60"/>
                  </a:lnTo>
                  <a:lnTo>
                    <a:pt x="14" y="56"/>
                  </a:lnTo>
                  <a:lnTo>
                    <a:pt x="10" y="52"/>
                  </a:lnTo>
                  <a:lnTo>
                    <a:pt x="8" y="46"/>
                  </a:lnTo>
                  <a:lnTo>
                    <a:pt x="8" y="46"/>
                  </a:lnTo>
                  <a:close/>
                  <a:moveTo>
                    <a:pt x="72" y="60"/>
                  </a:moveTo>
                  <a:lnTo>
                    <a:pt x="52" y="60"/>
                  </a:lnTo>
                  <a:lnTo>
                    <a:pt x="52" y="32"/>
                  </a:lnTo>
                  <a:lnTo>
                    <a:pt x="72" y="32"/>
                  </a:lnTo>
                  <a:lnTo>
                    <a:pt x="72" y="32"/>
                  </a:lnTo>
                  <a:lnTo>
                    <a:pt x="78" y="32"/>
                  </a:lnTo>
                  <a:lnTo>
                    <a:pt x="84" y="36"/>
                  </a:lnTo>
                  <a:lnTo>
                    <a:pt x="86" y="40"/>
                  </a:lnTo>
                  <a:lnTo>
                    <a:pt x="88" y="46"/>
                  </a:lnTo>
                  <a:lnTo>
                    <a:pt x="88" y="46"/>
                  </a:lnTo>
                  <a:lnTo>
                    <a:pt x="86" y="52"/>
                  </a:lnTo>
                  <a:lnTo>
                    <a:pt x="84" y="56"/>
                  </a:lnTo>
                  <a:lnTo>
                    <a:pt x="78" y="60"/>
                  </a:lnTo>
                  <a:lnTo>
                    <a:pt x="72" y="60"/>
                  </a:lnTo>
                  <a:lnTo>
                    <a:pt x="72" y="60"/>
                  </a:lnTo>
                  <a:close/>
                  <a:moveTo>
                    <a:pt x="108" y="52"/>
                  </a:moveTo>
                  <a:lnTo>
                    <a:pt x="108" y="52"/>
                  </a:lnTo>
                  <a:lnTo>
                    <a:pt x="102" y="52"/>
                  </a:lnTo>
                  <a:lnTo>
                    <a:pt x="96" y="48"/>
                  </a:lnTo>
                  <a:lnTo>
                    <a:pt x="96" y="48"/>
                  </a:lnTo>
                  <a:lnTo>
                    <a:pt x="96" y="48"/>
                  </a:lnTo>
                  <a:lnTo>
                    <a:pt x="126" y="20"/>
                  </a:lnTo>
                  <a:lnTo>
                    <a:pt x="126" y="20"/>
                  </a:lnTo>
                  <a:lnTo>
                    <a:pt x="128" y="24"/>
                  </a:lnTo>
                  <a:lnTo>
                    <a:pt x="130" y="30"/>
                  </a:lnTo>
                  <a:lnTo>
                    <a:pt x="130" y="30"/>
                  </a:lnTo>
                  <a:lnTo>
                    <a:pt x="128" y="38"/>
                  </a:lnTo>
                  <a:lnTo>
                    <a:pt x="122" y="46"/>
                  </a:lnTo>
                  <a:lnTo>
                    <a:pt x="116" y="50"/>
                  </a:lnTo>
                  <a:lnTo>
                    <a:pt x="108" y="52"/>
                  </a:lnTo>
                  <a:lnTo>
                    <a:pt x="108" y="5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93" name="Freeform 266">
              <a:extLst>
                <a:ext uri="{FF2B5EF4-FFF2-40B4-BE49-F238E27FC236}">
                  <a16:creationId xmlns:a16="http://schemas.microsoft.com/office/drawing/2014/main" id="{257FAEAB-A628-4509-94DF-C9B37E07A7FF}"/>
                </a:ext>
              </a:extLst>
            </p:cNvPr>
            <p:cNvSpPr>
              <a:spLocks noEditPoints="1"/>
            </p:cNvSpPr>
            <p:nvPr userDrawn="1"/>
          </p:nvSpPr>
          <p:spPr bwMode="auto">
            <a:xfrm>
              <a:off x="6249988" y="4814888"/>
              <a:ext cx="107950" cy="144463"/>
            </a:xfrm>
            <a:custGeom>
              <a:avLst/>
              <a:gdLst>
                <a:gd name="T0" fmla="*/ 66 w 68"/>
                <a:gd name="T1" fmla="*/ 42 h 91"/>
                <a:gd name="T2" fmla="*/ 58 w 68"/>
                <a:gd name="T3" fmla="*/ 38 h 91"/>
                <a:gd name="T4" fmla="*/ 46 w 68"/>
                <a:gd name="T5" fmla="*/ 56 h 91"/>
                <a:gd name="T6" fmla="*/ 30 w 68"/>
                <a:gd name="T7" fmla="*/ 32 h 91"/>
                <a:gd name="T8" fmla="*/ 30 w 68"/>
                <a:gd name="T9" fmla="*/ 32 h 91"/>
                <a:gd name="T10" fmla="*/ 34 w 68"/>
                <a:gd name="T11" fmla="*/ 30 h 91"/>
                <a:gd name="T12" fmla="*/ 38 w 68"/>
                <a:gd name="T13" fmla="*/ 26 h 91"/>
                <a:gd name="T14" fmla="*/ 40 w 68"/>
                <a:gd name="T15" fmla="*/ 22 h 91"/>
                <a:gd name="T16" fmla="*/ 42 w 68"/>
                <a:gd name="T17" fmla="*/ 16 h 91"/>
                <a:gd name="T18" fmla="*/ 42 w 68"/>
                <a:gd name="T19" fmla="*/ 16 h 91"/>
                <a:gd name="T20" fmla="*/ 40 w 68"/>
                <a:gd name="T21" fmla="*/ 10 h 91"/>
                <a:gd name="T22" fmla="*/ 36 w 68"/>
                <a:gd name="T23" fmla="*/ 4 h 91"/>
                <a:gd name="T24" fmla="*/ 30 w 68"/>
                <a:gd name="T25" fmla="*/ 0 h 91"/>
                <a:gd name="T26" fmla="*/ 24 w 68"/>
                <a:gd name="T27" fmla="*/ 0 h 91"/>
                <a:gd name="T28" fmla="*/ 0 w 68"/>
                <a:gd name="T29" fmla="*/ 0 h 91"/>
                <a:gd name="T30" fmla="*/ 0 w 68"/>
                <a:gd name="T31" fmla="*/ 34 h 91"/>
                <a:gd name="T32" fmla="*/ 0 w 68"/>
                <a:gd name="T33" fmla="*/ 34 h 91"/>
                <a:gd name="T34" fmla="*/ 0 w 68"/>
                <a:gd name="T35" fmla="*/ 50 h 91"/>
                <a:gd name="T36" fmla="*/ 8 w 68"/>
                <a:gd name="T37" fmla="*/ 50 h 91"/>
                <a:gd name="T38" fmla="*/ 8 w 68"/>
                <a:gd name="T39" fmla="*/ 34 h 91"/>
                <a:gd name="T40" fmla="*/ 20 w 68"/>
                <a:gd name="T41" fmla="*/ 34 h 91"/>
                <a:gd name="T42" fmla="*/ 40 w 68"/>
                <a:gd name="T43" fmla="*/ 62 h 91"/>
                <a:gd name="T44" fmla="*/ 22 w 68"/>
                <a:gd name="T45" fmla="*/ 88 h 91"/>
                <a:gd name="T46" fmla="*/ 30 w 68"/>
                <a:gd name="T47" fmla="*/ 91 h 91"/>
                <a:gd name="T48" fmla="*/ 46 w 68"/>
                <a:gd name="T49" fmla="*/ 70 h 91"/>
                <a:gd name="T50" fmla="*/ 62 w 68"/>
                <a:gd name="T51" fmla="*/ 91 h 91"/>
                <a:gd name="T52" fmla="*/ 68 w 68"/>
                <a:gd name="T53" fmla="*/ 88 h 91"/>
                <a:gd name="T54" fmla="*/ 52 w 68"/>
                <a:gd name="T55" fmla="*/ 62 h 91"/>
                <a:gd name="T56" fmla="*/ 66 w 68"/>
                <a:gd name="T57" fmla="*/ 42 h 91"/>
                <a:gd name="T58" fmla="*/ 8 w 68"/>
                <a:gd name="T59" fmla="*/ 24 h 91"/>
                <a:gd name="T60" fmla="*/ 8 w 68"/>
                <a:gd name="T61" fmla="*/ 8 h 91"/>
                <a:gd name="T62" fmla="*/ 24 w 68"/>
                <a:gd name="T63" fmla="*/ 8 h 91"/>
                <a:gd name="T64" fmla="*/ 24 w 68"/>
                <a:gd name="T65" fmla="*/ 8 h 91"/>
                <a:gd name="T66" fmla="*/ 28 w 68"/>
                <a:gd name="T67" fmla="*/ 8 h 91"/>
                <a:gd name="T68" fmla="*/ 30 w 68"/>
                <a:gd name="T69" fmla="*/ 10 h 91"/>
                <a:gd name="T70" fmla="*/ 32 w 68"/>
                <a:gd name="T71" fmla="*/ 14 h 91"/>
                <a:gd name="T72" fmla="*/ 34 w 68"/>
                <a:gd name="T73" fmla="*/ 16 h 91"/>
                <a:gd name="T74" fmla="*/ 34 w 68"/>
                <a:gd name="T75" fmla="*/ 16 h 91"/>
                <a:gd name="T76" fmla="*/ 32 w 68"/>
                <a:gd name="T77" fmla="*/ 20 h 91"/>
                <a:gd name="T78" fmla="*/ 30 w 68"/>
                <a:gd name="T79" fmla="*/ 22 h 91"/>
                <a:gd name="T80" fmla="*/ 28 w 68"/>
                <a:gd name="T81" fmla="*/ 24 h 91"/>
                <a:gd name="T82" fmla="*/ 24 w 68"/>
                <a:gd name="T83" fmla="*/ 26 h 91"/>
                <a:gd name="T84" fmla="*/ 8 w 68"/>
                <a:gd name="T85" fmla="*/ 26 h 91"/>
                <a:gd name="T86" fmla="*/ 8 w 68"/>
                <a:gd name="T87" fmla="*/ 24 h 91"/>
                <a:gd name="T88" fmla="*/ 8 w 68"/>
                <a:gd name="T89" fmla="*/ 2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8" h="91">
                  <a:moveTo>
                    <a:pt x="66" y="42"/>
                  </a:moveTo>
                  <a:lnTo>
                    <a:pt x="58" y="38"/>
                  </a:lnTo>
                  <a:lnTo>
                    <a:pt x="46" y="56"/>
                  </a:lnTo>
                  <a:lnTo>
                    <a:pt x="30" y="32"/>
                  </a:lnTo>
                  <a:lnTo>
                    <a:pt x="30" y="32"/>
                  </a:lnTo>
                  <a:lnTo>
                    <a:pt x="34" y="30"/>
                  </a:lnTo>
                  <a:lnTo>
                    <a:pt x="38" y="26"/>
                  </a:lnTo>
                  <a:lnTo>
                    <a:pt x="40" y="22"/>
                  </a:lnTo>
                  <a:lnTo>
                    <a:pt x="42" y="16"/>
                  </a:lnTo>
                  <a:lnTo>
                    <a:pt x="42" y="16"/>
                  </a:lnTo>
                  <a:lnTo>
                    <a:pt x="40" y="10"/>
                  </a:lnTo>
                  <a:lnTo>
                    <a:pt x="36" y="4"/>
                  </a:lnTo>
                  <a:lnTo>
                    <a:pt x="30" y="0"/>
                  </a:lnTo>
                  <a:lnTo>
                    <a:pt x="24" y="0"/>
                  </a:lnTo>
                  <a:lnTo>
                    <a:pt x="0" y="0"/>
                  </a:lnTo>
                  <a:lnTo>
                    <a:pt x="0" y="34"/>
                  </a:lnTo>
                  <a:lnTo>
                    <a:pt x="0" y="34"/>
                  </a:lnTo>
                  <a:lnTo>
                    <a:pt x="0" y="50"/>
                  </a:lnTo>
                  <a:lnTo>
                    <a:pt x="8" y="50"/>
                  </a:lnTo>
                  <a:lnTo>
                    <a:pt x="8" y="34"/>
                  </a:lnTo>
                  <a:lnTo>
                    <a:pt x="20" y="34"/>
                  </a:lnTo>
                  <a:lnTo>
                    <a:pt x="40" y="62"/>
                  </a:lnTo>
                  <a:lnTo>
                    <a:pt x="22" y="88"/>
                  </a:lnTo>
                  <a:lnTo>
                    <a:pt x="30" y="91"/>
                  </a:lnTo>
                  <a:lnTo>
                    <a:pt x="46" y="70"/>
                  </a:lnTo>
                  <a:lnTo>
                    <a:pt x="62" y="91"/>
                  </a:lnTo>
                  <a:lnTo>
                    <a:pt x="68" y="88"/>
                  </a:lnTo>
                  <a:lnTo>
                    <a:pt x="52" y="62"/>
                  </a:lnTo>
                  <a:lnTo>
                    <a:pt x="66" y="42"/>
                  </a:lnTo>
                  <a:close/>
                  <a:moveTo>
                    <a:pt x="8" y="24"/>
                  </a:moveTo>
                  <a:lnTo>
                    <a:pt x="8" y="8"/>
                  </a:lnTo>
                  <a:lnTo>
                    <a:pt x="24" y="8"/>
                  </a:lnTo>
                  <a:lnTo>
                    <a:pt x="24" y="8"/>
                  </a:lnTo>
                  <a:lnTo>
                    <a:pt x="28" y="8"/>
                  </a:lnTo>
                  <a:lnTo>
                    <a:pt x="30" y="10"/>
                  </a:lnTo>
                  <a:lnTo>
                    <a:pt x="32" y="14"/>
                  </a:lnTo>
                  <a:lnTo>
                    <a:pt x="34" y="16"/>
                  </a:lnTo>
                  <a:lnTo>
                    <a:pt x="34" y="16"/>
                  </a:lnTo>
                  <a:lnTo>
                    <a:pt x="32" y="20"/>
                  </a:lnTo>
                  <a:lnTo>
                    <a:pt x="30" y="22"/>
                  </a:lnTo>
                  <a:lnTo>
                    <a:pt x="28" y="24"/>
                  </a:lnTo>
                  <a:lnTo>
                    <a:pt x="24" y="26"/>
                  </a:lnTo>
                  <a:lnTo>
                    <a:pt x="8" y="26"/>
                  </a:lnTo>
                  <a:lnTo>
                    <a:pt x="8" y="24"/>
                  </a:lnTo>
                  <a:lnTo>
                    <a:pt x="8" y="2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94" name="Group 293">
            <a:extLst>
              <a:ext uri="{FF2B5EF4-FFF2-40B4-BE49-F238E27FC236}">
                <a16:creationId xmlns:a16="http://schemas.microsoft.com/office/drawing/2014/main" id="{C3B2CEF1-9AE9-46A1-9018-9A209DD50A4C}"/>
              </a:ext>
            </a:extLst>
          </p:cNvPr>
          <p:cNvGrpSpPr/>
          <p:nvPr userDrawn="1"/>
        </p:nvGrpSpPr>
        <p:grpSpPr>
          <a:xfrm>
            <a:off x="6862763" y="3065463"/>
            <a:ext cx="520700" cy="527050"/>
            <a:chOff x="6862763" y="3065463"/>
            <a:chExt cx="520700" cy="527050"/>
          </a:xfrm>
        </p:grpSpPr>
        <p:sp>
          <p:nvSpPr>
            <p:cNvPr id="295" name="Freeform 267">
              <a:extLst>
                <a:ext uri="{FF2B5EF4-FFF2-40B4-BE49-F238E27FC236}">
                  <a16:creationId xmlns:a16="http://schemas.microsoft.com/office/drawing/2014/main" id="{AE3A5E4D-1948-4353-B627-05F4D64DD02C}"/>
                </a:ext>
              </a:extLst>
            </p:cNvPr>
            <p:cNvSpPr>
              <a:spLocks noEditPoints="1"/>
            </p:cNvSpPr>
            <p:nvPr userDrawn="1"/>
          </p:nvSpPr>
          <p:spPr bwMode="auto">
            <a:xfrm>
              <a:off x="6862763" y="3065463"/>
              <a:ext cx="520700" cy="527050"/>
            </a:xfrm>
            <a:custGeom>
              <a:avLst/>
              <a:gdLst>
                <a:gd name="T0" fmla="*/ 302 w 328"/>
                <a:gd name="T1" fmla="*/ 116 h 332"/>
                <a:gd name="T2" fmla="*/ 290 w 328"/>
                <a:gd name="T3" fmla="*/ 94 h 332"/>
                <a:gd name="T4" fmla="*/ 252 w 328"/>
                <a:gd name="T5" fmla="*/ 34 h 332"/>
                <a:gd name="T6" fmla="*/ 190 w 328"/>
                <a:gd name="T7" fmla="*/ 2 h 332"/>
                <a:gd name="T8" fmla="*/ 140 w 328"/>
                <a:gd name="T9" fmla="*/ 2 h 332"/>
                <a:gd name="T10" fmla="*/ 76 w 328"/>
                <a:gd name="T11" fmla="*/ 34 h 332"/>
                <a:gd name="T12" fmla="*/ 38 w 328"/>
                <a:gd name="T13" fmla="*/ 94 h 332"/>
                <a:gd name="T14" fmla="*/ 26 w 328"/>
                <a:gd name="T15" fmla="*/ 116 h 332"/>
                <a:gd name="T16" fmla="*/ 12 w 328"/>
                <a:gd name="T17" fmla="*/ 118 h 332"/>
                <a:gd name="T18" fmla="*/ 0 w 328"/>
                <a:gd name="T19" fmla="*/ 136 h 332"/>
                <a:gd name="T20" fmla="*/ 2 w 328"/>
                <a:gd name="T21" fmla="*/ 190 h 332"/>
                <a:gd name="T22" fmla="*/ 20 w 328"/>
                <a:gd name="T23" fmla="*/ 202 h 332"/>
                <a:gd name="T24" fmla="*/ 34 w 328"/>
                <a:gd name="T25" fmla="*/ 202 h 332"/>
                <a:gd name="T26" fmla="*/ 46 w 328"/>
                <a:gd name="T27" fmla="*/ 188 h 332"/>
                <a:gd name="T28" fmla="*/ 46 w 328"/>
                <a:gd name="T29" fmla="*/ 184 h 332"/>
                <a:gd name="T30" fmla="*/ 46 w 328"/>
                <a:gd name="T31" fmla="*/ 132 h 332"/>
                <a:gd name="T32" fmla="*/ 56 w 328"/>
                <a:gd name="T33" fmla="*/ 86 h 332"/>
                <a:gd name="T34" fmla="*/ 98 w 328"/>
                <a:gd name="T35" fmla="*/ 34 h 332"/>
                <a:gd name="T36" fmla="*/ 152 w 328"/>
                <a:gd name="T37" fmla="*/ 14 h 332"/>
                <a:gd name="T38" fmla="*/ 176 w 328"/>
                <a:gd name="T39" fmla="*/ 14 h 332"/>
                <a:gd name="T40" fmla="*/ 230 w 328"/>
                <a:gd name="T41" fmla="*/ 34 h 332"/>
                <a:gd name="T42" fmla="*/ 272 w 328"/>
                <a:gd name="T43" fmla="*/ 86 h 332"/>
                <a:gd name="T44" fmla="*/ 282 w 328"/>
                <a:gd name="T45" fmla="*/ 132 h 332"/>
                <a:gd name="T46" fmla="*/ 282 w 328"/>
                <a:gd name="T47" fmla="*/ 136 h 332"/>
                <a:gd name="T48" fmla="*/ 282 w 328"/>
                <a:gd name="T49" fmla="*/ 188 h 332"/>
                <a:gd name="T50" fmla="*/ 268 w 328"/>
                <a:gd name="T51" fmla="*/ 230 h 332"/>
                <a:gd name="T52" fmla="*/ 236 w 328"/>
                <a:gd name="T53" fmla="*/ 274 h 332"/>
                <a:gd name="T54" fmla="*/ 186 w 328"/>
                <a:gd name="T55" fmla="*/ 314 h 332"/>
                <a:gd name="T56" fmla="*/ 172 w 328"/>
                <a:gd name="T57" fmla="*/ 324 h 332"/>
                <a:gd name="T58" fmla="*/ 174 w 328"/>
                <a:gd name="T59" fmla="*/ 332 h 332"/>
                <a:gd name="T60" fmla="*/ 182 w 328"/>
                <a:gd name="T61" fmla="*/ 332 h 332"/>
                <a:gd name="T62" fmla="*/ 206 w 328"/>
                <a:gd name="T63" fmla="*/ 318 h 332"/>
                <a:gd name="T64" fmla="*/ 256 w 328"/>
                <a:gd name="T65" fmla="*/ 274 h 332"/>
                <a:gd name="T66" fmla="*/ 290 w 328"/>
                <a:gd name="T67" fmla="*/ 214 h 332"/>
                <a:gd name="T68" fmla="*/ 302 w 328"/>
                <a:gd name="T69" fmla="*/ 202 h 332"/>
                <a:gd name="T70" fmla="*/ 316 w 328"/>
                <a:gd name="T71" fmla="*/ 202 h 332"/>
                <a:gd name="T72" fmla="*/ 328 w 328"/>
                <a:gd name="T73" fmla="*/ 184 h 332"/>
                <a:gd name="T74" fmla="*/ 326 w 328"/>
                <a:gd name="T75" fmla="*/ 128 h 332"/>
                <a:gd name="T76" fmla="*/ 308 w 328"/>
                <a:gd name="T77" fmla="*/ 116 h 332"/>
                <a:gd name="T78" fmla="*/ 20 w 328"/>
                <a:gd name="T79" fmla="*/ 190 h 332"/>
                <a:gd name="T80" fmla="*/ 14 w 328"/>
                <a:gd name="T81" fmla="*/ 184 h 332"/>
                <a:gd name="T82" fmla="*/ 16 w 328"/>
                <a:gd name="T83" fmla="*/ 132 h 332"/>
                <a:gd name="T84" fmla="*/ 26 w 328"/>
                <a:gd name="T85" fmla="*/ 130 h 332"/>
                <a:gd name="T86" fmla="*/ 32 w 328"/>
                <a:gd name="T87" fmla="*/ 184 h 332"/>
                <a:gd name="T88" fmla="*/ 26 w 328"/>
                <a:gd name="T89" fmla="*/ 190 h 332"/>
                <a:gd name="T90" fmla="*/ 314 w 328"/>
                <a:gd name="T91" fmla="*/ 184 h 332"/>
                <a:gd name="T92" fmla="*/ 302 w 328"/>
                <a:gd name="T93" fmla="*/ 190 h 332"/>
                <a:gd name="T94" fmla="*/ 296 w 328"/>
                <a:gd name="T95" fmla="*/ 184 h 332"/>
                <a:gd name="T96" fmla="*/ 296 w 328"/>
                <a:gd name="T97" fmla="*/ 182 h 332"/>
                <a:gd name="T98" fmla="*/ 296 w 328"/>
                <a:gd name="T99" fmla="*/ 172 h 332"/>
                <a:gd name="T100" fmla="*/ 296 w 328"/>
                <a:gd name="T101" fmla="*/ 136 h 332"/>
                <a:gd name="T102" fmla="*/ 302 w 328"/>
                <a:gd name="T103" fmla="*/ 130 h 332"/>
                <a:gd name="T104" fmla="*/ 312 w 328"/>
                <a:gd name="T105" fmla="*/ 1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8" h="332">
                  <a:moveTo>
                    <a:pt x="308" y="116"/>
                  </a:moveTo>
                  <a:lnTo>
                    <a:pt x="302" y="116"/>
                  </a:lnTo>
                  <a:lnTo>
                    <a:pt x="302" y="116"/>
                  </a:lnTo>
                  <a:lnTo>
                    <a:pt x="296" y="118"/>
                  </a:lnTo>
                  <a:lnTo>
                    <a:pt x="296" y="118"/>
                  </a:lnTo>
                  <a:lnTo>
                    <a:pt x="290" y="94"/>
                  </a:lnTo>
                  <a:lnTo>
                    <a:pt x="282" y="72"/>
                  </a:lnTo>
                  <a:lnTo>
                    <a:pt x="268" y="52"/>
                  </a:lnTo>
                  <a:lnTo>
                    <a:pt x="252" y="34"/>
                  </a:lnTo>
                  <a:lnTo>
                    <a:pt x="234" y="20"/>
                  </a:lnTo>
                  <a:lnTo>
                    <a:pt x="212" y="10"/>
                  </a:lnTo>
                  <a:lnTo>
                    <a:pt x="190" y="2"/>
                  </a:lnTo>
                  <a:lnTo>
                    <a:pt x="164" y="0"/>
                  </a:lnTo>
                  <a:lnTo>
                    <a:pt x="164" y="0"/>
                  </a:lnTo>
                  <a:lnTo>
                    <a:pt x="140" y="2"/>
                  </a:lnTo>
                  <a:lnTo>
                    <a:pt x="116" y="10"/>
                  </a:lnTo>
                  <a:lnTo>
                    <a:pt x="94" y="20"/>
                  </a:lnTo>
                  <a:lnTo>
                    <a:pt x="76" y="34"/>
                  </a:lnTo>
                  <a:lnTo>
                    <a:pt x="60" y="52"/>
                  </a:lnTo>
                  <a:lnTo>
                    <a:pt x="48" y="72"/>
                  </a:lnTo>
                  <a:lnTo>
                    <a:pt x="38" y="94"/>
                  </a:lnTo>
                  <a:lnTo>
                    <a:pt x="34" y="118"/>
                  </a:lnTo>
                  <a:lnTo>
                    <a:pt x="34" y="118"/>
                  </a:lnTo>
                  <a:lnTo>
                    <a:pt x="26" y="116"/>
                  </a:lnTo>
                  <a:lnTo>
                    <a:pt x="20" y="116"/>
                  </a:lnTo>
                  <a:lnTo>
                    <a:pt x="20" y="116"/>
                  </a:lnTo>
                  <a:lnTo>
                    <a:pt x="12" y="118"/>
                  </a:lnTo>
                  <a:lnTo>
                    <a:pt x="6" y="122"/>
                  </a:lnTo>
                  <a:lnTo>
                    <a:pt x="2" y="128"/>
                  </a:lnTo>
                  <a:lnTo>
                    <a:pt x="0" y="136"/>
                  </a:lnTo>
                  <a:lnTo>
                    <a:pt x="0" y="184"/>
                  </a:lnTo>
                  <a:lnTo>
                    <a:pt x="0" y="184"/>
                  </a:lnTo>
                  <a:lnTo>
                    <a:pt x="2" y="190"/>
                  </a:lnTo>
                  <a:lnTo>
                    <a:pt x="6" y="198"/>
                  </a:lnTo>
                  <a:lnTo>
                    <a:pt x="12" y="202"/>
                  </a:lnTo>
                  <a:lnTo>
                    <a:pt x="20" y="202"/>
                  </a:lnTo>
                  <a:lnTo>
                    <a:pt x="26" y="202"/>
                  </a:lnTo>
                  <a:lnTo>
                    <a:pt x="26" y="202"/>
                  </a:lnTo>
                  <a:lnTo>
                    <a:pt x="34" y="202"/>
                  </a:lnTo>
                  <a:lnTo>
                    <a:pt x="38" y="198"/>
                  </a:lnTo>
                  <a:lnTo>
                    <a:pt x="42" y="194"/>
                  </a:lnTo>
                  <a:lnTo>
                    <a:pt x="46" y="188"/>
                  </a:lnTo>
                  <a:lnTo>
                    <a:pt x="46" y="188"/>
                  </a:lnTo>
                  <a:lnTo>
                    <a:pt x="46" y="186"/>
                  </a:lnTo>
                  <a:lnTo>
                    <a:pt x="46" y="184"/>
                  </a:lnTo>
                  <a:lnTo>
                    <a:pt x="46" y="136"/>
                  </a:lnTo>
                  <a:lnTo>
                    <a:pt x="46" y="132"/>
                  </a:lnTo>
                  <a:lnTo>
                    <a:pt x="46" y="132"/>
                  </a:lnTo>
                  <a:lnTo>
                    <a:pt x="48" y="120"/>
                  </a:lnTo>
                  <a:lnTo>
                    <a:pt x="48" y="108"/>
                  </a:lnTo>
                  <a:lnTo>
                    <a:pt x="56" y="86"/>
                  </a:lnTo>
                  <a:lnTo>
                    <a:pt x="66" y="66"/>
                  </a:lnTo>
                  <a:lnTo>
                    <a:pt x="80" y="48"/>
                  </a:lnTo>
                  <a:lnTo>
                    <a:pt x="98" y="34"/>
                  </a:lnTo>
                  <a:lnTo>
                    <a:pt x="118" y="24"/>
                  </a:lnTo>
                  <a:lnTo>
                    <a:pt x="140" y="16"/>
                  </a:lnTo>
                  <a:lnTo>
                    <a:pt x="152" y="14"/>
                  </a:lnTo>
                  <a:lnTo>
                    <a:pt x="164" y="14"/>
                  </a:lnTo>
                  <a:lnTo>
                    <a:pt x="164" y="14"/>
                  </a:lnTo>
                  <a:lnTo>
                    <a:pt x="176" y="14"/>
                  </a:lnTo>
                  <a:lnTo>
                    <a:pt x="188" y="16"/>
                  </a:lnTo>
                  <a:lnTo>
                    <a:pt x="210" y="24"/>
                  </a:lnTo>
                  <a:lnTo>
                    <a:pt x="230" y="34"/>
                  </a:lnTo>
                  <a:lnTo>
                    <a:pt x="248" y="48"/>
                  </a:lnTo>
                  <a:lnTo>
                    <a:pt x="262" y="66"/>
                  </a:lnTo>
                  <a:lnTo>
                    <a:pt x="272" y="86"/>
                  </a:lnTo>
                  <a:lnTo>
                    <a:pt x="280" y="108"/>
                  </a:lnTo>
                  <a:lnTo>
                    <a:pt x="282" y="120"/>
                  </a:lnTo>
                  <a:lnTo>
                    <a:pt x="282" y="132"/>
                  </a:lnTo>
                  <a:lnTo>
                    <a:pt x="282" y="136"/>
                  </a:lnTo>
                  <a:lnTo>
                    <a:pt x="282" y="136"/>
                  </a:lnTo>
                  <a:lnTo>
                    <a:pt x="282" y="136"/>
                  </a:lnTo>
                  <a:lnTo>
                    <a:pt x="282" y="172"/>
                  </a:lnTo>
                  <a:lnTo>
                    <a:pt x="282" y="172"/>
                  </a:lnTo>
                  <a:lnTo>
                    <a:pt x="282" y="188"/>
                  </a:lnTo>
                  <a:lnTo>
                    <a:pt x="278" y="202"/>
                  </a:lnTo>
                  <a:lnTo>
                    <a:pt x="274" y="216"/>
                  </a:lnTo>
                  <a:lnTo>
                    <a:pt x="268" y="230"/>
                  </a:lnTo>
                  <a:lnTo>
                    <a:pt x="262" y="242"/>
                  </a:lnTo>
                  <a:lnTo>
                    <a:pt x="254" y="254"/>
                  </a:lnTo>
                  <a:lnTo>
                    <a:pt x="236" y="274"/>
                  </a:lnTo>
                  <a:lnTo>
                    <a:pt x="218" y="292"/>
                  </a:lnTo>
                  <a:lnTo>
                    <a:pt x="202" y="304"/>
                  </a:lnTo>
                  <a:lnTo>
                    <a:pt x="186" y="314"/>
                  </a:lnTo>
                  <a:lnTo>
                    <a:pt x="176" y="320"/>
                  </a:lnTo>
                  <a:lnTo>
                    <a:pt x="176" y="320"/>
                  </a:lnTo>
                  <a:lnTo>
                    <a:pt x="172" y="324"/>
                  </a:lnTo>
                  <a:lnTo>
                    <a:pt x="172" y="328"/>
                  </a:lnTo>
                  <a:lnTo>
                    <a:pt x="172" y="328"/>
                  </a:lnTo>
                  <a:lnTo>
                    <a:pt x="174" y="332"/>
                  </a:lnTo>
                  <a:lnTo>
                    <a:pt x="178" y="332"/>
                  </a:lnTo>
                  <a:lnTo>
                    <a:pt x="178" y="332"/>
                  </a:lnTo>
                  <a:lnTo>
                    <a:pt x="182" y="332"/>
                  </a:lnTo>
                  <a:lnTo>
                    <a:pt x="182" y="332"/>
                  </a:lnTo>
                  <a:lnTo>
                    <a:pt x="192" y="328"/>
                  </a:lnTo>
                  <a:lnTo>
                    <a:pt x="206" y="318"/>
                  </a:lnTo>
                  <a:lnTo>
                    <a:pt x="222" y="306"/>
                  </a:lnTo>
                  <a:lnTo>
                    <a:pt x="240" y="292"/>
                  </a:lnTo>
                  <a:lnTo>
                    <a:pt x="256" y="274"/>
                  </a:lnTo>
                  <a:lnTo>
                    <a:pt x="272" y="252"/>
                  </a:lnTo>
                  <a:lnTo>
                    <a:pt x="284" y="228"/>
                  </a:lnTo>
                  <a:lnTo>
                    <a:pt x="290" y="214"/>
                  </a:lnTo>
                  <a:lnTo>
                    <a:pt x="292" y="200"/>
                  </a:lnTo>
                  <a:lnTo>
                    <a:pt x="292" y="200"/>
                  </a:lnTo>
                  <a:lnTo>
                    <a:pt x="302" y="202"/>
                  </a:lnTo>
                  <a:lnTo>
                    <a:pt x="308" y="202"/>
                  </a:lnTo>
                  <a:lnTo>
                    <a:pt x="308" y="202"/>
                  </a:lnTo>
                  <a:lnTo>
                    <a:pt x="316" y="202"/>
                  </a:lnTo>
                  <a:lnTo>
                    <a:pt x="322" y="198"/>
                  </a:lnTo>
                  <a:lnTo>
                    <a:pt x="326" y="190"/>
                  </a:lnTo>
                  <a:lnTo>
                    <a:pt x="328" y="184"/>
                  </a:lnTo>
                  <a:lnTo>
                    <a:pt x="328" y="136"/>
                  </a:lnTo>
                  <a:lnTo>
                    <a:pt x="328" y="136"/>
                  </a:lnTo>
                  <a:lnTo>
                    <a:pt x="326" y="128"/>
                  </a:lnTo>
                  <a:lnTo>
                    <a:pt x="322" y="122"/>
                  </a:lnTo>
                  <a:lnTo>
                    <a:pt x="316" y="118"/>
                  </a:lnTo>
                  <a:lnTo>
                    <a:pt x="308" y="116"/>
                  </a:lnTo>
                  <a:lnTo>
                    <a:pt x="308" y="116"/>
                  </a:lnTo>
                  <a:close/>
                  <a:moveTo>
                    <a:pt x="26" y="190"/>
                  </a:moveTo>
                  <a:lnTo>
                    <a:pt x="20" y="190"/>
                  </a:lnTo>
                  <a:lnTo>
                    <a:pt x="20" y="190"/>
                  </a:lnTo>
                  <a:lnTo>
                    <a:pt x="16" y="188"/>
                  </a:lnTo>
                  <a:lnTo>
                    <a:pt x="14" y="184"/>
                  </a:lnTo>
                  <a:lnTo>
                    <a:pt x="14" y="136"/>
                  </a:lnTo>
                  <a:lnTo>
                    <a:pt x="14" y="136"/>
                  </a:lnTo>
                  <a:lnTo>
                    <a:pt x="16" y="132"/>
                  </a:lnTo>
                  <a:lnTo>
                    <a:pt x="20" y="130"/>
                  </a:lnTo>
                  <a:lnTo>
                    <a:pt x="26" y="130"/>
                  </a:lnTo>
                  <a:lnTo>
                    <a:pt x="26" y="130"/>
                  </a:lnTo>
                  <a:lnTo>
                    <a:pt x="30" y="132"/>
                  </a:lnTo>
                  <a:lnTo>
                    <a:pt x="32" y="136"/>
                  </a:lnTo>
                  <a:lnTo>
                    <a:pt x="32" y="184"/>
                  </a:lnTo>
                  <a:lnTo>
                    <a:pt x="32" y="184"/>
                  </a:lnTo>
                  <a:lnTo>
                    <a:pt x="30" y="188"/>
                  </a:lnTo>
                  <a:lnTo>
                    <a:pt x="26" y="190"/>
                  </a:lnTo>
                  <a:lnTo>
                    <a:pt x="26" y="190"/>
                  </a:lnTo>
                  <a:close/>
                  <a:moveTo>
                    <a:pt x="314" y="184"/>
                  </a:moveTo>
                  <a:lnTo>
                    <a:pt x="314" y="184"/>
                  </a:lnTo>
                  <a:lnTo>
                    <a:pt x="312" y="188"/>
                  </a:lnTo>
                  <a:lnTo>
                    <a:pt x="308" y="190"/>
                  </a:lnTo>
                  <a:lnTo>
                    <a:pt x="302" y="190"/>
                  </a:lnTo>
                  <a:lnTo>
                    <a:pt x="302" y="190"/>
                  </a:lnTo>
                  <a:lnTo>
                    <a:pt x="298" y="188"/>
                  </a:lnTo>
                  <a:lnTo>
                    <a:pt x="296" y="184"/>
                  </a:lnTo>
                  <a:lnTo>
                    <a:pt x="296" y="182"/>
                  </a:lnTo>
                  <a:lnTo>
                    <a:pt x="296" y="182"/>
                  </a:lnTo>
                  <a:lnTo>
                    <a:pt x="296" y="182"/>
                  </a:lnTo>
                  <a:lnTo>
                    <a:pt x="296" y="172"/>
                  </a:lnTo>
                  <a:lnTo>
                    <a:pt x="296" y="172"/>
                  </a:lnTo>
                  <a:lnTo>
                    <a:pt x="296" y="172"/>
                  </a:lnTo>
                  <a:lnTo>
                    <a:pt x="296" y="172"/>
                  </a:lnTo>
                  <a:lnTo>
                    <a:pt x="296" y="172"/>
                  </a:lnTo>
                  <a:lnTo>
                    <a:pt x="296" y="136"/>
                  </a:lnTo>
                  <a:lnTo>
                    <a:pt x="296" y="136"/>
                  </a:lnTo>
                  <a:lnTo>
                    <a:pt x="298" y="132"/>
                  </a:lnTo>
                  <a:lnTo>
                    <a:pt x="302" y="130"/>
                  </a:lnTo>
                  <a:lnTo>
                    <a:pt x="308" y="130"/>
                  </a:lnTo>
                  <a:lnTo>
                    <a:pt x="308" y="130"/>
                  </a:lnTo>
                  <a:lnTo>
                    <a:pt x="312" y="132"/>
                  </a:lnTo>
                  <a:lnTo>
                    <a:pt x="314" y="136"/>
                  </a:lnTo>
                  <a:lnTo>
                    <a:pt x="314" y="18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96" name="Freeform 268">
              <a:extLst>
                <a:ext uri="{FF2B5EF4-FFF2-40B4-BE49-F238E27FC236}">
                  <a16:creationId xmlns:a16="http://schemas.microsoft.com/office/drawing/2014/main" id="{96CEDC11-BC2F-4710-BDC9-256498913017}"/>
                </a:ext>
              </a:extLst>
            </p:cNvPr>
            <p:cNvSpPr>
              <a:spLocks noEditPoints="1"/>
            </p:cNvSpPr>
            <p:nvPr userDrawn="1"/>
          </p:nvSpPr>
          <p:spPr bwMode="auto">
            <a:xfrm>
              <a:off x="6967538" y="3128963"/>
              <a:ext cx="311150" cy="406400"/>
            </a:xfrm>
            <a:custGeom>
              <a:avLst/>
              <a:gdLst>
                <a:gd name="T0" fmla="*/ 196 w 196"/>
                <a:gd name="T1" fmla="*/ 100 h 256"/>
                <a:gd name="T2" fmla="*/ 196 w 196"/>
                <a:gd name="T3" fmla="*/ 100 h 256"/>
                <a:gd name="T4" fmla="*/ 196 w 196"/>
                <a:gd name="T5" fmla="*/ 98 h 256"/>
                <a:gd name="T6" fmla="*/ 196 w 196"/>
                <a:gd name="T7" fmla="*/ 98 h 256"/>
                <a:gd name="T8" fmla="*/ 196 w 196"/>
                <a:gd name="T9" fmla="*/ 98 h 256"/>
                <a:gd name="T10" fmla="*/ 194 w 196"/>
                <a:gd name="T11" fmla="*/ 98 h 256"/>
                <a:gd name="T12" fmla="*/ 194 w 196"/>
                <a:gd name="T13" fmla="*/ 96 h 256"/>
                <a:gd name="T14" fmla="*/ 194 w 196"/>
                <a:gd name="T15" fmla="*/ 96 h 256"/>
                <a:gd name="T16" fmla="*/ 194 w 196"/>
                <a:gd name="T17" fmla="*/ 96 h 256"/>
                <a:gd name="T18" fmla="*/ 194 w 196"/>
                <a:gd name="T19" fmla="*/ 96 h 256"/>
                <a:gd name="T20" fmla="*/ 192 w 196"/>
                <a:gd name="T21" fmla="*/ 94 h 256"/>
                <a:gd name="T22" fmla="*/ 192 w 196"/>
                <a:gd name="T23" fmla="*/ 94 h 256"/>
                <a:gd name="T24" fmla="*/ 192 w 196"/>
                <a:gd name="T25" fmla="*/ 94 h 256"/>
                <a:gd name="T26" fmla="*/ 192 w 196"/>
                <a:gd name="T27" fmla="*/ 94 h 256"/>
                <a:gd name="T28" fmla="*/ 134 w 196"/>
                <a:gd name="T29" fmla="*/ 68 h 256"/>
                <a:gd name="T30" fmla="*/ 100 w 196"/>
                <a:gd name="T31" fmla="*/ 38 h 256"/>
                <a:gd name="T32" fmla="*/ 82 w 196"/>
                <a:gd name="T33" fmla="*/ 14 h 256"/>
                <a:gd name="T34" fmla="*/ 76 w 196"/>
                <a:gd name="T35" fmla="*/ 4 h 256"/>
                <a:gd name="T36" fmla="*/ 68 w 196"/>
                <a:gd name="T37" fmla="*/ 0 h 256"/>
                <a:gd name="T38" fmla="*/ 64 w 196"/>
                <a:gd name="T39" fmla="*/ 4 h 256"/>
                <a:gd name="T40" fmla="*/ 64 w 196"/>
                <a:gd name="T41" fmla="*/ 8 h 256"/>
                <a:gd name="T42" fmla="*/ 78 w 196"/>
                <a:gd name="T43" fmla="*/ 36 h 256"/>
                <a:gd name="T44" fmla="*/ 66 w 196"/>
                <a:gd name="T45" fmla="*/ 52 h 256"/>
                <a:gd name="T46" fmla="*/ 40 w 196"/>
                <a:gd name="T47" fmla="*/ 74 h 256"/>
                <a:gd name="T48" fmla="*/ 14 w 196"/>
                <a:gd name="T49" fmla="*/ 88 h 256"/>
                <a:gd name="T50" fmla="*/ 6 w 196"/>
                <a:gd name="T51" fmla="*/ 90 h 256"/>
                <a:gd name="T52" fmla="*/ 0 w 196"/>
                <a:gd name="T53" fmla="*/ 96 h 256"/>
                <a:gd name="T54" fmla="*/ 0 w 196"/>
                <a:gd name="T55" fmla="*/ 108 h 256"/>
                <a:gd name="T56" fmla="*/ 6 w 196"/>
                <a:gd name="T57" fmla="*/ 162 h 256"/>
                <a:gd name="T58" fmla="*/ 26 w 196"/>
                <a:gd name="T59" fmla="*/ 202 h 256"/>
                <a:gd name="T60" fmla="*/ 34 w 196"/>
                <a:gd name="T61" fmla="*/ 212 h 256"/>
                <a:gd name="T62" fmla="*/ 60 w 196"/>
                <a:gd name="T63" fmla="*/ 240 h 256"/>
                <a:gd name="T64" fmla="*/ 80 w 196"/>
                <a:gd name="T65" fmla="*/ 252 h 256"/>
                <a:gd name="T66" fmla="*/ 98 w 196"/>
                <a:gd name="T67" fmla="*/ 256 h 256"/>
                <a:gd name="T68" fmla="*/ 106 w 196"/>
                <a:gd name="T69" fmla="*/ 254 h 256"/>
                <a:gd name="T70" fmla="*/ 126 w 196"/>
                <a:gd name="T71" fmla="*/ 246 h 256"/>
                <a:gd name="T72" fmla="*/ 154 w 196"/>
                <a:gd name="T73" fmla="*/ 222 h 256"/>
                <a:gd name="T74" fmla="*/ 170 w 196"/>
                <a:gd name="T75" fmla="*/ 202 h 256"/>
                <a:gd name="T76" fmla="*/ 182 w 196"/>
                <a:gd name="T77" fmla="*/ 182 h 256"/>
                <a:gd name="T78" fmla="*/ 194 w 196"/>
                <a:gd name="T79" fmla="*/ 134 h 256"/>
                <a:gd name="T80" fmla="*/ 196 w 196"/>
                <a:gd name="T81" fmla="*/ 100 h 256"/>
                <a:gd name="T82" fmla="*/ 196 w 196"/>
                <a:gd name="T83" fmla="*/ 100 h 256"/>
                <a:gd name="T84" fmla="*/ 158 w 196"/>
                <a:gd name="T85" fmla="*/ 194 h 256"/>
                <a:gd name="T86" fmla="*/ 144 w 196"/>
                <a:gd name="T87" fmla="*/ 214 h 256"/>
                <a:gd name="T88" fmla="*/ 112 w 196"/>
                <a:gd name="T89" fmla="*/ 238 h 256"/>
                <a:gd name="T90" fmla="*/ 98 w 196"/>
                <a:gd name="T91" fmla="*/ 242 h 256"/>
                <a:gd name="T92" fmla="*/ 92 w 196"/>
                <a:gd name="T93" fmla="*/ 242 h 256"/>
                <a:gd name="T94" fmla="*/ 68 w 196"/>
                <a:gd name="T95" fmla="*/ 228 h 256"/>
                <a:gd name="T96" fmla="*/ 44 w 196"/>
                <a:gd name="T97" fmla="*/ 204 h 256"/>
                <a:gd name="T98" fmla="*/ 38 w 196"/>
                <a:gd name="T99" fmla="*/ 194 h 256"/>
                <a:gd name="T100" fmla="*/ 20 w 196"/>
                <a:gd name="T101" fmla="*/ 158 h 256"/>
                <a:gd name="T102" fmla="*/ 14 w 196"/>
                <a:gd name="T103" fmla="*/ 108 h 256"/>
                <a:gd name="T104" fmla="*/ 14 w 196"/>
                <a:gd name="T105" fmla="*/ 102 h 256"/>
                <a:gd name="T106" fmla="*/ 44 w 196"/>
                <a:gd name="T107" fmla="*/ 88 h 256"/>
                <a:gd name="T108" fmla="*/ 66 w 196"/>
                <a:gd name="T109" fmla="*/ 72 h 256"/>
                <a:gd name="T110" fmla="*/ 88 w 196"/>
                <a:gd name="T111" fmla="*/ 46 h 256"/>
                <a:gd name="T112" fmla="*/ 104 w 196"/>
                <a:gd name="T113" fmla="*/ 62 h 256"/>
                <a:gd name="T114" fmla="*/ 150 w 196"/>
                <a:gd name="T115" fmla="*/ 92 h 256"/>
                <a:gd name="T116" fmla="*/ 182 w 196"/>
                <a:gd name="T117" fmla="*/ 106 h 256"/>
                <a:gd name="T118" fmla="*/ 180 w 196"/>
                <a:gd name="T119" fmla="*/ 136 h 256"/>
                <a:gd name="T120" fmla="*/ 170 w 196"/>
                <a:gd name="T121" fmla="*/ 176 h 256"/>
                <a:gd name="T122" fmla="*/ 158 w 196"/>
                <a:gd name="T123" fmla="*/ 19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6" h="256">
                  <a:moveTo>
                    <a:pt x="196" y="100"/>
                  </a:moveTo>
                  <a:lnTo>
                    <a:pt x="196" y="100"/>
                  </a:lnTo>
                  <a:lnTo>
                    <a:pt x="196" y="100"/>
                  </a:lnTo>
                  <a:lnTo>
                    <a:pt x="196" y="100"/>
                  </a:lnTo>
                  <a:lnTo>
                    <a:pt x="196" y="98"/>
                  </a:lnTo>
                  <a:lnTo>
                    <a:pt x="196" y="98"/>
                  </a:lnTo>
                  <a:lnTo>
                    <a:pt x="196" y="98"/>
                  </a:lnTo>
                  <a:lnTo>
                    <a:pt x="196" y="98"/>
                  </a:lnTo>
                  <a:lnTo>
                    <a:pt x="196" y="98"/>
                  </a:lnTo>
                  <a:lnTo>
                    <a:pt x="196" y="98"/>
                  </a:lnTo>
                  <a:lnTo>
                    <a:pt x="194" y="98"/>
                  </a:lnTo>
                  <a:lnTo>
                    <a:pt x="194" y="98"/>
                  </a:lnTo>
                  <a:lnTo>
                    <a:pt x="194" y="96"/>
                  </a:lnTo>
                  <a:lnTo>
                    <a:pt x="194" y="96"/>
                  </a:lnTo>
                  <a:lnTo>
                    <a:pt x="194" y="96"/>
                  </a:lnTo>
                  <a:lnTo>
                    <a:pt x="194" y="96"/>
                  </a:lnTo>
                  <a:lnTo>
                    <a:pt x="194" y="96"/>
                  </a:lnTo>
                  <a:lnTo>
                    <a:pt x="194" y="96"/>
                  </a:lnTo>
                  <a:lnTo>
                    <a:pt x="194" y="96"/>
                  </a:lnTo>
                  <a:lnTo>
                    <a:pt x="194" y="96"/>
                  </a:lnTo>
                  <a:lnTo>
                    <a:pt x="192" y="94"/>
                  </a:lnTo>
                  <a:lnTo>
                    <a:pt x="192" y="94"/>
                  </a:lnTo>
                  <a:lnTo>
                    <a:pt x="192" y="94"/>
                  </a:lnTo>
                  <a:lnTo>
                    <a:pt x="192" y="94"/>
                  </a:lnTo>
                  <a:lnTo>
                    <a:pt x="192" y="94"/>
                  </a:lnTo>
                  <a:lnTo>
                    <a:pt x="192" y="94"/>
                  </a:lnTo>
                  <a:lnTo>
                    <a:pt x="192" y="94"/>
                  </a:lnTo>
                  <a:lnTo>
                    <a:pt x="192" y="94"/>
                  </a:lnTo>
                  <a:lnTo>
                    <a:pt x="160" y="82"/>
                  </a:lnTo>
                  <a:lnTo>
                    <a:pt x="134" y="68"/>
                  </a:lnTo>
                  <a:lnTo>
                    <a:pt x="114" y="54"/>
                  </a:lnTo>
                  <a:lnTo>
                    <a:pt x="100" y="38"/>
                  </a:lnTo>
                  <a:lnTo>
                    <a:pt x="88" y="26"/>
                  </a:lnTo>
                  <a:lnTo>
                    <a:pt x="82" y="14"/>
                  </a:lnTo>
                  <a:lnTo>
                    <a:pt x="76" y="4"/>
                  </a:lnTo>
                  <a:lnTo>
                    <a:pt x="76" y="4"/>
                  </a:lnTo>
                  <a:lnTo>
                    <a:pt x="72" y="0"/>
                  </a:lnTo>
                  <a:lnTo>
                    <a:pt x="68" y="0"/>
                  </a:lnTo>
                  <a:lnTo>
                    <a:pt x="68" y="0"/>
                  </a:lnTo>
                  <a:lnTo>
                    <a:pt x="64" y="4"/>
                  </a:lnTo>
                  <a:lnTo>
                    <a:pt x="64" y="8"/>
                  </a:lnTo>
                  <a:lnTo>
                    <a:pt x="64" y="8"/>
                  </a:lnTo>
                  <a:lnTo>
                    <a:pt x="66" y="16"/>
                  </a:lnTo>
                  <a:lnTo>
                    <a:pt x="78" y="36"/>
                  </a:lnTo>
                  <a:lnTo>
                    <a:pt x="78" y="36"/>
                  </a:lnTo>
                  <a:lnTo>
                    <a:pt x="66" y="52"/>
                  </a:lnTo>
                  <a:lnTo>
                    <a:pt x="52" y="64"/>
                  </a:lnTo>
                  <a:lnTo>
                    <a:pt x="40" y="74"/>
                  </a:lnTo>
                  <a:lnTo>
                    <a:pt x="30" y="80"/>
                  </a:lnTo>
                  <a:lnTo>
                    <a:pt x="14" y="88"/>
                  </a:lnTo>
                  <a:lnTo>
                    <a:pt x="6" y="90"/>
                  </a:lnTo>
                  <a:lnTo>
                    <a:pt x="6" y="90"/>
                  </a:lnTo>
                  <a:lnTo>
                    <a:pt x="2" y="92"/>
                  </a:lnTo>
                  <a:lnTo>
                    <a:pt x="0" y="96"/>
                  </a:lnTo>
                  <a:lnTo>
                    <a:pt x="0" y="108"/>
                  </a:lnTo>
                  <a:lnTo>
                    <a:pt x="0" y="108"/>
                  </a:lnTo>
                  <a:lnTo>
                    <a:pt x="2" y="140"/>
                  </a:lnTo>
                  <a:lnTo>
                    <a:pt x="6" y="162"/>
                  </a:lnTo>
                  <a:lnTo>
                    <a:pt x="14" y="182"/>
                  </a:lnTo>
                  <a:lnTo>
                    <a:pt x="26" y="202"/>
                  </a:lnTo>
                  <a:lnTo>
                    <a:pt x="26" y="202"/>
                  </a:lnTo>
                  <a:lnTo>
                    <a:pt x="34" y="212"/>
                  </a:lnTo>
                  <a:lnTo>
                    <a:pt x="42" y="222"/>
                  </a:lnTo>
                  <a:lnTo>
                    <a:pt x="60" y="240"/>
                  </a:lnTo>
                  <a:lnTo>
                    <a:pt x="70" y="246"/>
                  </a:lnTo>
                  <a:lnTo>
                    <a:pt x="80" y="252"/>
                  </a:lnTo>
                  <a:lnTo>
                    <a:pt x="90" y="254"/>
                  </a:lnTo>
                  <a:lnTo>
                    <a:pt x="98" y="256"/>
                  </a:lnTo>
                  <a:lnTo>
                    <a:pt x="98" y="256"/>
                  </a:lnTo>
                  <a:lnTo>
                    <a:pt x="106" y="254"/>
                  </a:lnTo>
                  <a:lnTo>
                    <a:pt x="116" y="252"/>
                  </a:lnTo>
                  <a:lnTo>
                    <a:pt x="126" y="246"/>
                  </a:lnTo>
                  <a:lnTo>
                    <a:pt x="136" y="240"/>
                  </a:lnTo>
                  <a:lnTo>
                    <a:pt x="154" y="222"/>
                  </a:lnTo>
                  <a:lnTo>
                    <a:pt x="164" y="212"/>
                  </a:lnTo>
                  <a:lnTo>
                    <a:pt x="170" y="202"/>
                  </a:lnTo>
                  <a:lnTo>
                    <a:pt x="170" y="202"/>
                  </a:lnTo>
                  <a:lnTo>
                    <a:pt x="182" y="182"/>
                  </a:lnTo>
                  <a:lnTo>
                    <a:pt x="190" y="160"/>
                  </a:lnTo>
                  <a:lnTo>
                    <a:pt x="194" y="134"/>
                  </a:lnTo>
                  <a:lnTo>
                    <a:pt x="196" y="100"/>
                  </a:lnTo>
                  <a:lnTo>
                    <a:pt x="196" y="100"/>
                  </a:lnTo>
                  <a:lnTo>
                    <a:pt x="196" y="100"/>
                  </a:lnTo>
                  <a:lnTo>
                    <a:pt x="196" y="100"/>
                  </a:lnTo>
                  <a:close/>
                  <a:moveTo>
                    <a:pt x="158" y="194"/>
                  </a:moveTo>
                  <a:lnTo>
                    <a:pt x="158" y="194"/>
                  </a:lnTo>
                  <a:lnTo>
                    <a:pt x="152" y="204"/>
                  </a:lnTo>
                  <a:lnTo>
                    <a:pt x="144" y="214"/>
                  </a:lnTo>
                  <a:lnTo>
                    <a:pt x="128" y="228"/>
                  </a:lnTo>
                  <a:lnTo>
                    <a:pt x="112" y="238"/>
                  </a:lnTo>
                  <a:lnTo>
                    <a:pt x="104" y="242"/>
                  </a:lnTo>
                  <a:lnTo>
                    <a:pt x="98" y="242"/>
                  </a:lnTo>
                  <a:lnTo>
                    <a:pt x="98" y="242"/>
                  </a:lnTo>
                  <a:lnTo>
                    <a:pt x="92" y="242"/>
                  </a:lnTo>
                  <a:lnTo>
                    <a:pt x="84" y="238"/>
                  </a:lnTo>
                  <a:lnTo>
                    <a:pt x="68" y="228"/>
                  </a:lnTo>
                  <a:lnTo>
                    <a:pt x="52" y="214"/>
                  </a:lnTo>
                  <a:lnTo>
                    <a:pt x="44" y="204"/>
                  </a:lnTo>
                  <a:lnTo>
                    <a:pt x="38" y="194"/>
                  </a:lnTo>
                  <a:lnTo>
                    <a:pt x="38" y="194"/>
                  </a:lnTo>
                  <a:lnTo>
                    <a:pt x="28" y="176"/>
                  </a:lnTo>
                  <a:lnTo>
                    <a:pt x="20" y="158"/>
                  </a:lnTo>
                  <a:lnTo>
                    <a:pt x="16" y="136"/>
                  </a:lnTo>
                  <a:lnTo>
                    <a:pt x="14" y="108"/>
                  </a:lnTo>
                  <a:lnTo>
                    <a:pt x="14" y="102"/>
                  </a:lnTo>
                  <a:lnTo>
                    <a:pt x="14" y="102"/>
                  </a:lnTo>
                  <a:lnTo>
                    <a:pt x="26" y="98"/>
                  </a:lnTo>
                  <a:lnTo>
                    <a:pt x="44" y="88"/>
                  </a:lnTo>
                  <a:lnTo>
                    <a:pt x="54" y="80"/>
                  </a:lnTo>
                  <a:lnTo>
                    <a:pt x="66" y="72"/>
                  </a:lnTo>
                  <a:lnTo>
                    <a:pt x="76" y="60"/>
                  </a:lnTo>
                  <a:lnTo>
                    <a:pt x="88" y="46"/>
                  </a:lnTo>
                  <a:lnTo>
                    <a:pt x="88" y="46"/>
                  </a:lnTo>
                  <a:lnTo>
                    <a:pt x="104" y="62"/>
                  </a:lnTo>
                  <a:lnTo>
                    <a:pt x="124" y="78"/>
                  </a:lnTo>
                  <a:lnTo>
                    <a:pt x="150" y="92"/>
                  </a:lnTo>
                  <a:lnTo>
                    <a:pt x="166" y="100"/>
                  </a:lnTo>
                  <a:lnTo>
                    <a:pt x="182" y="106"/>
                  </a:lnTo>
                  <a:lnTo>
                    <a:pt x="182" y="106"/>
                  </a:lnTo>
                  <a:lnTo>
                    <a:pt x="180" y="136"/>
                  </a:lnTo>
                  <a:lnTo>
                    <a:pt x="176" y="158"/>
                  </a:lnTo>
                  <a:lnTo>
                    <a:pt x="170" y="176"/>
                  </a:lnTo>
                  <a:lnTo>
                    <a:pt x="158" y="194"/>
                  </a:lnTo>
                  <a:lnTo>
                    <a:pt x="158" y="1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97" name="Group 296">
            <a:extLst>
              <a:ext uri="{FF2B5EF4-FFF2-40B4-BE49-F238E27FC236}">
                <a16:creationId xmlns:a16="http://schemas.microsoft.com/office/drawing/2014/main" id="{B7FD7CC7-7AE6-4A4B-8830-7591F586F24A}"/>
              </a:ext>
            </a:extLst>
          </p:cNvPr>
          <p:cNvGrpSpPr/>
          <p:nvPr userDrawn="1"/>
        </p:nvGrpSpPr>
        <p:grpSpPr>
          <a:xfrm>
            <a:off x="6967538" y="3795713"/>
            <a:ext cx="488950" cy="542925"/>
            <a:chOff x="6967538" y="3795713"/>
            <a:chExt cx="488950" cy="542925"/>
          </a:xfrm>
        </p:grpSpPr>
        <p:sp>
          <p:nvSpPr>
            <p:cNvPr id="298" name="Freeform 269">
              <a:extLst>
                <a:ext uri="{FF2B5EF4-FFF2-40B4-BE49-F238E27FC236}">
                  <a16:creationId xmlns:a16="http://schemas.microsoft.com/office/drawing/2014/main" id="{AE19B9BF-2C1B-4595-A8AB-28C527C585C0}"/>
                </a:ext>
              </a:extLst>
            </p:cNvPr>
            <p:cNvSpPr>
              <a:spLocks/>
            </p:cNvSpPr>
            <p:nvPr userDrawn="1"/>
          </p:nvSpPr>
          <p:spPr bwMode="auto">
            <a:xfrm>
              <a:off x="7158038" y="4008438"/>
              <a:ext cx="111125" cy="22225"/>
            </a:xfrm>
            <a:custGeom>
              <a:avLst/>
              <a:gdLst>
                <a:gd name="T0" fmla="*/ 66 w 70"/>
                <a:gd name="T1" fmla="*/ 2 h 14"/>
                <a:gd name="T2" fmla="*/ 66 w 70"/>
                <a:gd name="T3" fmla="*/ 2 h 14"/>
                <a:gd name="T4" fmla="*/ 52 w 70"/>
                <a:gd name="T5" fmla="*/ 0 h 14"/>
                <a:gd name="T6" fmla="*/ 36 w 70"/>
                <a:gd name="T7" fmla="*/ 0 h 14"/>
                <a:gd name="T8" fmla="*/ 20 w 70"/>
                <a:gd name="T9" fmla="*/ 0 h 14"/>
                <a:gd name="T10" fmla="*/ 4 w 70"/>
                <a:gd name="T11" fmla="*/ 2 h 14"/>
                <a:gd name="T12" fmla="*/ 4 w 70"/>
                <a:gd name="T13" fmla="*/ 2 h 14"/>
                <a:gd name="T14" fmla="*/ 0 w 70"/>
                <a:gd name="T15" fmla="*/ 6 h 14"/>
                <a:gd name="T16" fmla="*/ 0 w 70"/>
                <a:gd name="T17" fmla="*/ 10 h 14"/>
                <a:gd name="T18" fmla="*/ 0 w 70"/>
                <a:gd name="T19" fmla="*/ 10 h 14"/>
                <a:gd name="T20" fmla="*/ 2 w 70"/>
                <a:gd name="T21" fmla="*/ 14 h 14"/>
                <a:gd name="T22" fmla="*/ 6 w 70"/>
                <a:gd name="T23" fmla="*/ 14 h 14"/>
                <a:gd name="T24" fmla="*/ 6 w 70"/>
                <a:gd name="T25" fmla="*/ 14 h 14"/>
                <a:gd name="T26" fmla="*/ 8 w 70"/>
                <a:gd name="T27" fmla="*/ 14 h 14"/>
                <a:gd name="T28" fmla="*/ 8 w 70"/>
                <a:gd name="T29" fmla="*/ 14 h 14"/>
                <a:gd name="T30" fmla="*/ 22 w 70"/>
                <a:gd name="T31" fmla="*/ 12 h 14"/>
                <a:gd name="T32" fmla="*/ 36 w 70"/>
                <a:gd name="T33" fmla="*/ 12 h 14"/>
                <a:gd name="T34" fmla="*/ 64 w 70"/>
                <a:gd name="T35" fmla="*/ 14 h 14"/>
                <a:gd name="T36" fmla="*/ 64 w 70"/>
                <a:gd name="T37" fmla="*/ 14 h 14"/>
                <a:gd name="T38" fmla="*/ 68 w 70"/>
                <a:gd name="T39" fmla="*/ 14 h 14"/>
                <a:gd name="T40" fmla="*/ 70 w 70"/>
                <a:gd name="T41" fmla="*/ 10 h 14"/>
                <a:gd name="T42" fmla="*/ 70 w 70"/>
                <a:gd name="T43" fmla="*/ 10 h 14"/>
                <a:gd name="T44" fmla="*/ 70 w 70"/>
                <a:gd name="T45" fmla="*/ 6 h 14"/>
                <a:gd name="T46" fmla="*/ 66 w 70"/>
                <a:gd name="T47" fmla="*/ 2 h 14"/>
                <a:gd name="T48" fmla="*/ 66 w 70"/>
                <a:gd name="T49"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0" h="14">
                  <a:moveTo>
                    <a:pt x="66" y="2"/>
                  </a:moveTo>
                  <a:lnTo>
                    <a:pt x="66" y="2"/>
                  </a:lnTo>
                  <a:lnTo>
                    <a:pt x="52" y="0"/>
                  </a:lnTo>
                  <a:lnTo>
                    <a:pt x="36" y="0"/>
                  </a:lnTo>
                  <a:lnTo>
                    <a:pt x="20" y="0"/>
                  </a:lnTo>
                  <a:lnTo>
                    <a:pt x="4" y="2"/>
                  </a:lnTo>
                  <a:lnTo>
                    <a:pt x="4" y="2"/>
                  </a:lnTo>
                  <a:lnTo>
                    <a:pt x="0" y="6"/>
                  </a:lnTo>
                  <a:lnTo>
                    <a:pt x="0" y="10"/>
                  </a:lnTo>
                  <a:lnTo>
                    <a:pt x="0" y="10"/>
                  </a:lnTo>
                  <a:lnTo>
                    <a:pt x="2" y="14"/>
                  </a:lnTo>
                  <a:lnTo>
                    <a:pt x="6" y="14"/>
                  </a:lnTo>
                  <a:lnTo>
                    <a:pt x="6" y="14"/>
                  </a:lnTo>
                  <a:lnTo>
                    <a:pt x="8" y="14"/>
                  </a:lnTo>
                  <a:lnTo>
                    <a:pt x="8" y="14"/>
                  </a:lnTo>
                  <a:lnTo>
                    <a:pt x="22" y="12"/>
                  </a:lnTo>
                  <a:lnTo>
                    <a:pt x="36" y="12"/>
                  </a:lnTo>
                  <a:lnTo>
                    <a:pt x="64" y="14"/>
                  </a:lnTo>
                  <a:lnTo>
                    <a:pt x="64" y="14"/>
                  </a:lnTo>
                  <a:lnTo>
                    <a:pt x="68" y="14"/>
                  </a:lnTo>
                  <a:lnTo>
                    <a:pt x="70" y="10"/>
                  </a:lnTo>
                  <a:lnTo>
                    <a:pt x="70" y="10"/>
                  </a:lnTo>
                  <a:lnTo>
                    <a:pt x="70" y="6"/>
                  </a:lnTo>
                  <a:lnTo>
                    <a:pt x="66" y="2"/>
                  </a:lnTo>
                  <a:lnTo>
                    <a:pt x="6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 name="Freeform 270">
              <a:extLst>
                <a:ext uri="{FF2B5EF4-FFF2-40B4-BE49-F238E27FC236}">
                  <a16:creationId xmlns:a16="http://schemas.microsoft.com/office/drawing/2014/main" id="{DF8C5280-117B-4ABD-9E23-7CF6E11545B4}"/>
                </a:ext>
              </a:extLst>
            </p:cNvPr>
            <p:cNvSpPr>
              <a:spLocks noEditPoints="1"/>
            </p:cNvSpPr>
            <p:nvPr userDrawn="1"/>
          </p:nvSpPr>
          <p:spPr bwMode="auto">
            <a:xfrm>
              <a:off x="6967538" y="3932238"/>
              <a:ext cx="488950" cy="406400"/>
            </a:xfrm>
            <a:custGeom>
              <a:avLst/>
              <a:gdLst>
                <a:gd name="T0" fmla="*/ 302 w 308"/>
                <a:gd name="T1" fmla="*/ 34 h 256"/>
                <a:gd name="T2" fmla="*/ 292 w 308"/>
                <a:gd name="T3" fmla="*/ 26 h 256"/>
                <a:gd name="T4" fmla="*/ 286 w 308"/>
                <a:gd name="T5" fmla="*/ 36 h 256"/>
                <a:gd name="T6" fmla="*/ 294 w 308"/>
                <a:gd name="T7" fmla="*/ 50 h 256"/>
                <a:gd name="T8" fmla="*/ 292 w 308"/>
                <a:gd name="T9" fmla="*/ 66 h 256"/>
                <a:gd name="T10" fmla="*/ 286 w 308"/>
                <a:gd name="T11" fmla="*/ 46 h 256"/>
                <a:gd name="T12" fmla="*/ 270 w 308"/>
                <a:gd name="T13" fmla="*/ 46 h 256"/>
                <a:gd name="T14" fmla="*/ 266 w 308"/>
                <a:gd name="T15" fmla="*/ 66 h 256"/>
                <a:gd name="T16" fmla="*/ 272 w 308"/>
                <a:gd name="T17" fmla="*/ 74 h 256"/>
                <a:gd name="T18" fmla="*/ 260 w 308"/>
                <a:gd name="T19" fmla="*/ 72 h 256"/>
                <a:gd name="T20" fmla="*/ 212 w 308"/>
                <a:gd name="T21" fmla="*/ 34 h 256"/>
                <a:gd name="T22" fmla="*/ 128 w 308"/>
                <a:gd name="T23" fmla="*/ 26 h 256"/>
                <a:gd name="T24" fmla="*/ 98 w 308"/>
                <a:gd name="T25" fmla="*/ 4 h 256"/>
                <a:gd name="T26" fmla="*/ 66 w 308"/>
                <a:gd name="T27" fmla="*/ 2 h 256"/>
                <a:gd name="T28" fmla="*/ 50 w 308"/>
                <a:gd name="T29" fmla="*/ 16 h 256"/>
                <a:gd name="T30" fmla="*/ 32 w 308"/>
                <a:gd name="T31" fmla="*/ 28 h 256"/>
                <a:gd name="T32" fmla="*/ 46 w 308"/>
                <a:gd name="T33" fmla="*/ 62 h 256"/>
                <a:gd name="T34" fmla="*/ 6 w 308"/>
                <a:gd name="T35" fmla="*/ 94 h 256"/>
                <a:gd name="T36" fmla="*/ 2 w 308"/>
                <a:gd name="T37" fmla="*/ 168 h 256"/>
                <a:gd name="T38" fmla="*/ 38 w 308"/>
                <a:gd name="T39" fmla="*/ 196 h 256"/>
                <a:gd name="T40" fmla="*/ 68 w 308"/>
                <a:gd name="T41" fmla="*/ 224 h 256"/>
                <a:gd name="T42" fmla="*/ 68 w 308"/>
                <a:gd name="T43" fmla="*/ 252 h 256"/>
                <a:gd name="T44" fmla="*/ 118 w 308"/>
                <a:gd name="T45" fmla="*/ 254 h 256"/>
                <a:gd name="T46" fmla="*/ 130 w 308"/>
                <a:gd name="T47" fmla="*/ 230 h 256"/>
                <a:gd name="T48" fmla="*/ 170 w 308"/>
                <a:gd name="T49" fmla="*/ 230 h 256"/>
                <a:gd name="T50" fmla="*/ 180 w 308"/>
                <a:gd name="T51" fmla="*/ 254 h 256"/>
                <a:gd name="T52" fmla="*/ 234 w 308"/>
                <a:gd name="T53" fmla="*/ 254 h 256"/>
                <a:gd name="T54" fmla="*/ 234 w 308"/>
                <a:gd name="T55" fmla="*/ 224 h 256"/>
                <a:gd name="T56" fmla="*/ 266 w 308"/>
                <a:gd name="T57" fmla="*/ 186 h 256"/>
                <a:gd name="T58" fmla="*/ 274 w 308"/>
                <a:gd name="T59" fmla="*/ 104 h 256"/>
                <a:gd name="T60" fmla="*/ 278 w 308"/>
                <a:gd name="T61" fmla="*/ 86 h 256"/>
                <a:gd name="T62" fmla="*/ 290 w 308"/>
                <a:gd name="T63" fmla="*/ 82 h 256"/>
                <a:gd name="T64" fmla="*/ 304 w 308"/>
                <a:gd name="T65" fmla="*/ 72 h 256"/>
                <a:gd name="T66" fmla="*/ 80 w 308"/>
                <a:gd name="T67" fmla="*/ 12 h 256"/>
                <a:gd name="T68" fmla="*/ 104 w 308"/>
                <a:gd name="T69" fmla="*/ 32 h 256"/>
                <a:gd name="T70" fmla="*/ 94 w 308"/>
                <a:gd name="T71" fmla="*/ 34 h 256"/>
                <a:gd name="T72" fmla="*/ 80 w 308"/>
                <a:gd name="T73" fmla="*/ 12 h 256"/>
                <a:gd name="T74" fmla="*/ 56 w 308"/>
                <a:gd name="T75" fmla="*/ 30 h 256"/>
                <a:gd name="T76" fmla="*/ 74 w 308"/>
                <a:gd name="T77" fmla="*/ 44 h 256"/>
                <a:gd name="T78" fmla="*/ 52 w 308"/>
                <a:gd name="T79" fmla="*/ 46 h 256"/>
                <a:gd name="T80" fmla="*/ 224 w 308"/>
                <a:gd name="T81" fmla="*/ 212 h 256"/>
                <a:gd name="T82" fmla="*/ 190 w 308"/>
                <a:gd name="T83" fmla="*/ 244 h 256"/>
                <a:gd name="T84" fmla="*/ 180 w 308"/>
                <a:gd name="T85" fmla="*/ 222 h 256"/>
                <a:gd name="T86" fmla="*/ 136 w 308"/>
                <a:gd name="T87" fmla="*/ 214 h 256"/>
                <a:gd name="T88" fmla="*/ 110 w 308"/>
                <a:gd name="T89" fmla="*/ 240 h 256"/>
                <a:gd name="T90" fmla="*/ 80 w 308"/>
                <a:gd name="T91" fmla="*/ 232 h 256"/>
                <a:gd name="T92" fmla="*/ 68 w 308"/>
                <a:gd name="T93" fmla="*/ 204 h 256"/>
                <a:gd name="T94" fmla="*/ 30 w 308"/>
                <a:gd name="T95" fmla="*/ 160 h 256"/>
                <a:gd name="T96" fmla="*/ 12 w 308"/>
                <a:gd name="T97" fmla="*/ 106 h 256"/>
                <a:gd name="T98" fmla="*/ 28 w 308"/>
                <a:gd name="T99" fmla="*/ 102 h 256"/>
                <a:gd name="T100" fmla="*/ 92 w 308"/>
                <a:gd name="T101" fmla="*/ 50 h 256"/>
                <a:gd name="T102" fmla="*/ 168 w 308"/>
                <a:gd name="T103" fmla="*/ 36 h 256"/>
                <a:gd name="T104" fmla="*/ 232 w 308"/>
                <a:gd name="T105" fmla="*/ 60 h 256"/>
                <a:gd name="T106" fmla="*/ 264 w 308"/>
                <a:gd name="T107" fmla="*/ 120 h 256"/>
                <a:gd name="T108" fmla="*/ 244 w 308"/>
                <a:gd name="T109" fmla="*/ 19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8" h="256">
                  <a:moveTo>
                    <a:pt x="306" y="48"/>
                  </a:moveTo>
                  <a:lnTo>
                    <a:pt x="306" y="48"/>
                  </a:lnTo>
                  <a:lnTo>
                    <a:pt x="304" y="40"/>
                  </a:lnTo>
                  <a:lnTo>
                    <a:pt x="302" y="34"/>
                  </a:lnTo>
                  <a:lnTo>
                    <a:pt x="302" y="34"/>
                  </a:lnTo>
                  <a:lnTo>
                    <a:pt x="298" y="30"/>
                  </a:lnTo>
                  <a:lnTo>
                    <a:pt x="294" y="26"/>
                  </a:lnTo>
                  <a:lnTo>
                    <a:pt x="294" y="26"/>
                  </a:lnTo>
                  <a:lnTo>
                    <a:pt x="292" y="26"/>
                  </a:lnTo>
                  <a:lnTo>
                    <a:pt x="292" y="26"/>
                  </a:lnTo>
                  <a:lnTo>
                    <a:pt x="288" y="26"/>
                  </a:lnTo>
                  <a:lnTo>
                    <a:pt x="284" y="28"/>
                  </a:lnTo>
                  <a:lnTo>
                    <a:pt x="284" y="28"/>
                  </a:lnTo>
                  <a:lnTo>
                    <a:pt x="284" y="34"/>
                  </a:lnTo>
                  <a:lnTo>
                    <a:pt x="286" y="36"/>
                  </a:lnTo>
                  <a:lnTo>
                    <a:pt x="288" y="38"/>
                  </a:lnTo>
                  <a:lnTo>
                    <a:pt x="288" y="38"/>
                  </a:lnTo>
                  <a:lnTo>
                    <a:pt x="290" y="42"/>
                  </a:lnTo>
                  <a:lnTo>
                    <a:pt x="290" y="42"/>
                  </a:lnTo>
                  <a:lnTo>
                    <a:pt x="294" y="50"/>
                  </a:lnTo>
                  <a:lnTo>
                    <a:pt x="294" y="50"/>
                  </a:lnTo>
                  <a:lnTo>
                    <a:pt x="296" y="58"/>
                  </a:lnTo>
                  <a:lnTo>
                    <a:pt x="292" y="66"/>
                  </a:lnTo>
                  <a:lnTo>
                    <a:pt x="290" y="68"/>
                  </a:lnTo>
                  <a:lnTo>
                    <a:pt x="292" y="66"/>
                  </a:lnTo>
                  <a:lnTo>
                    <a:pt x="292" y="66"/>
                  </a:lnTo>
                  <a:lnTo>
                    <a:pt x="292" y="56"/>
                  </a:lnTo>
                  <a:lnTo>
                    <a:pt x="290" y="50"/>
                  </a:lnTo>
                  <a:lnTo>
                    <a:pt x="286" y="46"/>
                  </a:lnTo>
                  <a:lnTo>
                    <a:pt x="286" y="46"/>
                  </a:lnTo>
                  <a:lnTo>
                    <a:pt x="284" y="44"/>
                  </a:lnTo>
                  <a:lnTo>
                    <a:pt x="278" y="44"/>
                  </a:lnTo>
                  <a:lnTo>
                    <a:pt x="278" y="44"/>
                  </a:lnTo>
                  <a:lnTo>
                    <a:pt x="274" y="44"/>
                  </a:lnTo>
                  <a:lnTo>
                    <a:pt x="270" y="46"/>
                  </a:lnTo>
                  <a:lnTo>
                    <a:pt x="270" y="46"/>
                  </a:lnTo>
                  <a:lnTo>
                    <a:pt x="266" y="52"/>
                  </a:lnTo>
                  <a:lnTo>
                    <a:pt x="264" y="58"/>
                  </a:lnTo>
                  <a:lnTo>
                    <a:pt x="264" y="58"/>
                  </a:lnTo>
                  <a:lnTo>
                    <a:pt x="266" y="66"/>
                  </a:lnTo>
                  <a:lnTo>
                    <a:pt x="270" y="70"/>
                  </a:lnTo>
                  <a:lnTo>
                    <a:pt x="270" y="70"/>
                  </a:lnTo>
                  <a:lnTo>
                    <a:pt x="272" y="72"/>
                  </a:lnTo>
                  <a:lnTo>
                    <a:pt x="272" y="74"/>
                  </a:lnTo>
                  <a:lnTo>
                    <a:pt x="272" y="74"/>
                  </a:lnTo>
                  <a:lnTo>
                    <a:pt x="272" y="74"/>
                  </a:lnTo>
                  <a:lnTo>
                    <a:pt x="264" y="76"/>
                  </a:lnTo>
                  <a:lnTo>
                    <a:pt x="262" y="76"/>
                  </a:lnTo>
                  <a:lnTo>
                    <a:pt x="260" y="72"/>
                  </a:lnTo>
                  <a:lnTo>
                    <a:pt x="260" y="72"/>
                  </a:lnTo>
                  <a:lnTo>
                    <a:pt x="250" y="60"/>
                  </a:lnTo>
                  <a:lnTo>
                    <a:pt x="250" y="60"/>
                  </a:lnTo>
                  <a:lnTo>
                    <a:pt x="240" y="50"/>
                  </a:lnTo>
                  <a:lnTo>
                    <a:pt x="228" y="42"/>
                  </a:lnTo>
                  <a:lnTo>
                    <a:pt x="212" y="34"/>
                  </a:lnTo>
                  <a:lnTo>
                    <a:pt x="198" y="30"/>
                  </a:lnTo>
                  <a:lnTo>
                    <a:pt x="182" y="26"/>
                  </a:lnTo>
                  <a:lnTo>
                    <a:pt x="164" y="24"/>
                  </a:lnTo>
                  <a:lnTo>
                    <a:pt x="146" y="24"/>
                  </a:lnTo>
                  <a:lnTo>
                    <a:pt x="128" y="26"/>
                  </a:lnTo>
                  <a:lnTo>
                    <a:pt x="122" y="26"/>
                  </a:lnTo>
                  <a:lnTo>
                    <a:pt x="122" y="26"/>
                  </a:lnTo>
                  <a:lnTo>
                    <a:pt x="122" y="26"/>
                  </a:lnTo>
                  <a:lnTo>
                    <a:pt x="112" y="14"/>
                  </a:lnTo>
                  <a:lnTo>
                    <a:pt x="98" y="4"/>
                  </a:lnTo>
                  <a:lnTo>
                    <a:pt x="84" y="0"/>
                  </a:lnTo>
                  <a:lnTo>
                    <a:pt x="78" y="0"/>
                  </a:lnTo>
                  <a:lnTo>
                    <a:pt x="70" y="0"/>
                  </a:lnTo>
                  <a:lnTo>
                    <a:pt x="70" y="0"/>
                  </a:lnTo>
                  <a:lnTo>
                    <a:pt x="66" y="2"/>
                  </a:lnTo>
                  <a:lnTo>
                    <a:pt x="64" y="8"/>
                  </a:lnTo>
                  <a:lnTo>
                    <a:pt x="68" y="18"/>
                  </a:lnTo>
                  <a:lnTo>
                    <a:pt x="66" y="18"/>
                  </a:lnTo>
                  <a:lnTo>
                    <a:pt x="66" y="18"/>
                  </a:lnTo>
                  <a:lnTo>
                    <a:pt x="50" y="16"/>
                  </a:lnTo>
                  <a:lnTo>
                    <a:pt x="42" y="18"/>
                  </a:lnTo>
                  <a:lnTo>
                    <a:pt x="34" y="20"/>
                  </a:lnTo>
                  <a:lnTo>
                    <a:pt x="34" y="20"/>
                  </a:lnTo>
                  <a:lnTo>
                    <a:pt x="32" y="24"/>
                  </a:lnTo>
                  <a:lnTo>
                    <a:pt x="32" y="28"/>
                  </a:lnTo>
                  <a:lnTo>
                    <a:pt x="32" y="28"/>
                  </a:lnTo>
                  <a:lnTo>
                    <a:pt x="36" y="42"/>
                  </a:lnTo>
                  <a:lnTo>
                    <a:pt x="44" y="56"/>
                  </a:lnTo>
                  <a:lnTo>
                    <a:pt x="48" y="62"/>
                  </a:lnTo>
                  <a:lnTo>
                    <a:pt x="46" y="62"/>
                  </a:lnTo>
                  <a:lnTo>
                    <a:pt x="46" y="62"/>
                  </a:lnTo>
                  <a:lnTo>
                    <a:pt x="28" y="80"/>
                  </a:lnTo>
                  <a:lnTo>
                    <a:pt x="18" y="94"/>
                  </a:lnTo>
                  <a:lnTo>
                    <a:pt x="6" y="94"/>
                  </a:lnTo>
                  <a:lnTo>
                    <a:pt x="6" y="94"/>
                  </a:lnTo>
                  <a:lnTo>
                    <a:pt x="2" y="96"/>
                  </a:lnTo>
                  <a:lnTo>
                    <a:pt x="0" y="100"/>
                  </a:lnTo>
                  <a:lnTo>
                    <a:pt x="0" y="162"/>
                  </a:lnTo>
                  <a:lnTo>
                    <a:pt x="0" y="162"/>
                  </a:lnTo>
                  <a:lnTo>
                    <a:pt x="2" y="168"/>
                  </a:lnTo>
                  <a:lnTo>
                    <a:pt x="6" y="168"/>
                  </a:lnTo>
                  <a:lnTo>
                    <a:pt x="20" y="168"/>
                  </a:lnTo>
                  <a:lnTo>
                    <a:pt x="26" y="180"/>
                  </a:lnTo>
                  <a:lnTo>
                    <a:pt x="26" y="180"/>
                  </a:lnTo>
                  <a:lnTo>
                    <a:pt x="38" y="196"/>
                  </a:lnTo>
                  <a:lnTo>
                    <a:pt x="54" y="210"/>
                  </a:lnTo>
                  <a:lnTo>
                    <a:pt x="60" y="214"/>
                  </a:lnTo>
                  <a:lnTo>
                    <a:pt x="64" y="218"/>
                  </a:lnTo>
                  <a:lnTo>
                    <a:pt x="64" y="218"/>
                  </a:lnTo>
                  <a:lnTo>
                    <a:pt x="68" y="224"/>
                  </a:lnTo>
                  <a:lnTo>
                    <a:pt x="68" y="232"/>
                  </a:lnTo>
                  <a:lnTo>
                    <a:pt x="66" y="248"/>
                  </a:lnTo>
                  <a:lnTo>
                    <a:pt x="66" y="248"/>
                  </a:lnTo>
                  <a:lnTo>
                    <a:pt x="66" y="250"/>
                  </a:lnTo>
                  <a:lnTo>
                    <a:pt x="68" y="252"/>
                  </a:lnTo>
                  <a:lnTo>
                    <a:pt x="70" y="254"/>
                  </a:lnTo>
                  <a:lnTo>
                    <a:pt x="72" y="256"/>
                  </a:lnTo>
                  <a:lnTo>
                    <a:pt x="114" y="256"/>
                  </a:lnTo>
                  <a:lnTo>
                    <a:pt x="114" y="256"/>
                  </a:lnTo>
                  <a:lnTo>
                    <a:pt x="118" y="254"/>
                  </a:lnTo>
                  <a:lnTo>
                    <a:pt x="120" y="250"/>
                  </a:lnTo>
                  <a:lnTo>
                    <a:pt x="120" y="250"/>
                  </a:lnTo>
                  <a:lnTo>
                    <a:pt x="122" y="244"/>
                  </a:lnTo>
                  <a:lnTo>
                    <a:pt x="122" y="238"/>
                  </a:lnTo>
                  <a:lnTo>
                    <a:pt x="130" y="230"/>
                  </a:lnTo>
                  <a:lnTo>
                    <a:pt x="138" y="226"/>
                  </a:lnTo>
                  <a:lnTo>
                    <a:pt x="150" y="224"/>
                  </a:lnTo>
                  <a:lnTo>
                    <a:pt x="150" y="224"/>
                  </a:lnTo>
                  <a:lnTo>
                    <a:pt x="160" y="226"/>
                  </a:lnTo>
                  <a:lnTo>
                    <a:pt x="170" y="230"/>
                  </a:lnTo>
                  <a:lnTo>
                    <a:pt x="176" y="238"/>
                  </a:lnTo>
                  <a:lnTo>
                    <a:pt x="178" y="244"/>
                  </a:lnTo>
                  <a:lnTo>
                    <a:pt x="178" y="250"/>
                  </a:lnTo>
                  <a:lnTo>
                    <a:pt x="178" y="250"/>
                  </a:lnTo>
                  <a:lnTo>
                    <a:pt x="180" y="254"/>
                  </a:lnTo>
                  <a:lnTo>
                    <a:pt x="184" y="256"/>
                  </a:lnTo>
                  <a:lnTo>
                    <a:pt x="230" y="256"/>
                  </a:lnTo>
                  <a:lnTo>
                    <a:pt x="230" y="256"/>
                  </a:lnTo>
                  <a:lnTo>
                    <a:pt x="232" y="256"/>
                  </a:lnTo>
                  <a:lnTo>
                    <a:pt x="234" y="254"/>
                  </a:lnTo>
                  <a:lnTo>
                    <a:pt x="236" y="250"/>
                  </a:lnTo>
                  <a:lnTo>
                    <a:pt x="236" y="248"/>
                  </a:lnTo>
                  <a:lnTo>
                    <a:pt x="236" y="248"/>
                  </a:lnTo>
                  <a:lnTo>
                    <a:pt x="232" y="234"/>
                  </a:lnTo>
                  <a:lnTo>
                    <a:pt x="234" y="224"/>
                  </a:lnTo>
                  <a:lnTo>
                    <a:pt x="236" y="220"/>
                  </a:lnTo>
                  <a:lnTo>
                    <a:pt x="244" y="214"/>
                  </a:lnTo>
                  <a:lnTo>
                    <a:pt x="244" y="214"/>
                  </a:lnTo>
                  <a:lnTo>
                    <a:pt x="256" y="200"/>
                  </a:lnTo>
                  <a:lnTo>
                    <a:pt x="266" y="186"/>
                  </a:lnTo>
                  <a:lnTo>
                    <a:pt x="272" y="170"/>
                  </a:lnTo>
                  <a:lnTo>
                    <a:pt x="276" y="154"/>
                  </a:lnTo>
                  <a:lnTo>
                    <a:pt x="278" y="138"/>
                  </a:lnTo>
                  <a:lnTo>
                    <a:pt x="276" y="122"/>
                  </a:lnTo>
                  <a:lnTo>
                    <a:pt x="274" y="104"/>
                  </a:lnTo>
                  <a:lnTo>
                    <a:pt x="268" y="90"/>
                  </a:lnTo>
                  <a:lnTo>
                    <a:pt x="268" y="88"/>
                  </a:lnTo>
                  <a:lnTo>
                    <a:pt x="270" y="88"/>
                  </a:lnTo>
                  <a:lnTo>
                    <a:pt x="270" y="88"/>
                  </a:lnTo>
                  <a:lnTo>
                    <a:pt x="278" y="86"/>
                  </a:lnTo>
                  <a:lnTo>
                    <a:pt x="282" y="82"/>
                  </a:lnTo>
                  <a:lnTo>
                    <a:pt x="284" y="80"/>
                  </a:lnTo>
                  <a:lnTo>
                    <a:pt x="284" y="82"/>
                  </a:lnTo>
                  <a:lnTo>
                    <a:pt x="284" y="82"/>
                  </a:lnTo>
                  <a:lnTo>
                    <a:pt x="290" y="82"/>
                  </a:lnTo>
                  <a:lnTo>
                    <a:pt x="290" y="82"/>
                  </a:lnTo>
                  <a:lnTo>
                    <a:pt x="294" y="82"/>
                  </a:lnTo>
                  <a:lnTo>
                    <a:pt x="296" y="80"/>
                  </a:lnTo>
                  <a:lnTo>
                    <a:pt x="296" y="80"/>
                  </a:lnTo>
                  <a:lnTo>
                    <a:pt x="304" y="72"/>
                  </a:lnTo>
                  <a:lnTo>
                    <a:pt x="306" y="64"/>
                  </a:lnTo>
                  <a:lnTo>
                    <a:pt x="308" y="56"/>
                  </a:lnTo>
                  <a:lnTo>
                    <a:pt x="306" y="48"/>
                  </a:lnTo>
                  <a:lnTo>
                    <a:pt x="306" y="48"/>
                  </a:lnTo>
                  <a:close/>
                  <a:moveTo>
                    <a:pt x="80" y="12"/>
                  </a:moveTo>
                  <a:lnTo>
                    <a:pt x="80" y="12"/>
                  </a:lnTo>
                  <a:lnTo>
                    <a:pt x="92" y="16"/>
                  </a:lnTo>
                  <a:lnTo>
                    <a:pt x="106" y="24"/>
                  </a:lnTo>
                  <a:lnTo>
                    <a:pt x="110" y="30"/>
                  </a:lnTo>
                  <a:lnTo>
                    <a:pt x="104" y="32"/>
                  </a:lnTo>
                  <a:lnTo>
                    <a:pt x="104" y="32"/>
                  </a:lnTo>
                  <a:lnTo>
                    <a:pt x="98" y="34"/>
                  </a:lnTo>
                  <a:lnTo>
                    <a:pt x="94" y="34"/>
                  </a:lnTo>
                  <a:lnTo>
                    <a:pt x="94" y="34"/>
                  </a:lnTo>
                  <a:lnTo>
                    <a:pt x="94" y="34"/>
                  </a:lnTo>
                  <a:lnTo>
                    <a:pt x="88" y="30"/>
                  </a:lnTo>
                  <a:lnTo>
                    <a:pt x="82" y="24"/>
                  </a:lnTo>
                  <a:lnTo>
                    <a:pt x="82" y="24"/>
                  </a:lnTo>
                  <a:lnTo>
                    <a:pt x="78" y="12"/>
                  </a:lnTo>
                  <a:lnTo>
                    <a:pt x="80" y="12"/>
                  </a:lnTo>
                  <a:close/>
                  <a:moveTo>
                    <a:pt x="46" y="32"/>
                  </a:moveTo>
                  <a:lnTo>
                    <a:pt x="44" y="30"/>
                  </a:lnTo>
                  <a:lnTo>
                    <a:pt x="46" y="30"/>
                  </a:lnTo>
                  <a:lnTo>
                    <a:pt x="46" y="30"/>
                  </a:lnTo>
                  <a:lnTo>
                    <a:pt x="56" y="30"/>
                  </a:lnTo>
                  <a:lnTo>
                    <a:pt x="66" y="32"/>
                  </a:lnTo>
                  <a:lnTo>
                    <a:pt x="66" y="32"/>
                  </a:lnTo>
                  <a:lnTo>
                    <a:pt x="78" y="36"/>
                  </a:lnTo>
                  <a:lnTo>
                    <a:pt x="82" y="40"/>
                  </a:lnTo>
                  <a:lnTo>
                    <a:pt x="74" y="44"/>
                  </a:lnTo>
                  <a:lnTo>
                    <a:pt x="74" y="44"/>
                  </a:lnTo>
                  <a:lnTo>
                    <a:pt x="60" y="52"/>
                  </a:lnTo>
                  <a:lnTo>
                    <a:pt x="58" y="54"/>
                  </a:lnTo>
                  <a:lnTo>
                    <a:pt x="52" y="46"/>
                  </a:lnTo>
                  <a:lnTo>
                    <a:pt x="52" y="46"/>
                  </a:lnTo>
                  <a:lnTo>
                    <a:pt x="46" y="32"/>
                  </a:lnTo>
                  <a:lnTo>
                    <a:pt x="46" y="32"/>
                  </a:lnTo>
                  <a:close/>
                  <a:moveTo>
                    <a:pt x="228" y="210"/>
                  </a:moveTo>
                  <a:lnTo>
                    <a:pt x="228" y="210"/>
                  </a:lnTo>
                  <a:lnTo>
                    <a:pt x="224" y="212"/>
                  </a:lnTo>
                  <a:lnTo>
                    <a:pt x="224" y="212"/>
                  </a:lnTo>
                  <a:lnTo>
                    <a:pt x="220" y="226"/>
                  </a:lnTo>
                  <a:lnTo>
                    <a:pt x="220" y="240"/>
                  </a:lnTo>
                  <a:lnTo>
                    <a:pt x="222" y="244"/>
                  </a:lnTo>
                  <a:lnTo>
                    <a:pt x="190" y="244"/>
                  </a:lnTo>
                  <a:lnTo>
                    <a:pt x="190" y="240"/>
                  </a:lnTo>
                  <a:lnTo>
                    <a:pt x="190" y="240"/>
                  </a:lnTo>
                  <a:lnTo>
                    <a:pt x="186" y="234"/>
                  </a:lnTo>
                  <a:lnTo>
                    <a:pt x="184" y="228"/>
                  </a:lnTo>
                  <a:lnTo>
                    <a:pt x="180" y="222"/>
                  </a:lnTo>
                  <a:lnTo>
                    <a:pt x="174" y="218"/>
                  </a:lnTo>
                  <a:lnTo>
                    <a:pt x="162" y="214"/>
                  </a:lnTo>
                  <a:lnTo>
                    <a:pt x="150" y="212"/>
                  </a:lnTo>
                  <a:lnTo>
                    <a:pt x="150" y="212"/>
                  </a:lnTo>
                  <a:lnTo>
                    <a:pt x="136" y="214"/>
                  </a:lnTo>
                  <a:lnTo>
                    <a:pt x="124" y="218"/>
                  </a:lnTo>
                  <a:lnTo>
                    <a:pt x="120" y="222"/>
                  </a:lnTo>
                  <a:lnTo>
                    <a:pt x="114" y="228"/>
                  </a:lnTo>
                  <a:lnTo>
                    <a:pt x="112" y="234"/>
                  </a:lnTo>
                  <a:lnTo>
                    <a:pt x="110" y="240"/>
                  </a:lnTo>
                  <a:lnTo>
                    <a:pt x="108" y="242"/>
                  </a:lnTo>
                  <a:lnTo>
                    <a:pt x="80" y="242"/>
                  </a:lnTo>
                  <a:lnTo>
                    <a:pt x="80" y="240"/>
                  </a:lnTo>
                  <a:lnTo>
                    <a:pt x="80" y="240"/>
                  </a:lnTo>
                  <a:lnTo>
                    <a:pt x="80" y="232"/>
                  </a:lnTo>
                  <a:lnTo>
                    <a:pt x="80" y="224"/>
                  </a:lnTo>
                  <a:lnTo>
                    <a:pt x="76" y="214"/>
                  </a:lnTo>
                  <a:lnTo>
                    <a:pt x="70" y="206"/>
                  </a:lnTo>
                  <a:lnTo>
                    <a:pt x="70" y="206"/>
                  </a:lnTo>
                  <a:lnTo>
                    <a:pt x="68" y="204"/>
                  </a:lnTo>
                  <a:lnTo>
                    <a:pt x="68" y="204"/>
                  </a:lnTo>
                  <a:lnTo>
                    <a:pt x="56" y="194"/>
                  </a:lnTo>
                  <a:lnTo>
                    <a:pt x="46" y="184"/>
                  </a:lnTo>
                  <a:lnTo>
                    <a:pt x="38" y="172"/>
                  </a:lnTo>
                  <a:lnTo>
                    <a:pt x="30" y="160"/>
                  </a:lnTo>
                  <a:lnTo>
                    <a:pt x="30" y="160"/>
                  </a:lnTo>
                  <a:lnTo>
                    <a:pt x="28" y="158"/>
                  </a:lnTo>
                  <a:lnTo>
                    <a:pt x="24" y="156"/>
                  </a:lnTo>
                  <a:lnTo>
                    <a:pt x="12" y="156"/>
                  </a:lnTo>
                  <a:lnTo>
                    <a:pt x="12" y="106"/>
                  </a:lnTo>
                  <a:lnTo>
                    <a:pt x="22" y="106"/>
                  </a:lnTo>
                  <a:lnTo>
                    <a:pt x="22" y="106"/>
                  </a:lnTo>
                  <a:lnTo>
                    <a:pt x="26" y="104"/>
                  </a:lnTo>
                  <a:lnTo>
                    <a:pt x="28" y="102"/>
                  </a:lnTo>
                  <a:lnTo>
                    <a:pt x="28" y="102"/>
                  </a:lnTo>
                  <a:lnTo>
                    <a:pt x="38" y="88"/>
                  </a:lnTo>
                  <a:lnTo>
                    <a:pt x="50" y="76"/>
                  </a:lnTo>
                  <a:lnTo>
                    <a:pt x="62" y="66"/>
                  </a:lnTo>
                  <a:lnTo>
                    <a:pt x="76" y="56"/>
                  </a:lnTo>
                  <a:lnTo>
                    <a:pt x="92" y="50"/>
                  </a:lnTo>
                  <a:lnTo>
                    <a:pt x="106" y="44"/>
                  </a:lnTo>
                  <a:lnTo>
                    <a:pt x="122" y="40"/>
                  </a:lnTo>
                  <a:lnTo>
                    <a:pt x="138" y="38"/>
                  </a:lnTo>
                  <a:lnTo>
                    <a:pt x="152" y="36"/>
                  </a:lnTo>
                  <a:lnTo>
                    <a:pt x="168" y="36"/>
                  </a:lnTo>
                  <a:lnTo>
                    <a:pt x="182" y="38"/>
                  </a:lnTo>
                  <a:lnTo>
                    <a:pt x="196" y="42"/>
                  </a:lnTo>
                  <a:lnTo>
                    <a:pt x="210" y="46"/>
                  </a:lnTo>
                  <a:lnTo>
                    <a:pt x="222" y="52"/>
                  </a:lnTo>
                  <a:lnTo>
                    <a:pt x="232" y="60"/>
                  </a:lnTo>
                  <a:lnTo>
                    <a:pt x="242" y="68"/>
                  </a:lnTo>
                  <a:lnTo>
                    <a:pt x="242" y="68"/>
                  </a:lnTo>
                  <a:lnTo>
                    <a:pt x="252" y="84"/>
                  </a:lnTo>
                  <a:lnTo>
                    <a:pt x="260" y="102"/>
                  </a:lnTo>
                  <a:lnTo>
                    <a:pt x="264" y="120"/>
                  </a:lnTo>
                  <a:lnTo>
                    <a:pt x="264" y="140"/>
                  </a:lnTo>
                  <a:lnTo>
                    <a:pt x="262" y="160"/>
                  </a:lnTo>
                  <a:lnTo>
                    <a:pt x="254" y="180"/>
                  </a:lnTo>
                  <a:lnTo>
                    <a:pt x="250" y="188"/>
                  </a:lnTo>
                  <a:lnTo>
                    <a:pt x="244" y="196"/>
                  </a:lnTo>
                  <a:lnTo>
                    <a:pt x="236" y="204"/>
                  </a:lnTo>
                  <a:lnTo>
                    <a:pt x="228" y="210"/>
                  </a:lnTo>
                  <a:lnTo>
                    <a:pt x="228"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 name="Freeform 271">
              <a:extLst>
                <a:ext uri="{FF2B5EF4-FFF2-40B4-BE49-F238E27FC236}">
                  <a16:creationId xmlns:a16="http://schemas.microsoft.com/office/drawing/2014/main" id="{A939B3A3-D2B2-4F40-9313-09FF14AA2B0A}"/>
                </a:ext>
              </a:extLst>
            </p:cNvPr>
            <p:cNvSpPr>
              <a:spLocks/>
            </p:cNvSpPr>
            <p:nvPr userDrawn="1"/>
          </p:nvSpPr>
          <p:spPr bwMode="auto">
            <a:xfrm>
              <a:off x="7040563" y="4068763"/>
              <a:ext cx="38100" cy="34925"/>
            </a:xfrm>
            <a:custGeom>
              <a:avLst/>
              <a:gdLst>
                <a:gd name="T0" fmla="*/ 16 w 24"/>
                <a:gd name="T1" fmla="*/ 0 h 22"/>
                <a:gd name="T2" fmla="*/ 16 w 24"/>
                <a:gd name="T3" fmla="*/ 0 h 22"/>
                <a:gd name="T4" fmla="*/ 10 w 24"/>
                <a:gd name="T5" fmla="*/ 2 h 22"/>
                <a:gd name="T6" fmla="*/ 10 w 24"/>
                <a:gd name="T7" fmla="*/ 2 h 22"/>
                <a:gd name="T8" fmla="*/ 4 w 24"/>
                <a:gd name="T9" fmla="*/ 4 h 22"/>
                <a:gd name="T10" fmla="*/ 4 w 24"/>
                <a:gd name="T11" fmla="*/ 4 h 22"/>
                <a:gd name="T12" fmla="*/ 2 w 24"/>
                <a:gd name="T13" fmla="*/ 8 h 22"/>
                <a:gd name="T14" fmla="*/ 0 w 24"/>
                <a:gd name="T15" fmla="*/ 14 h 22"/>
                <a:gd name="T16" fmla="*/ 0 w 24"/>
                <a:gd name="T17" fmla="*/ 14 h 22"/>
                <a:gd name="T18" fmla="*/ 0 w 24"/>
                <a:gd name="T19" fmla="*/ 18 h 22"/>
                <a:gd name="T20" fmla="*/ 4 w 24"/>
                <a:gd name="T21" fmla="*/ 22 h 22"/>
                <a:gd name="T22" fmla="*/ 4 w 24"/>
                <a:gd name="T23" fmla="*/ 22 h 22"/>
                <a:gd name="T24" fmla="*/ 6 w 24"/>
                <a:gd name="T25" fmla="*/ 22 h 22"/>
                <a:gd name="T26" fmla="*/ 6 w 24"/>
                <a:gd name="T27" fmla="*/ 22 h 22"/>
                <a:gd name="T28" fmla="*/ 8 w 24"/>
                <a:gd name="T29" fmla="*/ 20 h 22"/>
                <a:gd name="T30" fmla="*/ 10 w 24"/>
                <a:gd name="T31" fmla="*/ 18 h 22"/>
                <a:gd name="T32" fmla="*/ 10 w 24"/>
                <a:gd name="T33" fmla="*/ 18 h 22"/>
                <a:gd name="T34" fmla="*/ 12 w 24"/>
                <a:gd name="T35" fmla="*/ 14 h 22"/>
                <a:gd name="T36" fmla="*/ 12 w 24"/>
                <a:gd name="T37" fmla="*/ 14 h 22"/>
                <a:gd name="T38" fmla="*/ 14 w 24"/>
                <a:gd name="T39" fmla="*/ 12 h 22"/>
                <a:gd name="T40" fmla="*/ 14 w 24"/>
                <a:gd name="T41" fmla="*/ 12 h 22"/>
                <a:gd name="T42" fmla="*/ 18 w 24"/>
                <a:gd name="T43" fmla="*/ 12 h 22"/>
                <a:gd name="T44" fmla="*/ 18 w 24"/>
                <a:gd name="T45" fmla="*/ 12 h 22"/>
                <a:gd name="T46" fmla="*/ 22 w 24"/>
                <a:gd name="T47" fmla="*/ 10 h 22"/>
                <a:gd name="T48" fmla="*/ 24 w 24"/>
                <a:gd name="T49" fmla="*/ 6 h 22"/>
                <a:gd name="T50" fmla="*/ 24 w 24"/>
                <a:gd name="T51" fmla="*/ 6 h 22"/>
                <a:gd name="T52" fmla="*/ 22 w 24"/>
                <a:gd name="T53" fmla="*/ 2 h 22"/>
                <a:gd name="T54" fmla="*/ 16 w 24"/>
                <a:gd name="T55" fmla="*/ 0 h 22"/>
                <a:gd name="T56" fmla="*/ 16 w 24"/>
                <a:gd name="T5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2">
                  <a:moveTo>
                    <a:pt x="16" y="0"/>
                  </a:moveTo>
                  <a:lnTo>
                    <a:pt x="16" y="0"/>
                  </a:lnTo>
                  <a:lnTo>
                    <a:pt x="10" y="2"/>
                  </a:lnTo>
                  <a:lnTo>
                    <a:pt x="10" y="2"/>
                  </a:lnTo>
                  <a:lnTo>
                    <a:pt x="4" y="4"/>
                  </a:lnTo>
                  <a:lnTo>
                    <a:pt x="4" y="4"/>
                  </a:lnTo>
                  <a:lnTo>
                    <a:pt x="2" y="8"/>
                  </a:lnTo>
                  <a:lnTo>
                    <a:pt x="0" y="14"/>
                  </a:lnTo>
                  <a:lnTo>
                    <a:pt x="0" y="14"/>
                  </a:lnTo>
                  <a:lnTo>
                    <a:pt x="0" y="18"/>
                  </a:lnTo>
                  <a:lnTo>
                    <a:pt x="4" y="22"/>
                  </a:lnTo>
                  <a:lnTo>
                    <a:pt x="4" y="22"/>
                  </a:lnTo>
                  <a:lnTo>
                    <a:pt x="6" y="22"/>
                  </a:lnTo>
                  <a:lnTo>
                    <a:pt x="6" y="22"/>
                  </a:lnTo>
                  <a:lnTo>
                    <a:pt x="8" y="20"/>
                  </a:lnTo>
                  <a:lnTo>
                    <a:pt x="10" y="18"/>
                  </a:lnTo>
                  <a:lnTo>
                    <a:pt x="10" y="18"/>
                  </a:lnTo>
                  <a:lnTo>
                    <a:pt x="12" y="14"/>
                  </a:lnTo>
                  <a:lnTo>
                    <a:pt x="12" y="14"/>
                  </a:lnTo>
                  <a:lnTo>
                    <a:pt x="14" y="12"/>
                  </a:lnTo>
                  <a:lnTo>
                    <a:pt x="14" y="12"/>
                  </a:lnTo>
                  <a:lnTo>
                    <a:pt x="18" y="12"/>
                  </a:lnTo>
                  <a:lnTo>
                    <a:pt x="18" y="12"/>
                  </a:lnTo>
                  <a:lnTo>
                    <a:pt x="22" y="10"/>
                  </a:lnTo>
                  <a:lnTo>
                    <a:pt x="24" y="6"/>
                  </a:lnTo>
                  <a:lnTo>
                    <a:pt x="24" y="6"/>
                  </a:lnTo>
                  <a:lnTo>
                    <a:pt x="22" y="2"/>
                  </a:lnTo>
                  <a:lnTo>
                    <a:pt x="16"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 name="Freeform 272">
              <a:extLst>
                <a:ext uri="{FF2B5EF4-FFF2-40B4-BE49-F238E27FC236}">
                  <a16:creationId xmlns:a16="http://schemas.microsoft.com/office/drawing/2014/main" id="{7DF7059D-0771-4412-A45A-CB6EBFBB94F8}"/>
                </a:ext>
              </a:extLst>
            </p:cNvPr>
            <p:cNvSpPr>
              <a:spLocks noEditPoints="1"/>
            </p:cNvSpPr>
            <p:nvPr userDrawn="1"/>
          </p:nvSpPr>
          <p:spPr bwMode="auto">
            <a:xfrm>
              <a:off x="7142163" y="3795713"/>
              <a:ext cx="142875" cy="142875"/>
            </a:xfrm>
            <a:custGeom>
              <a:avLst/>
              <a:gdLst>
                <a:gd name="T0" fmla="*/ 76 w 90"/>
                <a:gd name="T1" fmla="*/ 44 h 90"/>
                <a:gd name="T2" fmla="*/ 74 w 90"/>
                <a:gd name="T3" fmla="*/ 56 h 90"/>
                <a:gd name="T4" fmla="*/ 58 w 90"/>
                <a:gd name="T5" fmla="*/ 74 h 90"/>
                <a:gd name="T6" fmla="*/ 46 w 90"/>
                <a:gd name="T7" fmla="*/ 76 h 90"/>
                <a:gd name="T8" fmla="*/ 38 w 90"/>
                <a:gd name="T9" fmla="*/ 74 h 90"/>
                <a:gd name="T10" fmla="*/ 24 w 90"/>
                <a:gd name="T11" fmla="*/ 66 h 90"/>
                <a:gd name="T12" fmla="*/ 14 w 90"/>
                <a:gd name="T13" fmla="*/ 50 h 90"/>
                <a:gd name="T14" fmla="*/ 14 w 90"/>
                <a:gd name="T15" fmla="*/ 44 h 90"/>
                <a:gd name="T16" fmla="*/ 16 w 90"/>
                <a:gd name="T17" fmla="*/ 32 h 90"/>
                <a:gd name="T18" fmla="*/ 32 w 90"/>
                <a:gd name="T19" fmla="*/ 16 h 90"/>
                <a:gd name="T20" fmla="*/ 46 w 90"/>
                <a:gd name="T21" fmla="*/ 14 h 90"/>
                <a:gd name="T22" fmla="*/ 52 w 90"/>
                <a:gd name="T23" fmla="*/ 14 h 90"/>
                <a:gd name="T24" fmla="*/ 68 w 90"/>
                <a:gd name="T25" fmla="*/ 22 h 90"/>
                <a:gd name="T26" fmla="*/ 76 w 90"/>
                <a:gd name="T27" fmla="*/ 38 h 90"/>
                <a:gd name="T28" fmla="*/ 90 w 90"/>
                <a:gd name="T29" fmla="*/ 44 h 90"/>
                <a:gd name="T30" fmla="*/ 90 w 90"/>
                <a:gd name="T31" fmla="*/ 36 h 90"/>
                <a:gd name="T32" fmla="*/ 82 w 90"/>
                <a:gd name="T33" fmla="*/ 20 h 90"/>
                <a:gd name="T34" fmla="*/ 70 w 90"/>
                <a:gd name="T35" fmla="*/ 6 h 90"/>
                <a:gd name="T36" fmla="*/ 54 w 90"/>
                <a:gd name="T37" fmla="*/ 0 h 90"/>
                <a:gd name="T38" fmla="*/ 46 w 90"/>
                <a:gd name="T39" fmla="*/ 0 h 90"/>
                <a:gd name="T40" fmla="*/ 28 w 90"/>
                <a:gd name="T41" fmla="*/ 2 h 90"/>
                <a:gd name="T42" fmla="*/ 14 w 90"/>
                <a:gd name="T43" fmla="*/ 12 h 90"/>
                <a:gd name="T44" fmla="*/ 4 w 90"/>
                <a:gd name="T45" fmla="*/ 26 h 90"/>
                <a:gd name="T46" fmla="*/ 0 w 90"/>
                <a:gd name="T47" fmla="*/ 44 h 90"/>
                <a:gd name="T48" fmla="*/ 0 w 90"/>
                <a:gd name="T49" fmla="*/ 54 h 90"/>
                <a:gd name="T50" fmla="*/ 8 w 90"/>
                <a:gd name="T51" fmla="*/ 70 h 90"/>
                <a:gd name="T52" fmla="*/ 20 w 90"/>
                <a:gd name="T53" fmla="*/ 82 h 90"/>
                <a:gd name="T54" fmla="*/ 36 w 90"/>
                <a:gd name="T55" fmla="*/ 88 h 90"/>
                <a:gd name="T56" fmla="*/ 46 w 90"/>
                <a:gd name="T57" fmla="*/ 90 h 90"/>
                <a:gd name="T58" fmla="*/ 62 w 90"/>
                <a:gd name="T59" fmla="*/ 86 h 90"/>
                <a:gd name="T60" fmla="*/ 78 w 90"/>
                <a:gd name="T61" fmla="*/ 76 h 90"/>
                <a:gd name="T62" fmla="*/ 86 w 90"/>
                <a:gd name="T63" fmla="*/ 62 h 90"/>
                <a:gd name="T64" fmla="*/ 90 w 90"/>
                <a:gd name="T6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90">
                  <a:moveTo>
                    <a:pt x="76" y="44"/>
                  </a:moveTo>
                  <a:lnTo>
                    <a:pt x="76" y="44"/>
                  </a:lnTo>
                  <a:lnTo>
                    <a:pt x="76" y="50"/>
                  </a:lnTo>
                  <a:lnTo>
                    <a:pt x="74" y="56"/>
                  </a:lnTo>
                  <a:lnTo>
                    <a:pt x="68" y="66"/>
                  </a:lnTo>
                  <a:lnTo>
                    <a:pt x="58" y="74"/>
                  </a:lnTo>
                  <a:lnTo>
                    <a:pt x="52" y="74"/>
                  </a:lnTo>
                  <a:lnTo>
                    <a:pt x="46" y="76"/>
                  </a:lnTo>
                  <a:lnTo>
                    <a:pt x="46" y="76"/>
                  </a:lnTo>
                  <a:lnTo>
                    <a:pt x="38" y="74"/>
                  </a:lnTo>
                  <a:lnTo>
                    <a:pt x="32" y="74"/>
                  </a:lnTo>
                  <a:lnTo>
                    <a:pt x="24" y="66"/>
                  </a:lnTo>
                  <a:lnTo>
                    <a:pt x="16" y="56"/>
                  </a:lnTo>
                  <a:lnTo>
                    <a:pt x="14" y="50"/>
                  </a:lnTo>
                  <a:lnTo>
                    <a:pt x="14" y="44"/>
                  </a:lnTo>
                  <a:lnTo>
                    <a:pt x="14" y="44"/>
                  </a:lnTo>
                  <a:lnTo>
                    <a:pt x="14" y="38"/>
                  </a:lnTo>
                  <a:lnTo>
                    <a:pt x="16" y="32"/>
                  </a:lnTo>
                  <a:lnTo>
                    <a:pt x="24" y="22"/>
                  </a:lnTo>
                  <a:lnTo>
                    <a:pt x="32" y="16"/>
                  </a:lnTo>
                  <a:lnTo>
                    <a:pt x="38" y="14"/>
                  </a:lnTo>
                  <a:lnTo>
                    <a:pt x="46" y="14"/>
                  </a:lnTo>
                  <a:lnTo>
                    <a:pt x="46" y="14"/>
                  </a:lnTo>
                  <a:lnTo>
                    <a:pt x="52" y="14"/>
                  </a:lnTo>
                  <a:lnTo>
                    <a:pt x="58" y="16"/>
                  </a:lnTo>
                  <a:lnTo>
                    <a:pt x="68" y="22"/>
                  </a:lnTo>
                  <a:lnTo>
                    <a:pt x="74" y="32"/>
                  </a:lnTo>
                  <a:lnTo>
                    <a:pt x="76" y="38"/>
                  </a:lnTo>
                  <a:lnTo>
                    <a:pt x="76" y="44"/>
                  </a:lnTo>
                  <a:close/>
                  <a:moveTo>
                    <a:pt x="90" y="44"/>
                  </a:moveTo>
                  <a:lnTo>
                    <a:pt x="90" y="44"/>
                  </a:lnTo>
                  <a:lnTo>
                    <a:pt x="90" y="36"/>
                  </a:lnTo>
                  <a:lnTo>
                    <a:pt x="86" y="26"/>
                  </a:lnTo>
                  <a:lnTo>
                    <a:pt x="82" y="20"/>
                  </a:lnTo>
                  <a:lnTo>
                    <a:pt x="78" y="12"/>
                  </a:lnTo>
                  <a:lnTo>
                    <a:pt x="70" y="6"/>
                  </a:lnTo>
                  <a:lnTo>
                    <a:pt x="62" y="2"/>
                  </a:lnTo>
                  <a:lnTo>
                    <a:pt x="54" y="0"/>
                  </a:lnTo>
                  <a:lnTo>
                    <a:pt x="46" y="0"/>
                  </a:lnTo>
                  <a:lnTo>
                    <a:pt x="46" y="0"/>
                  </a:lnTo>
                  <a:lnTo>
                    <a:pt x="36" y="0"/>
                  </a:lnTo>
                  <a:lnTo>
                    <a:pt x="28" y="2"/>
                  </a:lnTo>
                  <a:lnTo>
                    <a:pt x="20" y="6"/>
                  </a:lnTo>
                  <a:lnTo>
                    <a:pt x="14" y="12"/>
                  </a:lnTo>
                  <a:lnTo>
                    <a:pt x="8" y="20"/>
                  </a:lnTo>
                  <a:lnTo>
                    <a:pt x="4" y="26"/>
                  </a:lnTo>
                  <a:lnTo>
                    <a:pt x="0" y="36"/>
                  </a:lnTo>
                  <a:lnTo>
                    <a:pt x="0" y="44"/>
                  </a:lnTo>
                  <a:lnTo>
                    <a:pt x="0" y="44"/>
                  </a:lnTo>
                  <a:lnTo>
                    <a:pt x="0" y="54"/>
                  </a:lnTo>
                  <a:lnTo>
                    <a:pt x="4" y="62"/>
                  </a:lnTo>
                  <a:lnTo>
                    <a:pt x="8" y="70"/>
                  </a:lnTo>
                  <a:lnTo>
                    <a:pt x="14" y="76"/>
                  </a:lnTo>
                  <a:lnTo>
                    <a:pt x="20" y="82"/>
                  </a:lnTo>
                  <a:lnTo>
                    <a:pt x="28" y="86"/>
                  </a:lnTo>
                  <a:lnTo>
                    <a:pt x="36" y="88"/>
                  </a:lnTo>
                  <a:lnTo>
                    <a:pt x="46" y="90"/>
                  </a:lnTo>
                  <a:lnTo>
                    <a:pt x="46" y="90"/>
                  </a:lnTo>
                  <a:lnTo>
                    <a:pt x="54" y="88"/>
                  </a:lnTo>
                  <a:lnTo>
                    <a:pt x="62" y="86"/>
                  </a:lnTo>
                  <a:lnTo>
                    <a:pt x="70" y="82"/>
                  </a:lnTo>
                  <a:lnTo>
                    <a:pt x="78" y="76"/>
                  </a:lnTo>
                  <a:lnTo>
                    <a:pt x="82" y="70"/>
                  </a:lnTo>
                  <a:lnTo>
                    <a:pt x="86" y="62"/>
                  </a:lnTo>
                  <a:lnTo>
                    <a:pt x="90" y="54"/>
                  </a:lnTo>
                  <a:lnTo>
                    <a:pt x="90" y="4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2" name="Freeform 273">
              <a:extLst>
                <a:ext uri="{FF2B5EF4-FFF2-40B4-BE49-F238E27FC236}">
                  <a16:creationId xmlns:a16="http://schemas.microsoft.com/office/drawing/2014/main" id="{AC9D5462-7FC4-480C-9AD0-6BF386C6C1CB}"/>
                </a:ext>
              </a:extLst>
            </p:cNvPr>
            <p:cNvSpPr>
              <a:spLocks/>
            </p:cNvSpPr>
            <p:nvPr userDrawn="1"/>
          </p:nvSpPr>
          <p:spPr bwMode="auto">
            <a:xfrm>
              <a:off x="7164388" y="3817938"/>
              <a:ext cx="98425" cy="98425"/>
            </a:xfrm>
            <a:custGeom>
              <a:avLst/>
              <a:gdLst>
                <a:gd name="T0" fmla="*/ 62 w 62"/>
                <a:gd name="T1" fmla="*/ 30 h 62"/>
                <a:gd name="T2" fmla="*/ 62 w 62"/>
                <a:gd name="T3" fmla="*/ 30 h 62"/>
                <a:gd name="T4" fmla="*/ 62 w 62"/>
                <a:gd name="T5" fmla="*/ 36 h 62"/>
                <a:gd name="T6" fmla="*/ 60 w 62"/>
                <a:gd name="T7" fmla="*/ 42 h 62"/>
                <a:gd name="T8" fmla="*/ 54 w 62"/>
                <a:gd name="T9" fmla="*/ 52 h 62"/>
                <a:gd name="T10" fmla="*/ 44 w 62"/>
                <a:gd name="T11" fmla="*/ 60 h 62"/>
                <a:gd name="T12" fmla="*/ 38 w 62"/>
                <a:gd name="T13" fmla="*/ 60 h 62"/>
                <a:gd name="T14" fmla="*/ 32 w 62"/>
                <a:gd name="T15" fmla="*/ 62 h 62"/>
                <a:gd name="T16" fmla="*/ 32 w 62"/>
                <a:gd name="T17" fmla="*/ 62 h 62"/>
                <a:gd name="T18" fmla="*/ 24 w 62"/>
                <a:gd name="T19" fmla="*/ 60 h 62"/>
                <a:gd name="T20" fmla="*/ 18 w 62"/>
                <a:gd name="T21" fmla="*/ 60 h 62"/>
                <a:gd name="T22" fmla="*/ 10 w 62"/>
                <a:gd name="T23" fmla="*/ 52 h 62"/>
                <a:gd name="T24" fmla="*/ 2 w 62"/>
                <a:gd name="T25" fmla="*/ 42 h 62"/>
                <a:gd name="T26" fmla="*/ 0 w 62"/>
                <a:gd name="T27" fmla="*/ 36 h 62"/>
                <a:gd name="T28" fmla="*/ 0 w 62"/>
                <a:gd name="T29" fmla="*/ 30 h 62"/>
                <a:gd name="T30" fmla="*/ 0 w 62"/>
                <a:gd name="T31" fmla="*/ 30 h 62"/>
                <a:gd name="T32" fmla="*/ 0 w 62"/>
                <a:gd name="T33" fmla="*/ 24 h 62"/>
                <a:gd name="T34" fmla="*/ 2 w 62"/>
                <a:gd name="T35" fmla="*/ 18 h 62"/>
                <a:gd name="T36" fmla="*/ 10 w 62"/>
                <a:gd name="T37" fmla="*/ 8 h 62"/>
                <a:gd name="T38" fmla="*/ 18 w 62"/>
                <a:gd name="T39" fmla="*/ 2 h 62"/>
                <a:gd name="T40" fmla="*/ 24 w 62"/>
                <a:gd name="T41" fmla="*/ 0 h 62"/>
                <a:gd name="T42" fmla="*/ 32 w 62"/>
                <a:gd name="T43" fmla="*/ 0 h 62"/>
                <a:gd name="T44" fmla="*/ 32 w 62"/>
                <a:gd name="T45" fmla="*/ 0 h 62"/>
                <a:gd name="T46" fmla="*/ 38 w 62"/>
                <a:gd name="T47" fmla="*/ 0 h 62"/>
                <a:gd name="T48" fmla="*/ 44 w 62"/>
                <a:gd name="T49" fmla="*/ 2 h 62"/>
                <a:gd name="T50" fmla="*/ 54 w 62"/>
                <a:gd name="T51" fmla="*/ 8 h 62"/>
                <a:gd name="T52" fmla="*/ 60 w 62"/>
                <a:gd name="T53" fmla="*/ 18 h 62"/>
                <a:gd name="T54" fmla="*/ 62 w 62"/>
                <a:gd name="T55" fmla="*/ 24 h 62"/>
                <a:gd name="T56" fmla="*/ 62 w 62"/>
                <a:gd name="T57" fmla="*/ 3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62" y="30"/>
                  </a:moveTo>
                  <a:lnTo>
                    <a:pt x="62" y="30"/>
                  </a:lnTo>
                  <a:lnTo>
                    <a:pt x="62" y="36"/>
                  </a:lnTo>
                  <a:lnTo>
                    <a:pt x="60" y="42"/>
                  </a:lnTo>
                  <a:lnTo>
                    <a:pt x="54" y="52"/>
                  </a:lnTo>
                  <a:lnTo>
                    <a:pt x="44" y="60"/>
                  </a:lnTo>
                  <a:lnTo>
                    <a:pt x="38" y="60"/>
                  </a:lnTo>
                  <a:lnTo>
                    <a:pt x="32" y="62"/>
                  </a:lnTo>
                  <a:lnTo>
                    <a:pt x="32" y="62"/>
                  </a:lnTo>
                  <a:lnTo>
                    <a:pt x="24" y="60"/>
                  </a:lnTo>
                  <a:lnTo>
                    <a:pt x="18" y="60"/>
                  </a:lnTo>
                  <a:lnTo>
                    <a:pt x="10" y="52"/>
                  </a:lnTo>
                  <a:lnTo>
                    <a:pt x="2" y="42"/>
                  </a:lnTo>
                  <a:lnTo>
                    <a:pt x="0" y="36"/>
                  </a:lnTo>
                  <a:lnTo>
                    <a:pt x="0" y="30"/>
                  </a:lnTo>
                  <a:lnTo>
                    <a:pt x="0" y="30"/>
                  </a:lnTo>
                  <a:lnTo>
                    <a:pt x="0" y="24"/>
                  </a:lnTo>
                  <a:lnTo>
                    <a:pt x="2" y="18"/>
                  </a:lnTo>
                  <a:lnTo>
                    <a:pt x="10" y="8"/>
                  </a:lnTo>
                  <a:lnTo>
                    <a:pt x="18" y="2"/>
                  </a:lnTo>
                  <a:lnTo>
                    <a:pt x="24" y="0"/>
                  </a:lnTo>
                  <a:lnTo>
                    <a:pt x="32" y="0"/>
                  </a:lnTo>
                  <a:lnTo>
                    <a:pt x="32" y="0"/>
                  </a:lnTo>
                  <a:lnTo>
                    <a:pt x="38" y="0"/>
                  </a:lnTo>
                  <a:lnTo>
                    <a:pt x="44" y="2"/>
                  </a:lnTo>
                  <a:lnTo>
                    <a:pt x="54" y="8"/>
                  </a:lnTo>
                  <a:lnTo>
                    <a:pt x="60" y="18"/>
                  </a:lnTo>
                  <a:lnTo>
                    <a:pt x="62" y="24"/>
                  </a:lnTo>
                  <a:lnTo>
                    <a:pt x="62"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 name="Freeform 274">
              <a:extLst>
                <a:ext uri="{FF2B5EF4-FFF2-40B4-BE49-F238E27FC236}">
                  <a16:creationId xmlns:a16="http://schemas.microsoft.com/office/drawing/2014/main" id="{A3FBDFD1-1112-4369-B12C-57112CAE3FFD}"/>
                </a:ext>
              </a:extLst>
            </p:cNvPr>
            <p:cNvSpPr>
              <a:spLocks/>
            </p:cNvSpPr>
            <p:nvPr userDrawn="1"/>
          </p:nvSpPr>
          <p:spPr bwMode="auto">
            <a:xfrm>
              <a:off x="7142163" y="3795713"/>
              <a:ext cx="142875" cy="142875"/>
            </a:xfrm>
            <a:custGeom>
              <a:avLst/>
              <a:gdLst>
                <a:gd name="T0" fmla="*/ 90 w 90"/>
                <a:gd name="T1" fmla="*/ 44 h 90"/>
                <a:gd name="T2" fmla="*/ 90 w 90"/>
                <a:gd name="T3" fmla="*/ 44 h 90"/>
                <a:gd name="T4" fmla="*/ 90 w 90"/>
                <a:gd name="T5" fmla="*/ 36 h 90"/>
                <a:gd name="T6" fmla="*/ 86 w 90"/>
                <a:gd name="T7" fmla="*/ 26 h 90"/>
                <a:gd name="T8" fmla="*/ 82 w 90"/>
                <a:gd name="T9" fmla="*/ 20 h 90"/>
                <a:gd name="T10" fmla="*/ 78 w 90"/>
                <a:gd name="T11" fmla="*/ 12 h 90"/>
                <a:gd name="T12" fmla="*/ 70 w 90"/>
                <a:gd name="T13" fmla="*/ 6 h 90"/>
                <a:gd name="T14" fmla="*/ 62 w 90"/>
                <a:gd name="T15" fmla="*/ 2 h 90"/>
                <a:gd name="T16" fmla="*/ 54 w 90"/>
                <a:gd name="T17" fmla="*/ 0 h 90"/>
                <a:gd name="T18" fmla="*/ 46 w 90"/>
                <a:gd name="T19" fmla="*/ 0 h 90"/>
                <a:gd name="T20" fmla="*/ 46 w 90"/>
                <a:gd name="T21" fmla="*/ 0 h 90"/>
                <a:gd name="T22" fmla="*/ 36 w 90"/>
                <a:gd name="T23" fmla="*/ 0 h 90"/>
                <a:gd name="T24" fmla="*/ 28 w 90"/>
                <a:gd name="T25" fmla="*/ 2 h 90"/>
                <a:gd name="T26" fmla="*/ 20 w 90"/>
                <a:gd name="T27" fmla="*/ 6 h 90"/>
                <a:gd name="T28" fmla="*/ 14 w 90"/>
                <a:gd name="T29" fmla="*/ 12 h 90"/>
                <a:gd name="T30" fmla="*/ 8 w 90"/>
                <a:gd name="T31" fmla="*/ 20 h 90"/>
                <a:gd name="T32" fmla="*/ 4 w 90"/>
                <a:gd name="T33" fmla="*/ 26 h 90"/>
                <a:gd name="T34" fmla="*/ 0 w 90"/>
                <a:gd name="T35" fmla="*/ 36 h 90"/>
                <a:gd name="T36" fmla="*/ 0 w 90"/>
                <a:gd name="T37" fmla="*/ 44 h 90"/>
                <a:gd name="T38" fmla="*/ 0 w 90"/>
                <a:gd name="T39" fmla="*/ 44 h 90"/>
                <a:gd name="T40" fmla="*/ 0 w 90"/>
                <a:gd name="T41" fmla="*/ 54 h 90"/>
                <a:gd name="T42" fmla="*/ 4 w 90"/>
                <a:gd name="T43" fmla="*/ 62 h 90"/>
                <a:gd name="T44" fmla="*/ 8 w 90"/>
                <a:gd name="T45" fmla="*/ 70 h 90"/>
                <a:gd name="T46" fmla="*/ 14 w 90"/>
                <a:gd name="T47" fmla="*/ 76 h 90"/>
                <a:gd name="T48" fmla="*/ 20 w 90"/>
                <a:gd name="T49" fmla="*/ 82 h 90"/>
                <a:gd name="T50" fmla="*/ 28 w 90"/>
                <a:gd name="T51" fmla="*/ 86 h 90"/>
                <a:gd name="T52" fmla="*/ 36 w 90"/>
                <a:gd name="T53" fmla="*/ 88 h 90"/>
                <a:gd name="T54" fmla="*/ 46 w 90"/>
                <a:gd name="T55" fmla="*/ 90 h 90"/>
                <a:gd name="T56" fmla="*/ 46 w 90"/>
                <a:gd name="T57" fmla="*/ 90 h 90"/>
                <a:gd name="T58" fmla="*/ 54 w 90"/>
                <a:gd name="T59" fmla="*/ 88 h 90"/>
                <a:gd name="T60" fmla="*/ 62 w 90"/>
                <a:gd name="T61" fmla="*/ 86 h 90"/>
                <a:gd name="T62" fmla="*/ 70 w 90"/>
                <a:gd name="T63" fmla="*/ 82 h 90"/>
                <a:gd name="T64" fmla="*/ 78 w 90"/>
                <a:gd name="T65" fmla="*/ 76 h 90"/>
                <a:gd name="T66" fmla="*/ 82 w 90"/>
                <a:gd name="T67" fmla="*/ 70 h 90"/>
                <a:gd name="T68" fmla="*/ 86 w 90"/>
                <a:gd name="T69" fmla="*/ 62 h 90"/>
                <a:gd name="T70" fmla="*/ 90 w 90"/>
                <a:gd name="T71" fmla="*/ 54 h 90"/>
                <a:gd name="T72" fmla="*/ 90 w 90"/>
                <a:gd name="T73"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90">
                  <a:moveTo>
                    <a:pt x="90" y="44"/>
                  </a:moveTo>
                  <a:lnTo>
                    <a:pt x="90" y="44"/>
                  </a:lnTo>
                  <a:lnTo>
                    <a:pt x="90" y="36"/>
                  </a:lnTo>
                  <a:lnTo>
                    <a:pt x="86" y="26"/>
                  </a:lnTo>
                  <a:lnTo>
                    <a:pt x="82" y="20"/>
                  </a:lnTo>
                  <a:lnTo>
                    <a:pt x="78" y="12"/>
                  </a:lnTo>
                  <a:lnTo>
                    <a:pt x="70" y="6"/>
                  </a:lnTo>
                  <a:lnTo>
                    <a:pt x="62" y="2"/>
                  </a:lnTo>
                  <a:lnTo>
                    <a:pt x="54" y="0"/>
                  </a:lnTo>
                  <a:lnTo>
                    <a:pt x="46" y="0"/>
                  </a:lnTo>
                  <a:lnTo>
                    <a:pt x="46" y="0"/>
                  </a:lnTo>
                  <a:lnTo>
                    <a:pt x="36" y="0"/>
                  </a:lnTo>
                  <a:lnTo>
                    <a:pt x="28" y="2"/>
                  </a:lnTo>
                  <a:lnTo>
                    <a:pt x="20" y="6"/>
                  </a:lnTo>
                  <a:lnTo>
                    <a:pt x="14" y="12"/>
                  </a:lnTo>
                  <a:lnTo>
                    <a:pt x="8" y="20"/>
                  </a:lnTo>
                  <a:lnTo>
                    <a:pt x="4" y="26"/>
                  </a:lnTo>
                  <a:lnTo>
                    <a:pt x="0" y="36"/>
                  </a:lnTo>
                  <a:lnTo>
                    <a:pt x="0" y="44"/>
                  </a:lnTo>
                  <a:lnTo>
                    <a:pt x="0" y="44"/>
                  </a:lnTo>
                  <a:lnTo>
                    <a:pt x="0" y="54"/>
                  </a:lnTo>
                  <a:lnTo>
                    <a:pt x="4" y="62"/>
                  </a:lnTo>
                  <a:lnTo>
                    <a:pt x="8" y="70"/>
                  </a:lnTo>
                  <a:lnTo>
                    <a:pt x="14" y="76"/>
                  </a:lnTo>
                  <a:lnTo>
                    <a:pt x="20" y="82"/>
                  </a:lnTo>
                  <a:lnTo>
                    <a:pt x="28" y="86"/>
                  </a:lnTo>
                  <a:lnTo>
                    <a:pt x="36" y="88"/>
                  </a:lnTo>
                  <a:lnTo>
                    <a:pt x="46" y="90"/>
                  </a:lnTo>
                  <a:lnTo>
                    <a:pt x="46" y="90"/>
                  </a:lnTo>
                  <a:lnTo>
                    <a:pt x="54" y="88"/>
                  </a:lnTo>
                  <a:lnTo>
                    <a:pt x="62" y="86"/>
                  </a:lnTo>
                  <a:lnTo>
                    <a:pt x="70" y="82"/>
                  </a:lnTo>
                  <a:lnTo>
                    <a:pt x="78" y="76"/>
                  </a:lnTo>
                  <a:lnTo>
                    <a:pt x="82" y="70"/>
                  </a:lnTo>
                  <a:lnTo>
                    <a:pt x="86" y="62"/>
                  </a:lnTo>
                  <a:lnTo>
                    <a:pt x="90" y="54"/>
                  </a:lnTo>
                  <a:lnTo>
                    <a:pt x="9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04" name="Group 303">
            <a:extLst>
              <a:ext uri="{FF2B5EF4-FFF2-40B4-BE49-F238E27FC236}">
                <a16:creationId xmlns:a16="http://schemas.microsoft.com/office/drawing/2014/main" id="{E433EDAB-77F6-4B26-B0D9-DC2F1E45F417}"/>
              </a:ext>
            </a:extLst>
          </p:cNvPr>
          <p:cNvGrpSpPr/>
          <p:nvPr userDrawn="1"/>
        </p:nvGrpSpPr>
        <p:grpSpPr>
          <a:xfrm>
            <a:off x="6964363" y="4659313"/>
            <a:ext cx="498475" cy="512763"/>
            <a:chOff x="6964363" y="4659313"/>
            <a:chExt cx="498475" cy="512763"/>
          </a:xfrm>
        </p:grpSpPr>
        <p:sp>
          <p:nvSpPr>
            <p:cNvPr id="305" name="Freeform 275">
              <a:extLst>
                <a:ext uri="{FF2B5EF4-FFF2-40B4-BE49-F238E27FC236}">
                  <a16:creationId xmlns:a16="http://schemas.microsoft.com/office/drawing/2014/main" id="{6DFEA301-0E6D-4E3B-97C2-E7CCB8131F7A}"/>
                </a:ext>
              </a:extLst>
            </p:cNvPr>
            <p:cNvSpPr>
              <a:spLocks noEditPoints="1"/>
            </p:cNvSpPr>
            <p:nvPr userDrawn="1"/>
          </p:nvSpPr>
          <p:spPr bwMode="auto">
            <a:xfrm>
              <a:off x="6964363" y="4659313"/>
              <a:ext cx="498475" cy="512763"/>
            </a:xfrm>
            <a:custGeom>
              <a:avLst/>
              <a:gdLst>
                <a:gd name="T0" fmla="*/ 18 w 314"/>
                <a:gd name="T1" fmla="*/ 58 h 323"/>
                <a:gd name="T2" fmla="*/ 12 w 314"/>
                <a:gd name="T3" fmla="*/ 64 h 323"/>
                <a:gd name="T4" fmla="*/ 18 w 314"/>
                <a:gd name="T5" fmla="*/ 116 h 323"/>
                <a:gd name="T6" fmla="*/ 38 w 314"/>
                <a:gd name="T7" fmla="*/ 180 h 323"/>
                <a:gd name="T8" fmla="*/ 66 w 314"/>
                <a:gd name="T9" fmla="*/ 229 h 323"/>
                <a:gd name="T10" fmla="*/ 128 w 314"/>
                <a:gd name="T11" fmla="*/ 295 h 323"/>
                <a:gd name="T12" fmla="*/ 150 w 314"/>
                <a:gd name="T13" fmla="*/ 309 h 323"/>
                <a:gd name="T14" fmla="*/ 168 w 314"/>
                <a:gd name="T15" fmla="*/ 307 h 323"/>
                <a:gd name="T16" fmla="*/ 204 w 314"/>
                <a:gd name="T17" fmla="*/ 279 h 323"/>
                <a:gd name="T18" fmla="*/ 256 w 314"/>
                <a:gd name="T19" fmla="*/ 215 h 323"/>
                <a:gd name="T20" fmla="*/ 282 w 314"/>
                <a:gd name="T21" fmla="*/ 160 h 323"/>
                <a:gd name="T22" fmla="*/ 298 w 314"/>
                <a:gd name="T23" fmla="*/ 90 h 323"/>
                <a:gd name="T24" fmla="*/ 300 w 314"/>
                <a:gd name="T25" fmla="*/ 62 h 323"/>
                <a:gd name="T26" fmla="*/ 294 w 314"/>
                <a:gd name="T27" fmla="*/ 58 h 323"/>
                <a:gd name="T28" fmla="*/ 262 w 314"/>
                <a:gd name="T29" fmla="*/ 58 h 323"/>
                <a:gd name="T30" fmla="*/ 222 w 314"/>
                <a:gd name="T31" fmla="*/ 54 h 323"/>
                <a:gd name="T32" fmla="*/ 182 w 314"/>
                <a:gd name="T33" fmla="*/ 36 h 323"/>
                <a:gd name="T34" fmla="*/ 160 w 314"/>
                <a:gd name="T35" fmla="*/ 16 h 323"/>
                <a:gd name="T36" fmla="*/ 156 w 314"/>
                <a:gd name="T37" fmla="*/ 14 h 323"/>
                <a:gd name="T38" fmla="*/ 152 w 314"/>
                <a:gd name="T39" fmla="*/ 16 h 323"/>
                <a:gd name="T40" fmla="*/ 118 w 314"/>
                <a:gd name="T41" fmla="*/ 44 h 323"/>
                <a:gd name="T42" fmla="*/ 76 w 314"/>
                <a:gd name="T43" fmla="*/ 56 h 323"/>
                <a:gd name="T44" fmla="*/ 22 w 314"/>
                <a:gd name="T45" fmla="*/ 56 h 323"/>
                <a:gd name="T46" fmla="*/ 156 w 314"/>
                <a:gd name="T47" fmla="*/ 323 h 323"/>
                <a:gd name="T48" fmla="*/ 136 w 314"/>
                <a:gd name="T49" fmla="*/ 317 h 323"/>
                <a:gd name="T50" fmla="*/ 100 w 314"/>
                <a:gd name="T51" fmla="*/ 289 h 323"/>
                <a:gd name="T52" fmla="*/ 46 w 314"/>
                <a:gd name="T53" fmla="*/ 221 h 323"/>
                <a:gd name="T54" fmla="*/ 18 w 314"/>
                <a:gd name="T55" fmla="*/ 164 h 323"/>
                <a:gd name="T56" fmla="*/ 2 w 314"/>
                <a:gd name="T57" fmla="*/ 92 h 323"/>
                <a:gd name="T58" fmla="*/ 0 w 314"/>
                <a:gd name="T59" fmla="*/ 56 h 323"/>
                <a:gd name="T60" fmla="*/ 8 w 314"/>
                <a:gd name="T61" fmla="*/ 46 h 323"/>
                <a:gd name="T62" fmla="*/ 24 w 314"/>
                <a:gd name="T63" fmla="*/ 44 h 323"/>
                <a:gd name="T64" fmla="*/ 50 w 314"/>
                <a:gd name="T65" fmla="*/ 44 h 323"/>
                <a:gd name="T66" fmla="*/ 100 w 314"/>
                <a:gd name="T67" fmla="*/ 38 h 323"/>
                <a:gd name="T68" fmla="*/ 132 w 314"/>
                <a:gd name="T69" fmla="*/ 18 h 323"/>
                <a:gd name="T70" fmla="*/ 148 w 314"/>
                <a:gd name="T71" fmla="*/ 2 h 323"/>
                <a:gd name="T72" fmla="*/ 164 w 314"/>
                <a:gd name="T73" fmla="*/ 2 h 323"/>
                <a:gd name="T74" fmla="*/ 180 w 314"/>
                <a:gd name="T75" fmla="*/ 18 h 323"/>
                <a:gd name="T76" fmla="*/ 214 w 314"/>
                <a:gd name="T77" fmla="*/ 38 h 323"/>
                <a:gd name="T78" fmla="*/ 262 w 314"/>
                <a:gd name="T79" fmla="*/ 44 h 323"/>
                <a:gd name="T80" fmla="*/ 288 w 314"/>
                <a:gd name="T81" fmla="*/ 44 h 323"/>
                <a:gd name="T82" fmla="*/ 304 w 314"/>
                <a:gd name="T83" fmla="*/ 46 h 323"/>
                <a:gd name="T84" fmla="*/ 312 w 314"/>
                <a:gd name="T85" fmla="*/ 56 h 323"/>
                <a:gd name="T86" fmla="*/ 312 w 314"/>
                <a:gd name="T87" fmla="*/ 92 h 323"/>
                <a:gd name="T88" fmla="*/ 294 w 314"/>
                <a:gd name="T89" fmla="*/ 164 h 323"/>
                <a:gd name="T90" fmla="*/ 268 w 314"/>
                <a:gd name="T91" fmla="*/ 221 h 323"/>
                <a:gd name="T92" fmla="*/ 212 w 314"/>
                <a:gd name="T93" fmla="*/ 289 h 323"/>
                <a:gd name="T94" fmla="*/ 176 w 314"/>
                <a:gd name="T95" fmla="*/ 319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4" h="323">
                  <a:moveTo>
                    <a:pt x="22" y="56"/>
                  </a:moveTo>
                  <a:lnTo>
                    <a:pt x="22" y="56"/>
                  </a:lnTo>
                  <a:lnTo>
                    <a:pt x="18" y="58"/>
                  </a:lnTo>
                  <a:lnTo>
                    <a:pt x="14" y="60"/>
                  </a:lnTo>
                  <a:lnTo>
                    <a:pt x="14" y="60"/>
                  </a:lnTo>
                  <a:lnTo>
                    <a:pt x="12" y="64"/>
                  </a:lnTo>
                  <a:lnTo>
                    <a:pt x="12" y="64"/>
                  </a:lnTo>
                  <a:lnTo>
                    <a:pt x="14" y="90"/>
                  </a:lnTo>
                  <a:lnTo>
                    <a:pt x="18" y="116"/>
                  </a:lnTo>
                  <a:lnTo>
                    <a:pt x="24" y="138"/>
                  </a:lnTo>
                  <a:lnTo>
                    <a:pt x="30" y="160"/>
                  </a:lnTo>
                  <a:lnTo>
                    <a:pt x="38" y="180"/>
                  </a:lnTo>
                  <a:lnTo>
                    <a:pt x="48" y="197"/>
                  </a:lnTo>
                  <a:lnTo>
                    <a:pt x="56" y="215"/>
                  </a:lnTo>
                  <a:lnTo>
                    <a:pt x="66" y="229"/>
                  </a:lnTo>
                  <a:lnTo>
                    <a:pt x="88" y="257"/>
                  </a:lnTo>
                  <a:lnTo>
                    <a:pt x="108" y="279"/>
                  </a:lnTo>
                  <a:lnTo>
                    <a:pt x="128" y="295"/>
                  </a:lnTo>
                  <a:lnTo>
                    <a:pt x="144" y="307"/>
                  </a:lnTo>
                  <a:lnTo>
                    <a:pt x="144" y="307"/>
                  </a:lnTo>
                  <a:lnTo>
                    <a:pt x="150" y="309"/>
                  </a:lnTo>
                  <a:lnTo>
                    <a:pt x="156" y="311"/>
                  </a:lnTo>
                  <a:lnTo>
                    <a:pt x="162" y="309"/>
                  </a:lnTo>
                  <a:lnTo>
                    <a:pt x="168" y="307"/>
                  </a:lnTo>
                  <a:lnTo>
                    <a:pt x="168" y="307"/>
                  </a:lnTo>
                  <a:lnTo>
                    <a:pt x="184" y="295"/>
                  </a:lnTo>
                  <a:lnTo>
                    <a:pt x="204" y="279"/>
                  </a:lnTo>
                  <a:lnTo>
                    <a:pt x="224" y="257"/>
                  </a:lnTo>
                  <a:lnTo>
                    <a:pt x="246" y="231"/>
                  </a:lnTo>
                  <a:lnTo>
                    <a:pt x="256" y="215"/>
                  </a:lnTo>
                  <a:lnTo>
                    <a:pt x="266" y="197"/>
                  </a:lnTo>
                  <a:lnTo>
                    <a:pt x="274" y="180"/>
                  </a:lnTo>
                  <a:lnTo>
                    <a:pt x="282" y="160"/>
                  </a:lnTo>
                  <a:lnTo>
                    <a:pt x="288" y="138"/>
                  </a:lnTo>
                  <a:lnTo>
                    <a:pt x="294" y="116"/>
                  </a:lnTo>
                  <a:lnTo>
                    <a:pt x="298" y="90"/>
                  </a:lnTo>
                  <a:lnTo>
                    <a:pt x="300" y="64"/>
                  </a:lnTo>
                  <a:lnTo>
                    <a:pt x="300" y="64"/>
                  </a:lnTo>
                  <a:lnTo>
                    <a:pt x="300" y="62"/>
                  </a:lnTo>
                  <a:lnTo>
                    <a:pt x="298" y="60"/>
                  </a:lnTo>
                  <a:lnTo>
                    <a:pt x="298" y="60"/>
                  </a:lnTo>
                  <a:lnTo>
                    <a:pt x="294" y="58"/>
                  </a:lnTo>
                  <a:lnTo>
                    <a:pt x="290" y="56"/>
                  </a:lnTo>
                  <a:lnTo>
                    <a:pt x="290" y="56"/>
                  </a:lnTo>
                  <a:lnTo>
                    <a:pt x="262" y="58"/>
                  </a:lnTo>
                  <a:lnTo>
                    <a:pt x="262" y="58"/>
                  </a:lnTo>
                  <a:lnTo>
                    <a:pt x="236" y="56"/>
                  </a:lnTo>
                  <a:lnTo>
                    <a:pt x="222" y="54"/>
                  </a:lnTo>
                  <a:lnTo>
                    <a:pt x="208" y="50"/>
                  </a:lnTo>
                  <a:lnTo>
                    <a:pt x="194" y="44"/>
                  </a:lnTo>
                  <a:lnTo>
                    <a:pt x="182" y="36"/>
                  </a:lnTo>
                  <a:lnTo>
                    <a:pt x="170" y="28"/>
                  </a:lnTo>
                  <a:lnTo>
                    <a:pt x="160" y="16"/>
                  </a:lnTo>
                  <a:lnTo>
                    <a:pt x="160" y="16"/>
                  </a:lnTo>
                  <a:lnTo>
                    <a:pt x="158" y="14"/>
                  </a:lnTo>
                  <a:lnTo>
                    <a:pt x="156" y="14"/>
                  </a:lnTo>
                  <a:lnTo>
                    <a:pt x="156" y="14"/>
                  </a:lnTo>
                  <a:lnTo>
                    <a:pt x="154" y="14"/>
                  </a:lnTo>
                  <a:lnTo>
                    <a:pt x="152" y="16"/>
                  </a:lnTo>
                  <a:lnTo>
                    <a:pt x="152" y="16"/>
                  </a:lnTo>
                  <a:lnTo>
                    <a:pt x="142" y="28"/>
                  </a:lnTo>
                  <a:lnTo>
                    <a:pt x="130" y="36"/>
                  </a:lnTo>
                  <a:lnTo>
                    <a:pt x="118" y="44"/>
                  </a:lnTo>
                  <a:lnTo>
                    <a:pt x="104" y="50"/>
                  </a:lnTo>
                  <a:lnTo>
                    <a:pt x="90" y="54"/>
                  </a:lnTo>
                  <a:lnTo>
                    <a:pt x="76" y="56"/>
                  </a:lnTo>
                  <a:lnTo>
                    <a:pt x="50" y="58"/>
                  </a:lnTo>
                  <a:lnTo>
                    <a:pt x="50" y="58"/>
                  </a:lnTo>
                  <a:lnTo>
                    <a:pt x="22" y="56"/>
                  </a:lnTo>
                  <a:lnTo>
                    <a:pt x="22" y="56"/>
                  </a:lnTo>
                  <a:lnTo>
                    <a:pt x="22" y="56"/>
                  </a:lnTo>
                  <a:close/>
                  <a:moveTo>
                    <a:pt x="156" y="323"/>
                  </a:moveTo>
                  <a:lnTo>
                    <a:pt x="156" y="323"/>
                  </a:lnTo>
                  <a:lnTo>
                    <a:pt x="146" y="323"/>
                  </a:lnTo>
                  <a:lnTo>
                    <a:pt x="136" y="317"/>
                  </a:lnTo>
                  <a:lnTo>
                    <a:pt x="136" y="317"/>
                  </a:lnTo>
                  <a:lnTo>
                    <a:pt x="120" y="305"/>
                  </a:lnTo>
                  <a:lnTo>
                    <a:pt x="100" y="289"/>
                  </a:lnTo>
                  <a:lnTo>
                    <a:pt x="78" y="265"/>
                  </a:lnTo>
                  <a:lnTo>
                    <a:pt x="56" y="237"/>
                  </a:lnTo>
                  <a:lnTo>
                    <a:pt x="46" y="221"/>
                  </a:lnTo>
                  <a:lnTo>
                    <a:pt x="36" y="203"/>
                  </a:lnTo>
                  <a:lnTo>
                    <a:pt x="26" y="186"/>
                  </a:lnTo>
                  <a:lnTo>
                    <a:pt x="18" y="164"/>
                  </a:lnTo>
                  <a:lnTo>
                    <a:pt x="12" y="142"/>
                  </a:lnTo>
                  <a:lnTo>
                    <a:pt x="6" y="118"/>
                  </a:lnTo>
                  <a:lnTo>
                    <a:pt x="2" y="92"/>
                  </a:lnTo>
                  <a:lnTo>
                    <a:pt x="0" y="64"/>
                  </a:lnTo>
                  <a:lnTo>
                    <a:pt x="0" y="64"/>
                  </a:lnTo>
                  <a:lnTo>
                    <a:pt x="0" y="56"/>
                  </a:lnTo>
                  <a:lnTo>
                    <a:pt x="4" y="50"/>
                  </a:lnTo>
                  <a:lnTo>
                    <a:pt x="4" y="50"/>
                  </a:lnTo>
                  <a:lnTo>
                    <a:pt x="8" y="46"/>
                  </a:lnTo>
                  <a:lnTo>
                    <a:pt x="14" y="44"/>
                  </a:lnTo>
                  <a:lnTo>
                    <a:pt x="18" y="44"/>
                  </a:lnTo>
                  <a:lnTo>
                    <a:pt x="24" y="44"/>
                  </a:lnTo>
                  <a:lnTo>
                    <a:pt x="24" y="44"/>
                  </a:lnTo>
                  <a:lnTo>
                    <a:pt x="50" y="44"/>
                  </a:lnTo>
                  <a:lnTo>
                    <a:pt x="50" y="44"/>
                  </a:lnTo>
                  <a:lnTo>
                    <a:pt x="74" y="44"/>
                  </a:lnTo>
                  <a:lnTo>
                    <a:pt x="86" y="42"/>
                  </a:lnTo>
                  <a:lnTo>
                    <a:pt x="100" y="38"/>
                  </a:lnTo>
                  <a:lnTo>
                    <a:pt x="112" y="32"/>
                  </a:lnTo>
                  <a:lnTo>
                    <a:pt x="122" y="26"/>
                  </a:lnTo>
                  <a:lnTo>
                    <a:pt x="132" y="18"/>
                  </a:lnTo>
                  <a:lnTo>
                    <a:pt x="142" y="8"/>
                  </a:lnTo>
                  <a:lnTo>
                    <a:pt x="142" y="8"/>
                  </a:lnTo>
                  <a:lnTo>
                    <a:pt x="148" y="2"/>
                  </a:lnTo>
                  <a:lnTo>
                    <a:pt x="156" y="0"/>
                  </a:lnTo>
                  <a:lnTo>
                    <a:pt x="156" y="0"/>
                  </a:lnTo>
                  <a:lnTo>
                    <a:pt x="164" y="2"/>
                  </a:lnTo>
                  <a:lnTo>
                    <a:pt x="170" y="8"/>
                  </a:lnTo>
                  <a:lnTo>
                    <a:pt x="170" y="8"/>
                  </a:lnTo>
                  <a:lnTo>
                    <a:pt x="180" y="18"/>
                  </a:lnTo>
                  <a:lnTo>
                    <a:pt x="190" y="26"/>
                  </a:lnTo>
                  <a:lnTo>
                    <a:pt x="202" y="32"/>
                  </a:lnTo>
                  <a:lnTo>
                    <a:pt x="214" y="38"/>
                  </a:lnTo>
                  <a:lnTo>
                    <a:pt x="226" y="42"/>
                  </a:lnTo>
                  <a:lnTo>
                    <a:pt x="238" y="44"/>
                  </a:lnTo>
                  <a:lnTo>
                    <a:pt x="262" y="44"/>
                  </a:lnTo>
                  <a:lnTo>
                    <a:pt x="262" y="44"/>
                  </a:lnTo>
                  <a:lnTo>
                    <a:pt x="288" y="44"/>
                  </a:lnTo>
                  <a:lnTo>
                    <a:pt x="288" y="44"/>
                  </a:lnTo>
                  <a:lnTo>
                    <a:pt x="294" y="44"/>
                  </a:lnTo>
                  <a:lnTo>
                    <a:pt x="298" y="44"/>
                  </a:lnTo>
                  <a:lnTo>
                    <a:pt x="304" y="46"/>
                  </a:lnTo>
                  <a:lnTo>
                    <a:pt x="308" y="50"/>
                  </a:lnTo>
                  <a:lnTo>
                    <a:pt x="308" y="50"/>
                  </a:lnTo>
                  <a:lnTo>
                    <a:pt x="312" y="56"/>
                  </a:lnTo>
                  <a:lnTo>
                    <a:pt x="314" y="64"/>
                  </a:lnTo>
                  <a:lnTo>
                    <a:pt x="314" y="64"/>
                  </a:lnTo>
                  <a:lnTo>
                    <a:pt x="312" y="92"/>
                  </a:lnTo>
                  <a:lnTo>
                    <a:pt x="308" y="118"/>
                  </a:lnTo>
                  <a:lnTo>
                    <a:pt x="302" y="142"/>
                  </a:lnTo>
                  <a:lnTo>
                    <a:pt x="294" y="164"/>
                  </a:lnTo>
                  <a:lnTo>
                    <a:pt x="286" y="186"/>
                  </a:lnTo>
                  <a:lnTo>
                    <a:pt x="278" y="203"/>
                  </a:lnTo>
                  <a:lnTo>
                    <a:pt x="268" y="221"/>
                  </a:lnTo>
                  <a:lnTo>
                    <a:pt x="256" y="237"/>
                  </a:lnTo>
                  <a:lnTo>
                    <a:pt x="234" y="267"/>
                  </a:lnTo>
                  <a:lnTo>
                    <a:pt x="212" y="289"/>
                  </a:lnTo>
                  <a:lnTo>
                    <a:pt x="192" y="305"/>
                  </a:lnTo>
                  <a:lnTo>
                    <a:pt x="176" y="319"/>
                  </a:lnTo>
                  <a:lnTo>
                    <a:pt x="176" y="319"/>
                  </a:lnTo>
                  <a:lnTo>
                    <a:pt x="166" y="323"/>
                  </a:lnTo>
                  <a:lnTo>
                    <a:pt x="156" y="3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 name="Freeform 276">
              <a:extLst>
                <a:ext uri="{FF2B5EF4-FFF2-40B4-BE49-F238E27FC236}">
                  <a16:creationId xmlns:a16="http://schemas.microsoft.com/office/drawing/2014/main" id="{67163C2A-D50B-4E0B-90D7-C45A6371AD50}"/>
                </a:ext>
              </a:extLst>
            </p:cNvPr>
            <p:cNvSpPr>
              <a:spLocks/>
            </p:cNvSpPr>
            <p:nvPr userDrawn="1"/>
          </p:nvSpPr>
          <p:spPr bwMode="auto">
            <a:xfrm>
              <a:off x="6983413" y="4681538"/>
              <a:ext cx="457200" cy="471488"/>
            </a:xfrm>
            <a:custGeom>
              <a:avLst/>
              <a:gdLst>
                <a:gd name="T0" fmla="*/ 10 w 288"/>
                <a:gd name="T1" fmla="*/ 42 h 297"/>
                <a:gd name="T2" fmla="*/ 2 w 288"/>
                <a:gd name="T3" fmla="*/ 46 h 297"/>
                <a:gd name="T4" fmla="*/ 0 w 288"/>
                <a:gd name="T5" fmla="*/ 50 h 297"/>
                <a:gd name="T6" fmla="*/ 2 w 288"/>
                <a:gd name="T7" fmla="*/ 76 h 297"/>
                <a:gd name="T8" fmla="*/ 12 w 288"/>
                <a:gd name="T9" fmla="*/ 124 h 297"/>
                <a:gd name="T10" fmla="*/ 26 w 288"/>
                <a:gd name="T11" fmla="*/ 166 h 297"/>
                <a:gd name="T12" fmla="*/ 44 w 288"/>
                <a:gd name="T13" fmla="*/ 201 h 297"/>
                <a:gd name="T14" fmla="*/ 76 w 288"/>
                <a:gd name="T15" fmla="*/ 243 h 297"/>
                <a:gd name="T16" fmla="*/ 116 w 288"/>
                <a:gd name="T17" fmla="*/ 281 h 297"/>
                <a:gd name="T18" fmla="*/ 132 w 288"/>
                <a:gd name="T19" fmla="*/ 293 h 297"/>
                <a:gd name="T20" fmla="*/ 144 w 288"/>
                <a:gd name="T21" fmla="*/ 297 h 297"/>
                <a:gd name="T22" fmla="*/ 156 w 288"/>
                <a:gd name="T23" fmla="*/ 293 h 297"/>
                <a:gd name="T24" fmla="*/ 172 w 288"/>
                <a:gd name="T25" fmla="*/ 281 h 297"/>
                <a:gd name="T26" fmla="*/ 212 w 288"/>
                <a:gd name="T27" fmla="*/ 243 h 297"/>
                <a:gd name="T28" fmla="*/ 244 w 288"/>
                <a:gd name="T29" fmla="*/ 201 h 297"/>
                <a:gd name="T30" fmla="*/ 262 w 288"/>
                <a:gd name="T31" fmla="*/ 166 h 297"/>
                <a:gd name="T32" fmla="*/ 276 w 288"/>
                <a:gd name="T33" fmla="*/ 124 h 297"/>
                <a:gd name="T34" fmla="*/ 286 w 288"/>
                <a:gd name="T35" fmla="*/ 76 h 297"/>
                <a:gd name="T36" fmla="*/ 288 w 288"/>
                <a:gd name="T37" fmla="*/ 50 h 297"/>
                <a:gd name="T38" fmla="*/ 286 w 288"/>
                <a:gd name="T39" fmla="*/ 46 h 297"/>
                <a:gd name="T40" fmla="*/ 282 w 288"/>
                <a:gd name="T41" fmla="*/ 44 h 297"/>
                <a:gd name="T42" fmla="*/ 278 w 288"/>
                <a:gd name="T43" fmla="*/ 42 h 297"/>
                <a:gd name="T44" fmla="*/ 250 w 288"/>
                <a:gd name="T45" fmla="*/ 44 h 297"/>
                <a:gd name="T46" fmla="*/ 210 w 288"/>
                <a:gd name="T47" fmla="*/ 40 h 297"/>
                <a:gd name="T48" fmla="*/ 182 w 288"/>
                <a:gd name="T49" fmla="*/ 30 h 297"/>
                <a:gd name="T50" fmla="*/ 158 w 288"/>
                <a:gd name="T51" fmla="*/ 14 h 297"/>
                <a:gd name="T52" fmla="*/ 148 w 288"/>
                <a:gd name="T53" fmla="*/ 2 h 297"/>
                <a:gd name="T54" fmla="*/ 144 w 288"/>
                <a:gd name="T55" fmla="*/ 0 h 297"/>
                <a:gd name="T56" fmla="*/ 142 w 288"/>
                <a:gd name="T57" fmla="*/ 0 h 297"/>
                <a:gd name="T58" fmla="*/ 140 w 288"/>
                <a:gd name="T59" fmla="*/ 2 h 297"/>
                <a:gd name="T60" fmla="*/ 118 w 288"/>
                <a:gd name="T61" fmla="*/ 22 h 297"/>
                <a:gd name="T62" fmla="*/ 92 w 288"/>
                <a:gd name="T63" fmla="*/ 36 h 297"/>
                <a:gd name="T64" fmla="*/ 64 w 288"/>
                <a:gd name="T65" fmla="*/ 42 h 297"/>
                <a:gd name="T66" fmla="*/ 38 w 288"/>
                <a:gd name="T67" fmla="*/ 44 h 297"/>
                <a:gd name="T68" fmla="*/ 10 w 288"/>
                <a:gd name="T69" fmla="*/ 42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8" h="297">
                  <a:moveTo>
                    <a:pt x="10" y="42"/>
                  </a:moveTo>
                  <a:lnTo>
                    <a:pt x="10" y="42"/>
                  </a:lnTo>
                  <a:lnTo>
                    <a:pt x="6" y="44"/>
                  </a:lnTo>
                  <a:lnTo>
                    <a:pt x="2" y="46"/>
                  </a:lnTo>
                  <a:lnTo>
                    <a:pt x="2" y="46"/>
                  </a:lnTo>
                  <a:lnTo>
                    <a:pt x="0" y="50"/>
                  </a:lnTo>
                  <a:lnTo>
                    <a:pt x="0" y="50"/>
                  </a:lnTo>
                  <a:lnTo>
                    <a:pt x="2" y="76"/>
                  </a:lnTo>
                  <a:lnTo>
                    <a:pt x="6" y="102"/>
                  </a:lnTo>
                  <a:lnTo>
                    <a:pt x="12" y="124"/>
                  </a:lnTo>
                  <a:lnTo>
                    <a:pt x="18" y="146"/>
                  </a:lnTo>
                  <a:lnTo>
                    <a:pt x="26" y="166"/>
                  </a:lnTo>
                  <a:lnTo>
                    <a:pt x="36" y="183"/>
                  </a:lnTo>
                  <a:lnTo>
                    <a:pt x="44" y="201"/>
                  </a:lnTo>
                  <a:lnTo>
                    <a:pt x="54" y="215"/>
                  </a:lnTo>
                  <a:lnTo>
                    <a:pt x="76" y="243"/>
                  </a:lnTo>
                  <a:lnTo>
                    <a:pt x="96" y="265"/>
                  </a:lnTo>
                  <a:lnTo>
                    <a:pt x="116" y="281"/>
                  </a:lnTo>
                  <a:lnTo>
                    <a:pt x="132" y="293"/>
                  </a:lnTo>
                  <a:lnTo>
                    <a:pt x="132" y="293"/>
                  </a:lnTo>
                  <a:lnTo>
                    <a:pt x="138" y="295"/>
                  </a:lnTo>
                  <a:lnTo>
                    <a:pt x="144" y="297"/>
                  </a:lnTo>
                  <a:lnTo>
                    <a:pt x="150" y="295"/>
                  </a:lnTo>
                  <a:lnTo>
                    <a:pt x="156" y="293"/>
                  </a:lnTo>
                  <a:lnTo>
                    <a:pt x="156" y="293"/>
                  </a:lnTo>
                  <a:lnTo>
                    <a:pt x="172" y="281"/>
                  </a:lnTo>
                  <a:lnTo>
                    <a:pt x="192" y="265"/>
                  </a:lnTo>
                  <a:lnTo>
                    <a:pt x="212" y="243"/>
                  </a:lnTo>
                  <a:lnTo>
                    <a:pt x="234" y="217"/>
                  </a:lnTo>
                  <a:lnTo>
                    <a:pt x="244" y="201"/>
                  </a:lnTo>
                  <a:lnTo>
                    <a:pt x="254" y="183"/>
                  </a:lnTo>
                  <a:lnTo>
                    <a:pt x="262" y="166"/>
                  </a:lnTo>
                  <a:lnTo>
                    <a:pt x="270" y="146"/>
                  </a:lnTo>
                  <a:lnTo>
                    <a:pt x="276" y="124"/>
                  </a:lnTo>
                  <a:lnTo>
                    <a:pt x="282" y="102"/>
                  </a:lnTo>
                  <a:lnTo>
                    <a:pt x="286" y="76"/>
                  </a:lnTo>
                  <a:lnTo>
                    <a:pt x="288" y="50"/>
                  </a:lnTo>
                  <a:lnTo>
                    <a:pt x="288" y="50"/>
                  </a:lnTo>
                  <a:lnTo>
                    <a:pt x="288" y="48"/>
                  </a:lnTo>
                  <a:lnTo>
                    <a:pt x="286" y="46"/>
                  </a:lnTo>
                  <a:lnTo>
                    <a:pt x="286" y="46"/>
                  </a:lnTo>
                  <a:lnTo>
                    <a:pt x="282" y="44"/>
                  </a:lnTo>
                  <a:lnTo>
                    <a:pt x="278" y="42"/>
                  </a:lnTo>
                  <a:lnTo>
                    <a:pt x="278" y="42"/>
                  </a:lnTo>
                  <a:lnTo>
                    <a:pt x="250" y="44"/>
                  </a:lnTo>
                  <a:lnTo>
                    <a:pt x="250" y="44"/>
                  </a:lnTo>
                  <a:lnTo>
                    <a:pt x="224" y="42"/>
                  </a:lnTo>
                  <a:lnTo>
                    <a:pt x="210" y="40"/>
                  </a:lnTo>
                  <a:lnTo>
                    <a:pt x="196" y="36"/>
                  </a:lnTo>
                  <a:lnTo>
                    <a:pt x="182" y="30"/>
                  </a:lnTo>
                  <a:lnTo>
                    <a:pt x="170" y="22"/>
                  </a:lnTo>
                  <a:lnTo>
                    <a:pt x="158" y="14"/>
                  </a:lnTo>
                  <a:lnTo>
                    <a:pt x="148" y="2"/>
                  </a:lnTo>
                  <a:lnTo>
                    <a:pt x="148" y="2"/>
                  </a:lnTo>
                  <a:lnTo>
                    <a:pt x="146" y="0"/>
                  </a:lnTo>
                  <a:lnTo>
                    <a:pt x="144" y="0"/>
                  </a:lnTo>
                  <a:lnTo>
                    <a:pt x="144" y="0"/>
                  </a:lnTo>
                  <a:lnTo>
                    <a:pt x="142" y="0"/>
                  </a:lnTo>
                  <a:lnTo>
                    <a:pt x="140" y="2"/>
                  </a:lnTo>
                  <a:lnTo>
                    <a:pt x="140" y="2"/>
                  </a:lnTo>
                  <a:lnTo>
                    <a:pt x="130" y="14"/>
                  </a:lnTo>
                  <a:lnTo>
                    <a:pt x="118" y="22"/>
                  </a:lnTo>
                  <a:lnTo>
                    <a:pt x="106" y="30"/>
                  </a:lnTo>
                  <a:lnTo>
                    <a:pt x="92" y="36"/>
                  </a:lnTo>
                  <a:lnTo>
                    <a:pt x="78" y="40"/>
                  </a:lnTo>
                  <a:lnTo>
                    <a:pt x="64" y="42"/>
                  </a:lnTo>
                  <a:lnTo>
                    <a:pt x="38" y="44"/>
                  </a:lnTo>
                  <a:lnTo>
                    <a:pt x="38" y="44"/>
                  </a:lnTo>
                  <a:lnTo>
                    <a:pt x="10" y="42"/>
                  </a:lnTo>
                  <a:lnTo>
                    <a:pt x="10" y="42"/>
                  </a:lnTo>
                  <a:lnTo>
                    <a:pt x="1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 name="Freeform 277">
              <a:extLst>
                <a:ext uri="{FF2B5EF4-FFF2-40B4-BE49-F238E27FC236}">
                  <a16:creationId xmlns:a16="http://schemas.microsoft.com/office/drawing/2014/main" id="{B4C5541E-56B1-41AB-98F3-386B2BD5661D}"/>
                </a:ext>
              </a:extLst>
            </p:cNvPr>
            <p:cNvSpPr>
              <a:spLocks/>
            </p:cNvSpPr>
            <p:nvPr userDrawn="1"/>
          </p:nvSpPr>
          <p:spPr bwMode="auto">
            <a:xfrm>
              <a:off x="6964363" y="4659313"/>
              <a:ext cx="498475" cy="512763"/>
            </a:xfrm>
            <a:custGeom>
              <a:avLst/>
              <a:gdLst>
                <a:gd name="T0" fmla="*/ 156 w 314"/>
                <a:gd name="T1" fmla="*/ 323 h 323"/>
                <a:gd name="T2" fmla="*/ 136 w 314"/>
                <a:gd name="T3" fmla="*/ 317 h 323"/>
                <a:gd name="T4" fmla="*/ 120 w 314"/>
                <a:gd name="T5" fmla="*/ 305 h 323"/>
                <a:gd name="T6" fmla="*/ 78 w 314"/>
                <a:gd name="T7" fmla="*/ 265 h 323"/>
                <a:gd name="T8" fmla="*/ 46 w 314"/>
                <a:gd name="T9" fmla="*/ 221 h 323"/>
                <a:gd name="T10" fmla="*/ 26 w 314"/>
                <a:gd name="T11" fmla="*/ 186 h 323"/>
                <a:gd name="T12" fmla="*/ 12 w 314"/>
                <a:gd name="T13" fmla="*/ 142 h 323"/>
                <a:gd name="T14" fmla="*/ 2 w 314"/>
                <a:gd name="T15" fmla="*/ 92 h 323"/>
                <a:gd name="T16" fmla="*/ 0 w 314"/>
                <a:gd name="T17" fmla="*/ 64 h 323"/>
                <a:gd name="T18" fmla="*/ 4 w 314"/>
                <a:gd name="T19" fmla="*/ 50 h 323"/>
                <a:gd name="T20" fmla="*/ 8 w 314"/>
                <a:gd name="T21" fmla="*/ 46 h 323"/>
                <a:gd name="T22" fmla="*/ 18 w 314"/>
                <a:gd name="T23" fmla="*/ 44 h 323"/>
                <a:gd name="T24" fmla="*/ 24 w 314"/>
                <a:gd name="T25" fmla="*/ 44 h 323"/>
                <a:gd name="T26" fmla="*/ 50 w 314"/>
                <a:gd name="T27" fmla="*/ 44 h 323"/>
                <a:gd name="T28" fmla="*/ 86 w 314"/>
                <a:gd name="T29" fmla="*/ 42 h 323"/>
                <a:gd name="T30" fmla="*/ 112 w 314"/>
                <a:gd name="T31" fmla="*/ 32 h 323"/>
                <a:gd name="T32" fmla="*/ 132 w 314"/>
                <a:gd name="T33" fmla="*/ 18 h 323"/>
                <a:gd name="T34" fmla="*/ 142 w 314"/>
                <a:gd name="T35" fmla="*/ 8 h 323"/>
                <a:gd name="T36" fmla="*/ 156 w 314"/>
                <a:gd name="T37" fmla="*/ 0 h 323"/>
                <a:gd name="T38" fmla="*/ 164 w 314"/>
                <a:gd name="T39" fmla="*/ 2 h 323"/>
                <a:gd name="T40" fmla="*/ 170 w 314"/>
                <a:gd name="T41" fmla="*/ 8 h 323"/>
                <a:gd name="T42" fmla="*/ 190 w 314"/>
                <a:gd name="T43" fmla="*/ 26 h 323"/>
                <a:gd name="T44" fmla="*/ 214 w 314"/>
                <a:gd name="T45" fmla="*/ 38 h 323"/>
                <a:gd name="T46" fmla="*/ 238 w 314"/>
                <a:gd name="T47" fmla="*/ 44 h 323"/>
                <a:gd name="T48" fmla="*/ 262 w 314"/>
                <a:gd name="T49" fmla="*/ 44 h 323"/>
                <a:gd name="T50" fmla="*/ 288 w 314"/>
                <a:gd name="T51" fmla="*/ 44 h 323"/>
                <a:gd name="T52" fmla="*/ 298 w 314"/>
                <a:gd name="T53" fmla="*/ 44 h 323"/>
                <a:gd name="T54" fmla="*/ 308 w 314"/>
                <a:gd name="T55" fmla="*/ 50 h 323"/>
                <a:gd name="T56" fmla="*/ 312 w 314"/>
                <a:gd name="T57" fmla="*/ 56 h 323"/>
                <a:gd name="T58" fmla="*/ 314 w 314"/>
                <a:gd name="T59" fmla="*/ 64 h 323"/>
                <a:gd name="T60" fmla="*/ 308 w 314"/>
                <a:gd name="T61" fmla="*/ 118 h 323"/>
                <a:gd name="T62" fmla="*/ 294 w 314"/>
                <a:gd name="T63" fmla="*/ 164 h 323"/>
                <a:gd name="T64" fmla="*/ 278 w 314"/>
                <a:gd name="T65" fmla="*/ 203 h 323"/>
                <a:gd name="T66" fmla="*/ 256 w 314"/>
                <a:gd name="T67" fmla="*/ 237 h 323"/>
                <a:gd name="T68" fmla="*/ 212 w 314"/>
                <a:gd name="T69" fmla="*/ 289 h 323"/>
                <a:gd name="T70" fmla="*/ 176 w 314"/>
                <a:gd name="T71" fmla="*/ 319 h 323"/>
                <a:gd name="T72" fmla="*/ 166 w 314"/>
                <a:gd name="T73" fmla="*/ 323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4" h="323">
                  <a:moveTo>
                    <a:pt x="156" y="323"/>
                  </a:moveTo>
                  <a:lnTo>
                    <a:pt x="156" y="323"/>
                  </a:lnTo>
                  <a:lnTo>
                    <a:pt x="146" y="323"/>
                  </a:lnTo>
                  <a:lnTo>
                    <a:pt x="136" y="317"/>
                  </a:lnTo>
                  <a:lnTo>
                    <a:pt x="136" y="317"/>
                  </a:lnTo>
                  <a:lnTo>
                    <a:pt x="120" y="305"/>
                  </a:lnTo>
                  <a:lnTo>
                    <a:pt x="100" y="289"/>
                  </a:lnTo>
                  <a:lnTo>
                    <a:pt x="78" y="265"/>
                  </a:lnTo>
                  <a:lnTo>
                    <a:pt x="56" y="237"/>
                  </a:lnTo>
                  <a:lnTo>
                    <a:pt x="46" y="221"/>
                  </a:lnTo>
                  <a:lnTo>
                    <a:pt x="36" y="203"/>
                  </a:lnTo>
                  <a:lnTo>
                    <a:pt x="26" y="186"/>
                  </a:lnTo>
                  <a:lnTo>
                    <a:pt x="18" y="164"/>
                  </a:lnTo>
                  <a:lnTo>
                    <a:pt x="12" y="142"/>
                  </a:lnTo>
                  <a:lnTo>
                    <a:pt x="6" y="118"/>
                  </a:lnTo>
                  <a:lnTo>
                    <a:pt x="2" y="92"/>
                  </a:lnTo>
                  <a:lnTo>
                    <a:pt x="0" y="64"/>
                  </a:lnTo>
                  <a:lnTo>
                    <a:pt x="0" y="64"/>
                  </a:lnTo>
                  <a:lnTo>
                    <a:pt x="0" y="56"/>
                  </a:lnTo>
                  <a:lnTo>
                    <a:pt x="4" y="50"/>
                  </a:lnTo>
                  <a:lnTo>
                    <a:pt x="4" y="50"/>
                  </a:lnTo>
                  <a:lnTo>
                    <a:pt x="8" y="46"/>
                  </a:lnTo>
                  <a:lnTo>
                    <a:pt x="14" y="44"/>
                  </a:lnTo>
                  <a:lnTo>
                    <a:pt x="18" y="44"/>
                  </a:lnTo>
                  <a:lnTo>
                    <a:pt x="24" y="44"/>
                  </a:lnTo>
                  <a:lnTo>
                    <a:pt x="24" y="44"/>
                  </a:lnTo>
                  <a:lnTo>
                    <a:pt x="50" y="44"/>
                  </a:lnTo>
                  <a:lnTo>
                    <a:pt x="50" y="44"/>
                  </a:lnTo>
                  <a:lnTo>
                    <a:pt x="74" y="44"/>
                  </a:lnTo>
                  <a:lnTo>
                    <a:pt x="86" y="42"/>
                  </a:lnTo>
                  <a:lnTo>
                    <a:pt x="100" y="38"/>
                  </a:lnTo>
                  <a:lnTo>
                    <a:pt x="112" y="32"/>
                  </a:lnTo>
                  <a:lnTo>
                    <a:pt x="122" y="26"/>
                  </a:lnTo>
                  <a:lnTo>
                    <a:pt x="132" y="18"/>
                  </a:lnTo>
                  <a:lnTo>
                    <a:pt x="142" y="8"/>
                  </a:lnTo>
                  <a:lnTo>
                    <a:pt x="142" y="8"/>
                  </a:lnTo>
                  <a:lnTo>
                    <a:pt x="148" y="2"/>
                  </a:lnTo>
                  <a:lnTo>
                    <a:pt x="156" y="0"/>
                  </a:lnTo>
                  <a:lnTo>
                    <a:pt x="156" y="0"/>
                  </a:lnTo>
                  <a:lnTo>
                    <a:pt x="164" y="2"/>
                  </a:lnTo>
                  <a:lnTo>
                    <a:pt x="170" y="8"/>
                  </a:lnTo>
                  <a:lnTo>
                    <a:pt x="170" y="8"/>
                  </a:lnTo>
                  <a:lnTo>
                    <a:pt x="180" y="18"/>
                  </a:lnTo>
                  <a:lnTo>
                    <a:pt x="190" y="26"/>
                  </a:lnTo>
                  <a:lnTo>
                    <a:pt x="202" y="32"/>
                  </a:lnTo>
                  <a:lnTo>
                    <a:pt x="214" y="38"/>
                  </a:lnTo>
                  <a:lnTo>
                    <a:pt x="226" y="42"/>
                  </a:lnTo>
                  <a:lnTo>
                    <a:pt x="238" y="44"/>
                  </a:lnTo>
                  <a:lnTo>
                    <a:pt x="262" y="44"/>
                  </a:lnTo>
                  <a:lnTo>
                    <a:pt x="262" y="44"/>
                  </a:lnTo>
                  <a:lnTo>
                    <a:pt x="288" y="44"/>
                  </a:lnTo>
                  <a:lnTo>
                    <a:pt x="288" y="44"/>
                  </a:lnTo>
                  <a:lnTo>
                    <a:pt x="294" y="44"/>
                  </a:lnTo>
                  <a:lnTo>
                    <a:pt x="298" y="44"/>
                  </a:lnTo>
                  <a:lnTo>
                    <a:pt x="304" y="46"/>
                  </a:lnTo>
                  <a:lnTo>
                    <a:pt x="308" y="50"/>
                  </a:lnTo>
                  <a:lnTo>
                    <a:pt x="308" y="50"/>
                  </a:lnTo>
                  <a:lnTo>
                    <a:pt x="312" y="56"/>
                  </a:lnTo>
                  <a:lnTo>
                    <a:pt x="314" y="64"/>
                  </a:lnTo>
                  <a:lnTo>
                    <a:pt x="314" y="64"/>
                  </a:lnTo>
                  <a:lnTo>
                    <a:pt x="312" y="92"/>
                  </a:lnTo>
                  <a:lnTo>
                    <a:pt x="308" y="118"/>
                  </a:lnTo>
                  <a:lnTo>
                    <a:pt x="302" y="142"/>
                  </a:lnTo>
                  <a:lnTo>
                    <a:pt x="294" y="164"/>
                  </a:lnTo>
                  <a:lnTo>
                    <a:pt x="286" y="186"/>
                  </a:lnTo>
                  <a:lnTo>
                    <a:pt x="278" y="203"/>
                  </a:lnTo>
                  <a:lnTo>
                    <a:pt x="268" y="221"/>
                  </a:lnTo>
                  <a:lnTo>
                    <a:pt x="256" y="237"/>
                  </a:lnTo>
                  <a:lnTo>
                    <a:pt x="234" y="267"/>
                  </a:lnTo>
                  <a:lnTo>
                    <a:pt x="212" y="289"/>
                  </a:lnTo>
                  <a:lnTo>
                    <a:pt x="192" y="305"/>
                  </a:lnTo>
                  <a:lnTo>
                    <a:pt x="176" y="319"/>
                  </a:lnTo>
                  <a:lnTo>
                    <a:pt x="176" y="319"/>
                  </a:lnTo>
                  <a:lnTo>
                    <a:pt x="166" y="323"/>
                  </a:lnTo>
                  <a:lnTo>
                    <a:pt x="156" y="3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 name="Freeform 278">
              <a:extLst>
                <a:ext uri="{FF2B5EF4-FFF2-40B4-BE49-F238E27FC236}">
                  <a16:creationId xmlns:a16="http://schemas.microsoft.com/office/drawing/2014/main" id="{B79650CF-1F6A-4040-871F-0B7059A9EDFB}"/>
                </a:ext>
              </a:extLst>
            </p:cNvPr>
            <p:cNvSpPr>
              <a:spLocks noEditPoints="1"/>
            </p:cNvSpPr>
            <p:nvPr userDrawn="1"/>
          </p:nvSpPr>
          <p:spPr bwMode="auto">
            <a:xfrm>
              <a:off x="7088188" y="4792663"/>
              <a:ext cx="250825" cy="249238"/>
            </a:xfrm>
            <a:custGeom>
              <a:avLst/>
              <a:gdLst>
                <a:gd name="T0" fmla="*/ 62 w 158"/>
                <a:gd name="T1" fmla="*/ 143 h 157"/>
                <a:gd name="T2" fmla="*/ 94 w 158"/>
                <a:gd name="T3" fmla="*/ 143 h 157"/>
                <a:gd name="T4" fmla="*/ 94 w 158"/>
                <a:gd name="T5" fmla="*/ 100 h 157"/>
                <a:gd name="T6" fmla="*/ 94 w 158"/>
                <a:gd name="T7" fmla="*/ 100 h 157"/>
                <a:gd name="T8" fmla="*/ 96 w 158"/>
                <a:gd name="T9" fmla="*/ 96 h 157"/>
                <a:gd name="T10" fmla="*/ 100 w 158"/>
                <a:gd name="T11" fmla="*/ 94 h 157"/>
                <a:gd name="T12" fmla="*/ 144 w 158"/>
                <a:gd name="T13" fmla="*/ 94 h 157"/>
                <a:gd name="T14" fmla="*/ 144 w 158"/>
                <a:gd name="T15" fmla="*/ 64 h 157"/>
                <a:gd name="T16" fmla="*/ 100 w 158"/>
                <a:gd name="T17" fmla="*/ 64 h 157"/>
                <a:gd name="T18" fmla="*/ 100 w 158"/>
                <a:gd name="T19" fmla="*/ 64 h 157"/>
                <a:gd name="T20" fmla="*/ 96 w 158"/>
                <a:gd name="T21" fmla="*/ 62 h 157"/>
                <a:gd name="T22" fmla="*/ 94 w 158"/>
                <a:gd name="T23" fmla="*/ 56 h 157"/>
                <a:gd name="T24" fmla="*/ 94 w 158"/>
                <a:gd name="T25" fmla="*/ 14 h 157"/>
                <a:gd name="T26" fmla="*/ 62 w 158"/>
                <a:gd name="T27" fmla="*/ 14 h 157"/>
                <a:gd name="T28" fmla="*/ 62 w 158"/>
                <a:gd name="T29" fmla="*/ 56 h 157"/>
                <a:gd name="T30" fmla="*/ 62 w 158"/>
                <a:gd name="T31" fmla="*/ 56 h 157"/>
                <a:gd name="T32" fmla="*/ 60 w 158"/>
                <a:gd name="T33" fmla="*/ 62 h 157"/>
                <a:gd name="T34" fmla="*/ 56 w 158"/>
                <a:gd name="T35" fmla="*/ 64 h 157"/>
                <a:gd name="T36" fmla="*/ 12 w 158"/>
                <a:gd name="T37" fmla="*/ 64 h 157"/>
                <a:gd name="T38" fmla="*/ 12 w 158"/>
                <a:gd name="T39" fmla="*/ 94 h 157"/>
                <a:gd name="T40" fmla="*/ 56 w 158"/>
                <a:gd name="T41" fmla="*/ 94 h 157"/>
                <a:gd name="T42" fmla="*/ 56 w 158"/>
                <a:gd name="T43" fmla="*/ 94 h 157"/>
                <a:gd name="T44" fmla="*/ 60 w 158"/>
                <a:gd name="T45" fmla="*/ 96 h 157"/>
                <a:gd name="T46" fmla="*/ 62 w 158"/>
                <a:gd name="T47" fmla="*/ 100 h 157"/>
                <a:gd name="T48" fmla="*/ 62 w 158"/>
                <a:gd name="T49" fmla="*/ 143 h 157"/>
                <a:gd name="T50" fmla="*/ 100 w 158"/>
                <a:gd name="T51" fmla="*/ 157 h 157"/>
                <a:gd name="T52" fmla="*/ 56 w 158"/>
                <a:gd name="T53" fmla="*/ 157 h 157"/>
                <a:gd name="T54" fmla="*/ 56 w 158"/>
                <a:gd name="T55" fmla="*/ 157 h 157"/>
                <a:gd name="T56" fmla="*/ 52 w 158"/>
                <a:gd name="T57" fmla="*/ 155 h 157"/>
                <a:gd name="T58" fmla="*/ 50 w 158"/>
                <a:gd name="T59" fmla="*/ 149 h 157"/>
                <a:gd name="T60" fmla="*/ 50 w 158"/>
                <a:gd name="T61" fmla="*/ 107 h 157"/>
                <a:gd name="T62" fmla="*/ 6 w 158"/>
                <a:gd name="T63" fmla="*/ 107 h 157"/>
                <a:gd name="T64" fmla="*/ 6 w 158"/>
                <a:gd name="T65" fmla="*/ 107 h 157"/>
                <a:gd name="T66" fmla="*/ 2 w 158"/>
                <a:gd name="T67" fmla="*/ 105 h 157"/>
                <a:gd name="T68" fmla="*/ 0 w 158"/>
                <a:gd name="T69" fmla="*/ 100 h 157"/>
                <a:gd name="T70" fmla="*/ 0 w 158"/>
                <a:gd name="T71" fmla="*/ 56 h 157"/>
                <a:gd name="T72" fmla="*/ 0 w 158"/>
                <a:gd name="T73" fmla="*/ 56 h 157"/>
                <a:gd name="T74" fmla="*/ 2 w 158"/>
                <a:gd name="T75" fmla="*/ 52 h 157"/>
                <a:gd name="T76" fmla="*/ 6 w 158"/>
                <a:gd name="T77" fmla="*/ 50 h 157"/>
                <a:gd name="T78" fmla="*/ 50 w 158"/>
                <a:gd name="T79" fmla="*/ 50 h 157"/>
                <a:gd name="T80" fmla="*/ 50 w 158"/>
                <a:gd name="T81" fmla="*/ 6 h 157"/>
                <a:gd name="T82" fmla="*/ 50 w 158"/>
                <a:gd name="T83" fmla="*/ 6 h 157"/>
                <a:gd name="T84" fmla="*/ 52 w 158"/>
                <a:gd name="T85" fmla="*/ 2 h 157"/>
                <a:gd name="T86" fmla="*/ 56 w 158"/>
                <a:gd name="T87" fmla="*/ 0 h 157"/>
                <a:gd name="T88" fmla="*/ 100 w 158"/>
                <a:gd name="T89" fmla="*/ 0 h 157"/>
                <a:gd name="T90" fmla="*/ 100 w 158"/>
                <a:gd name="T91" fmla="*/ 0 h 157"/>
                <a:gd name="T92" fmla="*/ 106 w 158"/>
                <a:gd name="T93" fmla="*/ 2 h 157"/>
                <a:gd name="T94" fmla="*/ 108 w 158"/>
                <a:gd name="T95" fmla="*/ 6 h 157"/>
                <a:gd name="T96" fmla="*/ 108 w 158"/>
                <a:gd name="T97" fmla="*/ 50 h 157"/>
                <a:gd name="T98" fmla="*/ 150 w 158"/>
                <a:gd name="T99" fmla="*/ 50 h 157"/>
                <a:gd name="T100" fmla="*/ 150 w 158"/>
                <a:gd name="T101" fmla="*/ 50 h 157"/>
                <a:gd name="T102" fmla="*/ 156 w 158"/>
                <a:gd name="T103" fmla="*/ 52 h 157"/>
                <a:gd name="T104" fmla="*/ 158 w 158"/>
                <a:gd name="T105" fmla="*/ 56 h 157"/>
                <a:gd name="T106" fmla="*/ 158 w 158"/>
                <a:gd name="T107" fmla="*/ 100 h 157"/>
                <a:gd name="T108" fmla="*/ 158 w 158"/>
                <a:gd name="T109" fmla="*/ 100 h 157"/>
                <a:gd name="T110" fmla="*/ 156 w 158"/>
                <a:gd name="T111" fmla="*/ 105 h 157"/>
                <a:gd name="T112" fmla="*/ 150 w 158"/>
                <a:gd name="T113" fmla="*/ 107 h 157"/>
                <a:gd name="T114" fmla="*/ 108 w 158"/>
                <a:gd name="T115" fmla="*/ 107 h 157"/>
                <a:gd name="T116" fmla="*/ 108 w 158"/>
                <a:gd name="T117" fmla="*/ 149 h 157"/>
                <a:gd name="T118" fmla="*/ 108 w 158"/>
                <a:gd name="T119" fmla="*/ 149 h 157"/>
                <a:gd name="T120" fmla="*/ 106 w 158"/>
                <a:gd name="T121" fmla="*/ 155 h 157"/>
                <a:gd name="T122" fmla="*/ 100 w 158"/>
                <a:gd name="T123"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8" h="157">
                  <a:moveTo>
                    <a:pt x="62" y="143"/>
                  </a:moveTo>
                  <a:lnTo>
                    <a:pt x="94" y="143"/>
                  </a:lnTo>
                  <a:lnTo>
                    <a:pt x="94" y="100"/>
                  </a:lnTo>
                  <a:lnTo>
                    <a:pt x="94" y="100"/>
                  </a:lnTo>
                  <a:lnTo>
                    <a:pt x="96" y="96"/>
                  </a:lnTo>
                  <a:lnTo>
                    <a:pt x="100" y="94"/>
                  </a:lnTo>
                  <a:lnTo>
                    <a:pt x="144" y="94"/>
                  </a:lnTo>
                  <a:lnTo>
                    <a:pt x="144" y="64"/>
                  </a:lnTo>
                  <a:lnTo>
                    <a:pt x="100" y="64"/>
                  </a:lnTo>
                  <a:lnTo>
                    <a:pt x="100" y="64"/>
                  </a:lnTo>
                  <a:lnTo>
                    <a:pt x="96" y="62"/>
                  </a:lnTo>
                  <a:lnTo>
                    <a:pt x="94" y="56"/>
                  </a:lnTo>
                  <a:lnTo>
                    <a:pt x="94" y="14"/>
                  </a:lnTo>
                  <a:lnTo>
                    <a:pt x="62" y="14"/>
                  </a:lnTo>
                  <a:lnTo>
                    <a:pt x="62" y="56"/>
                  </a:lnTo>
                  <a:lnTo>
                    <a:pt x="62" y="56"/>
                  </a:lnTo>
                  <a:lnTo>
                    <a:pt x="60" y="62"/>
                  </a:lnTo>
                  <a:lnTo>
                    <a:pt x="56" y="64"/>
                  </a:lnTo>
                  <a:lnTo>
                    <a:pt x="12" y="64"/>
                  </a:lnTo>
                  <a:lnTo>
                    <a:pt x="12" y="94"/>
                  </a:lnTo>
                  <a:lnTo>
                    <a:pt x="56" y="94"/>
                  </a:lnTo>
                  <a:lnTo>
                    <a:pt x="56" y="94"/>
                  </a:lnTo>
                  <a:lnTo>
                    <a:pt x="60" y="96"/>
                  </a:lnTo>
                  <a:lnTo>
                    <a:pt x="62" y="100"/>
                  </a:lnTo>
                  <a:lnTo>
                    <a:pt x="62" y="143"/>
                  </a:lnTo>
                  <a:close/>
                  <a:moveTo>
                    <a:pt x="100" y="157"/>
                  </a:moveTo>
                  <a:lnTo>
                    <a:pt x="56" y="157"/>
                  </a:lnTo>
                  <a:lnTo>
                    <a:pt x="56" y="157"/>
                  </a:lnTo>
                  <a:lnTo>
                    <a:pt x="52" y="155"/>
                  </a:lnTo>
                  <a:lnTo>
                    <a:pt x="50" y="149"/>
                  </a:lnTo>
                  <a:lnTo>
                    <a:pt x="50" y="107"/>
                  </a:lnTo>
                  <a:lnTo>
                    <a:pt x="6" y="107"/>
                  </a:lnTo>
                  <a:lnTo>
                    <a:pt x="6" y="107"/>
                  </a:lnTo>
                  <a:lnTo>
                    <a:pt x="2" y="105"/>
                  </a:lnTo>
                  <a:lnTo>
                    <a:pt x="0" y="100"/>
                  </a:lnTo>
                  <a:lnTo>
                    <a:pt x="0" y="56"/>
                  </a:lnTo>
                  <a:lnTo>
                    <a:pt x="0" y="56"/>
                  </a:lnTo>
                  <a:lnTo>
                    <a:pt x="2" y="52"/>
                  </a:lnTo>
                  <a:lnTo>
                    <a:pt x="6" y="50"/>
                  </a:lnTo>
                  <a:lnTo>
                    <a:pt x="50" y="50"/>
                  </a:lnTo>
                  <a:lnTo>
                    <a:pt x="50" y="6"/>
                  </a:lnTo>
                  <a:lnTo>
                    <a:pt x="50" y="6"/>
                  </a:lnTo>
                  <a:lnTo>
                    <a:pt x="52" y="2"/>
                  </a:lnTo>
                  <a:lnTo>
                    <a:pt x="56" y="0"/>
                  </a:lnTo>
                  <a:lnTo>
                    <a:pt x="100" y="0"/>
                  </a:lnTo>
                  <a:lnTo>
                    <a:pt x="100" y="0"/>
                  </a:lnTo>
                  <a:lnTo>
                    <a:pt x="106" y="2"/>
                  </a:lnTo>
                  <a:lnTo>
                    <a:pt x="108" y="6"/>
                  </a:lnTo>
                  <a:lnTo>
                    <a:pt x="108" y="50"/>
                  </a:lnTo>
                  <a:lnTo>
                    <a:pt x="150" y="50"/>
                  </a:lnTo>
                  <a:lnTo>
                    <a:pt x="150" y="50"/>
                  </a:lnTo>
                  <a:lnTo>
                    <a:pt x="156" y="52"/>
                  </a:lnTo>
                  <a:lnTo>
                    <a:pt x="158" y="56"/>
                  </a:lnTo>
                  <a:lnTo>
                    <a:pt x="158" y="100"/>
                  </a:lnTo>
                  <a:lnTo>
                    <a:pt x="158" y="100"/>
                  </a:lnTo>
                  <a:lnTo>
                    <a:pt x="156" y="105"/>
                  </a:lnTo>
                  <a:lnTo>
                    <a:pt x="150" y="107"/>
                  </a:lnTo>
                  <a:lnTo>
                    <a:pt x="108" y="107"/>
                  </a:lnTo>
                  <a:lnTo>
                    <a:pt x="108" y="149"/>
                  </a:lnTo>
                  <a:lnTo>
                    <a:pt x="108" y="149"/>
                  </a:lnTo>
                  <a:lnTo>
                    <a:pt x="106" y="155"/>
                  </a:lnTo>
                  <a:lnTo>
                    <a:pt x="100" y="15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9" name="Freeform 279">
              <a:extLst>
                <a:ext uri="{FF2B5EF4-FFF2-40B4-BE49-F238E27FC236}">
                  <a16:creationId xmlns:a16="http://schemas.microsoft.com/office/drawing/2014/main" id="{D7F5CC27-D90F-444C-A4C8-B808C3A861F5}"/>
                </a:ext>
              </a:extLst>
            </p:cNvPr>
            <p:cNvSpPr>
              <a:spLocks/>
            </p:cNvSpPr>
            <p:nvPr userDrawn="1"/>
          </p:nvSpPr>
          <p:spPr bwMode="auto">
            <a:xfrm>
              <a:off x="7107238" y="4814888"/>
              <a:ext cx="209550" cy="204788"/>
            </a:xfrm>
            <a:custGeom>
              <a:avLst/>
              <a:gdLst>
                <a:gd name="T0" fmla="*/ 50 w 132"/>
                <a:gd name="T1" fmla="*/ 129 h 129"/>
                <a:gd name="T2" fmla="*/ 82 w 132"/>
                <a:gd name="T3" fmla="*/ 129 h 129"/>
                <a:gd name="T4" fmla="*/ 82 w 132"/>
                <a:gd name="T5" fmla="*/ 86 h 129"/>
                <a:gd name="T6" fmla="*/ 82 w 132"/>
                <a:gd name="T7" fmla="*/ 86 h 129"/>
                <a:gd name="T8" fmla="*/ 84 w 132"/>
                <a:gd name="T9" fmla="*/ 82 h 129"/>
                <a:gd name="T10" fmla="*/ 88 w 132"/>
                <a:gd name="T11" fmla="*/ 80 h 129"/>
                <a:gd name="T12" fmla="*/ 132 w 132"/>
                <a:gd name="T13" fmla="*/ 80 h 129"/>
                <a:gd name="T14" fmla="*/ 132 w 132"/>
                <a:gd name="T15" fmla="*/ 50 h 129"/>
                <a:gd name="T16" fmla="*/ 88 w 132"/>
                <a:gd name="T17" fmla="*/ 50 h 129"/>
                <a:gd name="T18" fmla="*/ 88 w 132"/>
                <a:gd name="T19" fmla="*/ 50 h 129"/>
                <a:gd name="T20" fmla="*/ 84 w 132"/>
                <a:gd name="T21" fmla="*/ 48 h 129"/>
                <a:gd name="T22" fmla="*/ 82 w 132"/>
                <a:gd name="T23" fmla="*/ 42 h 129"/>
                <a:gd name="T24" fmla="*/ 82 w 132"/>
                <a:gd name="T25" fmla="*/ 0 h 129"/>
                <a:gd name="T26" fmla="*/ 50 w 132"/>
                <a:gd name="T27" fmla="*/ 0 h 129"/>
                <a:gd name="T28" fmla="*/ 50 w 132"/>
                <a:gd name="T29" fmla="*/ 42 h 129"/>
                <a:gd name="T30" fmla="*/ 50 w 132"/>
                <a:gd name="T31" fmla="*/ 42 h 129"/>
                <a:gd name="T32" fmla="*/ 48 w 132"/>
                <a:gd name="T33" fmla="*/ 48 h 129"/>
                <a:gd name="T34" fmla="*/ 44 w 132"/>
                <a:gd name="T35" fmla="*/ 50 h 129"/>
                <a:gd name="T36" fmla="*/ 0 w 132"/>
                <a:gd name="T37" fmla="*/ 50 h 129"/>
                <a:gd name="T38" fmla="*/ 0 w 132"/>
                <a:gd name="T39" fmla="*/ 80 h 129"/>
                <a:gd name="T40" fmla="*/ 44 w 132"/>
                <a:gd name="T41" fmla="*/ 80 h 129"/>
                <a:gd name="T42" fmla="*/ 44 w 132"/>
                <a:gd name="T43" fmla="*/ 80 h 129"/>
                <a:gd name="T44" fmla="*/ 48 w 132"/>
                <a:gd name="T45" fmla="*/ 82 h 129"/>
                <a:gd name="T46" fmla="*/ 50 w 132"/>
                <a:gd name="T47" fmla="*/ 86 h 129"/>
                <a:gd name="T48" fmla="*/ 50 w 132"/>
                <a:gd name="T49" fmla="*/ 12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2" h="129">
                  <a:moveTo>
                    <a:pt x="50" y="129"/>
                  </a:moveTo>
                  <a:lnTo>
                    <a:pt x="82" y="129"/>
                  </a:lnTo>
                  <a:lnTo>
                    <a:pt x="82" y="86"/>
                  </a:lnTo>
                  <a:lnTo>
                    <a:pt x="82" y="86"/>
                  </a:lnTo>
                  <a:lnTo>
                    <a:pt x="84" y="82"/>
                  </a:lnTo>
                  <a:lnTo>
                    <a:pt x="88" y="80"/>
                  </a:lnTo>
                  <a:lnTo>
                    <a:pt x="132" y="80"/>
                  </a:lnTo>
                  <a:lnTo>
                    <a:pt x="132" y="50"/>
                  </a:lnTo>
                  <a:lnTo>
                    <a:pt x="88" y="50"/>
                  </a:lnTo>
                  <a:lnTo>
                    <a:pt x="88" y="50"/>
                  </a:lnTo>
                  <a:lnTo>
                    <a:pt x="84" y="48"/>
                  </a:lnTo>
                  <a:lnTo>
                    <a:pt x="82" y="42"/>
                  </a:lnTo>
                  <a:lnTo>
                    <a:pt x="82" y="0"/>
                  </a:lnTo>
                  <a:lnTo>
                    <a:pt x="50" y="0"/>
                  </a:lnTo>
                  <a:lnTo>
                    <a:pt x="50" y="42"/>
                  </a:lnTo>
                  <a:lnTo>
                    <a:pt x="50" y="42"/>
                  </a:lnTo>
                  <a:lnTo>
                    <a:pt x="48" y="48"/>
                  </a:lnTo>
                  <a:lnTo>
                    <a:pt x="44" y="50"/>
                  </a:lnTo>
                  <a:lnTo>
                    <a:pt x="0" y="50"/>
                  </a:lnTo>
                  <a:lnTo>
                    <a:pt x="0" y="80"/>
                  </a:lnTo>
                  <a:lnTo>
                    <a:pt x="44" y="80"/>
                  </a:lnTo>
                  <a:lnTo>
                    <a:pt x="44" y="80"/>
                  </a:lnTo>
                  <a:lnTo>
                    <a:pt x="48" y="82"/>
                  </a:lnTo>
                  <a:lnTo>
                    <a:pt x="50" y="86"/>
                  </a:lnTo>
                  <a:lnTo>
                    <a:pt x="50" y="1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 name="Freeform 280">
              <a:extLst>
                <a:ext uri="{FF2B5EF4-FFF2-40B4-BE49-F238E27FC236}">
                  <a16:creationId xmlns:a16="http://schemas.microsoft.com/office/drawing/2014/main" id="{D0DB20EA-3028-448C-AEE7-8B5B9C937522}"/>
                </a:ext>
              </a:extLst>
            </p:cNvPr>
            <p:cNvSpPr>
              <a:spLocks/>
            </p:cNvSpPr>
            <p:nvPr userDrawn="1"/>
          </p:nvSpPr>
          <p:spPr bwMode="auto">
            <a:xfrm>
              <a:off x="7088188" y="4792663"/>
              <a:ext cx="250825" cy="249238"/>
            </a:xfrm>
            <a:custGeom>
              <a:avLst/>
              <a:gdLst>
                <a:gd name="T0" fmla="*/ 100 w 158"/>
                <a:gd name="T1" fmla="*/ 157 h 157"/>
                <a:gd name="T2" fmla="*/ 56 w 158"/>
                <a:gd name="T3" fmla="*/ 157 h 157"/>
                <a:gd name="T4" fmla="*/ 56 w 158"/>
                <a:gd name="T5" fmla="*/ 157 h 157"/>
                <a:gd name="T6" fmla="*/ 52 w 158"/>
                <a:gd name="T7" fmla="*/ 155 h 157"/>
                <a:gd name="T8" fmla="*/ 50 w 158"/>
                <a:gd name="T9" fmla="*/ 149 h 157"/>
                <a:gd name="T10" fmla="*/ 50 w 158"/>
                <a:gd name="T11" fmla="*/ 107 h 157"/>
                <a:gd name="T12" fmla="*/ 6 w 158"/>
                <a:gd name="T13" fmla="*/ 107 h 157"/>
                <a:gd name="T14" fmla="*/ 6 w 158"/>
                <a:gd name="T15" fmla="*/ 107 h 157"/>
                <a:gd name="T16" fmla="*/ 2 w 158"/>
                <a:gd name="T17" fmla="*/ 105 h 157"/>
                <a:gd name="T18" fmla="*/ 0 w 158"/>
                <a:gd name="T19" fmla="*/ 100 h 157"/>
                <a:gd name="T20" fmla="*/ 0 w 158"/>
                <a:gd name="T21" fmla="*/ 56 h 157"/>
                <a:gd name="T22" fmla="*/ 0 w 158"/>
                <a:gd name="T23" fmla="*/ 56 h 157"/>
                <a:gd name="T24" fmla="*/ 2 w 158"/>
                <a:gd name="T25" fmla="*/ 52 h 157"/>
                <a:gd name="T26" fmla="*/ 6 w 158"/>
                <a:gd name="T27" fmla="*/ 50 h 157"/>
                <a:gd name="T28" fmla="*/ 50 w 158"/>
                <a:gd name="T29" fmla="*/ 50 h 157"/>
                <a:gd name="T30" fmla="*/ 50 w 158"/>
                <a:gd name="T31" fmla="*/ 6 h 157"/>
                <a:gd name="T32" fmla="*/ 50 w 158"/>
                <a:gd name="T33" fmla="*/ 6 h 157"/>
                <a:gd name="T34" fmla="*/ 52 w 158"/>
                <a:gd name="T35" fmla="*/ 2 h 157"/>
                <a:gd name="T36" fmla="*/ 56 w 158"/>
                <a:gd name="T37" fmla="*/ 0 h 157"/>
                <a:gd name="T38" fmla="*/ 100 w 158"/>
                <a:gd name="T39" fmla="*/ 0 h 157"/>
                <a:gd name="T40" fmla="*/ 100 w 158"/>
                <a:gd name="T41" fmla="*/ 0 h 157"/>
                <a:gd name="T42" fmla="*/ 106 w 158"/>
                <a:gd name="T43" fmla="*/ 2 h 157"/>
                <a:gd name="T44" fmla="*/ 108 w 158"/>
                <a:gd name="T45" fmla="*/ 6 h 157"/>
                <a:gd name="T46" fmla="*/ 108 w 158"/>
                <a:gd name="T47" fmla="*/ 50 h 157"/>
                <a:gd name="T48" fmla="*/ 150 w 158"/>
                <a:gd name="T49" fmla="*/ 50 h 157"/>
                <a:gd name="T50" fmla="*/ 150 w 158"/>
                <a:gd name="T51" fmla="*/ 50 h 157"/>
                <a:gd name="T52" fmla="*/ 156 w 158"/>
                <a:gd name="T53" fmla="*/ 52 h 157"/>
                <a:gd name="T54" fmla="*/ 158 w 158"/>
                <a:gd name="T55" fmla="*/ 56 h 157"/>
                <a:gd name="T56" fmla="*/ 158 w 158"/>
                <a:gd name="T57" fmla="*/ 100 h 157"/>
                <a:gd name="T58" fmla="*/ 158 w 158"/>
                <a:gd name="T59" fmla="*/ 100 h 157"/>
                <a:gd name="T60" fmla="*/ 156 w 158"/>
                <a:gd name="T61" fmla="*/ 105 h 157"/>
                <a:gd name="T62" fmla="*/ 150 w 158"/>
                <a:gd name="T63" fmla="*/ 107 h 157"/>
                <a:gd name="T64" fmla="*/ 108 w 158"/>
                <a:gd name="T65" fmla="*/ 107 h 157"/>
                <a:gd name="T66" fmla="*/ 108 w 158"/>
                <a:gd name="T67" fmla="*/ 149 h 157"/>
                <a:gd name="T68" fmla="*/ 108 w 158"/>
                <a:gd name="T69" fmla="*/ 149 h 157"/>
                <a:gd name="T70" fmla="*/ 106 w 158"/>
                <a:gd name="T71" fmla="*/ 155 h 157"/>
                <a:gd name="T72" fmla="*/ 100 w 158"/>
                <a:gd name="T73"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8" h="157">
                  <a:moveTo>
                    <a:pt x="100" y="157"/>
                  </a:moveTo>
                  <a:lnTo>
                    <a:pt x="56" y="157"/>
                  </a:lnTo>
                  <a:lnTo>
                    <a:pt x="56" y="157"/>
                  </a:lnTo>
                  <a:lnTo>
                    <a:pt x="52" y="155"/>
                  </a:lnTo>
                  <a:lnTo>
                    <a:pt x="50" y="149"/>
                  </a:lnTo>
                  <a:lnTo>
                    <a:pt x="50" y="107"/>
                  </a:lnTo>
                  <a:lnTo>
                    <a:pt x="6" y="107"/>
                  </a:lnTo>
                  <a:lnTo>
                    <a:pt x="6" y="107"/>
                  </a:lnTo>
                  <a:lnTo>
                    <a:pt x="2" y="105"/>
                  </a:lnTo>
                  <a:lnTo>
                    <a:pt x="0" y="100"/>
                  </a:lnTo>
                  <a:lnTo>
                    <a:pt x="0" y="56"/>
                  </a:lnTo>
                  <a:lnTo>
                    <a:pt x="0" y="56"/>
                  </a:lnTo>
                  <a:lnTo>
                    <a:pt x="2" y="52"/>
                  </a:lnTo>
                  <a:lnTo>
                    <a:pt x="6" y="50"/>
                  </a:lnTo>
                  <a:lnTo>
                    <a:pt x="50" y="50"/>
                  </a:lnTo>
                  <a:lnTo>
                    <a:pt x="50" y="6"/>
                  </a:lnTo>
                  <a:lnTo>
                    <a:pt x="50" y="6"/>
                  </a:lnTo>
                  <a:lnTo>
                    <a:pt x="52" y="2"/>
                  </a:lnTo>
                  <a:lnTo>
                    <a:pt x="56" y="0"/>
                  </a:lnTo>
                  <a:lnTo>
                    <a:pt x="100" y="0"/>
                  </a:lnTo>
                  <a:lnTo>
                    <a:pt x="100" y="0"/>
                  </a:lnTo>
                  <a:lnTo>
                    <a:pt x="106" y="2"/>
                  </a:lnTo>
                  <a:lnTo>
                    <a:pt x="108" y="6"/>
                  </a:lnTo>
                  <a:lnTo>
                    <a:pt x="108" y="50"/>
                  </a:lnTo>
                  <a:lnTo>
                    <a:pt x="150" y="50"/>
                  </a:lnTo>
                  <a:lnTo>
                    <a:pt x="150" y="50"/>
                  </a:lnTo>
                  <a:lnTo>
                    <a:pt x="156" y="52"/>
                  </a:lnTo>
                  <a:lnTo>
                    <a:pt x="158" y="56"/>
                  </a:lnTo>
                  <a:lnTo>
                    <a:pt x="158" y="100"/>
                  </a:lnTo>
                  <a:lnTo>
                    <a:pt x="158" y="100"/>
                  </a:lnTo>
                  <a:lnTo>
                    <a:pt x="156" y="105"/>
                  </a:lnTo>
                  <a:lnTo>
                    <a:pt x="150" y="107"/>
                  </a:lnTo>
                  <a:lnTo>
                    <a:pt x="108" y="107"/>
                  </a:lnTo>
                  <a:lnTo>
                    <a:pt x="108" y="149"/>
                  </a:lnTo>
                  <a:lnTo>
                    <a:pt x="108" y="149"/>
                  </a:lnTo>
                  <a:lnTo>
                    <a:pt x="106" y="155"/>
                  </a:lnTo>
                  <a:lnTo>
                    <a:pt x="100" y="1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11" name="Group 310">
            <a:extLst>
              <a:ext uri="{FF2B5EF4-FFF2-40B4-BE49-F238E27FC236}">
                <a16:creationId xmlns:a16="http://schemas.microsoft.com/office/drawing/2014/main" id="{FAF214DC-9CD0-4F7A-BF7A-322B6D77D14A}"/>
              </a:ext>
            </a:extLst>
          </p:cNvPr>
          <p:cNvGrpSpPr/>
          <p:nvPr userDrawn="1"/>
        </p:nvGrpSpPr>
        <p:grpSpPr>
          <a:xfrm>
            <a:off x="5935663" y="5886450"/>
            <a:ext cx="317500" cy="396875"/>
            <a:chOff x="5935663" y="5886450"/>
            <a:chExt cx="317500" cy="396875"/>
          </a:xfrm>
        </p:grpSpPr>
        <p:sp>
          <p:nvSpPr>
            <p:cNvPr id="312" name="Rectangle 281">
              <a:extLst>
                <a:ext uri="{FF2B5EF4-FFF2-40B4-BE49-F238E27FC236}">
                  <a16:creationId xmlns:a16="http://schemas.microsoft.com/office/drawing/2014/main" id="{E89BD1A5-4F7E-45B3-BB35-19F2B10C9A42}"/>
                </a:ext>
              </a:extLst>
            </p:cNvPr>
            <p:cNvSpPr>
              <a:spLocks noChangeArrowheads="1"/>
            </p:cNvSpPr>
            <p:nvPr userDrawn="1"/>
          </p:nvSpPr>
          <p:spPr bwMode="auto">
            <a:xfrm>
              <a:off x="5957888" y="6038850"/>
              <a:ext cx="269875" cy="4762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13" name="Freeform 282">
              <a:extLst>
                <a:ext uri="{FF2B5EF4-FFF2-40B4-BE49-F238E27FC236}">
                  <a16:creationId xmlns:a16="http://schemas.microsoft.com/office/drawing/2014/main" id="{F025517B-432B-420A-B333-E740EF0E781E}"/>
                </a:ext>
              </a:extLst>
            </p:cNvPr>
            <p:cNvSpPr>
              <a:spLocks/>
            </p:cNvSpPr>
            <p:nvPr userDrawn="1"/>
          </p:nvSpPr>
          <p:spPr bwMode="auto">
            <a:xfrm>
              <a:off x="6018213" y="6245225"/>
              <a:ext cx="12700" cy="12700"/>
            </a:xfrm>
            <a:custGeom>
              <a:avLst/>
              <a:gdLst>
                <a:gd name="T0" fmla="*/ 2 w 8"/>
                <a:gd name="T1" fmla="*/ 0 h 8"/>
                <a:gd name="T2" fmla="*/ 2 w 8"/>
                <a:gd name="T3" fmla="*/ 0 h 8"/>
                <a:gd name="T4" fmla="*/ 0 w 8"/>
                <a:gd name="T5" fmla="*/ 4 h 8"/>
                <a:gd name="T6" fmla="*/ 0 w 8"/>
                <a:gd name="T7" fmla="*/ 4 h 8"/>
                <a:gd name="T8" fmla="*/ 0 w 8"/>
                <a:gd name="T9" fmla="*/ 4 h 8"/>
                <a:gd name="T10" fmla="*/ 0 w 8"/>
                <a:gd name="T11" fmla="*/ 4 h 8"/>
                <a:gd name="T12" fmla="*/ 0 w 8"/>
                <a:gd name="T13" fmla="*/ 6 h 8"/>
                <a:gd name="T14" fmla="*/ 0 w 8"/>
                <a:gd name="T15" fmla="*/ 6 h 8"/>
                <a:gd name="T16" fmla="*/ 0 w 8"/>
                <a:gd name="T17" fmla="*/ 6 h 8"/>
                <a:gd name="T18" fmla="*/ 0 w 8"/>
                <a:gd name="T19" fmla="*/ 6 h 8"/>
                <a:gd name="T20" fmla="*/ 2 w 8"/>
                <a:gd name="T21" fmla="*/ 8 h 8"/>
                <a:gd name="T22" fmla="*/ 2 w 8"/>
                <a:gd name="T23" fmla="*/ 8 h 8"/>
                <a:gd name="T24" fmla="*/ 4 w 8"/>
                <a:gd name="T25" fmla="*/ 8 h 8"/>
                <a:gd name="T26" fmla="*/ 4 w 8"/>
                <a:gd name="T27" fmla="*/ 8 h 8"/>
                <a:gd name="T28" fmla="*/ 8 w 8"/>
                <a:gd name="T29" fmla="*/ 8 h 8"/>
                <a:gd name="T30" fmla="*/ 8 w 8"/>
                <a:gd name="T31" fmla="*/ 8 h 8"/>
                <a:gd name="T32" fmla="*/ 8 w 8"/>
                <a:gd name="T33" fmla="*/ 4 h 8"/>
                <a:gd name="T34" fmla="*/ 8 w 8"/>
                <a:gd name="T35" fmla="*/ 4 h 8"/>
                <a:gd name="T36" fmla="*/ 8 w 8"/>
                <a:gd name="T37" fmla="*/ 0 h 8"/>
                <a:gd name="T38" fmla="*/ 8 w 8"/>
                <a:gd name="T39" fmla="*/ 0 h 8"/>
                <a:gd name="T40" fmla="*/ 4 w 8"/>
                <a:gd name="T41" fmla="*/ 0 h 8"/>
                <a:gd name="T42" fmla="*/ 2 w 8"/>
                <a:gd name="T43" fmla="*/ 0 h 8"/>
                <a:gd name="T44" fmla="*/ 2 w 8"/>
                <a:gd name="T4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 h="8">
                  <a:moveTo>
                    <a:pt x="2" y="0"/>
                  </a:moveTo>
                  <a:lnTo>
                    <a:pt x="2" y="0"/>
                  </a:lnTo>
                  <a:lnTo>
                    <a:pt x="0" y="4"/>
                  </a:lnTo>
                  <a:lnTo>
                    <a:pt x="0" y="4"/>
                  </a:lnTo>
                  <a:lnTo>
                    <a:pt x="0" y="4"/>
                  </a:lnTo>
                  <a:lnTo>
                    <a:pt x="0" y="4"/>
                  </a:lnTo>
                  <a:lnTo>
                    <a:pt x="0" y="6"/>
                  </a:lnTo>
                  <a:lnTo>
                    <a:pt x="0" y="6"/>
                  </a:lnTo>
                  <a:lnTo>
                    <a:pt x="0" y="6"/>
                  </a:lnTo>
                  <a:lnTo>
                    <a:pt x="0" y="6"/>
                  </a:lnTo>
                  <a:lnTo>
                    <a:pt x="2" y="8"/>
                  </a:lnTo>
                  <a:lnTo>
                    <a:pt x="2" y="8"/>
                  </a:lnTo>
                  <a:lnTo>
                    <a:pt x="4" y="8"/>
                  </a:lnTo>
                  <a:lnTo>
                    <a:pt x="4" y="8"/>
                  </a:lnTo>
                  <a:lnTo>
                    <a:pt x="8" y="8"/>
                  </a:lnTo>
                  <a:lnTo>
                    <a:pt x="8" y="8"/>
                  </a:lnTo>
                  <a:lnTo>
                    <a:pt x="8" y="4"/>
                  </a:lnTo>
                  <a:lnTo>
                    <a:pt x="8" y="4"/>
                  </a:lnTo>
                  <a:lnTo>
                    <a:pt x="8" y="0"/>
                  </a:lnTo>
                  <a:lnTo>
                    <a:pt x="8" y="0"/>
                  </a:lnTo>
                  <a:lnTo>
                    <a:pt x="4" y="0"/>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 name="Freeform 283">
              <a:extLst>
                <a:ext uri="{FF2B5EF4-FFF2-40B4-BE49-F238E27FC236}">
                  <a16:creationId xmlns:a16="http://schemas.microsoft.com/office/drawing/2014/main" id="{64C13FC4-94CC-46A5-8473-5F838A61BCF2}"/>
                </a:ext>
              </a:extLst>
            </p:cNvPr>
            <p:cNvSpPr>
              <a:spLocks/>
            </p:cNvSpPr>
            <p:nvPr userDrawn="1"/>
          </p:nvSpPr>
          <p:spPr bwMode="auto">
            <a:xfrm>
              <a:off x="6126163" y="6245225"/>
              <a:ext cx="12700" cy="12700"/>
            </a:xfrm>
            <a:custGeom>
              <a:avLst/>
              <a:gdLst>
                <a:gd name="T0" fmla="*/ 4 w 8"/>
                <a:gd name="T1" fmla="*/ 0 h 8"/>
                <a:gd name="T2" fmla="*/ 4 w 8"/>
                <a:gd name="T3" fmla="*/ 0 h 8"/>
                <a:gd name="T4" fmla="*/ 4 w 8"/>
                <a:gd name="T5" fmla="*/ 0 h 8"/>
                <a:gd name="T6" fmla="*/ 0 w 8"/>
                <a:gd name="T7" fmla="*/ 0 h 8"/>
                <a:gd name="T8" fmla="*/ 0 w 8"/>
                <a:gd name="T9" fmla="*/ 4 h 8"/>
                <a:gd name="T10" fmla="*/ 0 w 8"/>
                <a:gd name="T11" fmla="*/ 4 h 8"/>
                <a:gd name="T12" fmla="*/ 0 w 8"/>
                <a:gd name="T13" fmla="*/ 8 h 8"/>
                <a:gd name="T14" fmla="*/ 4 w 8"/>
                <a:gd name="T15" fmla="*/ 8 h 8"/>
                <a:gd name="T16" fmla="*/ 4 w 8"/>
                <a:gd name="T17" fmla="*/ 8 h 8"/>
                <a:gd name="T18" fmla="*/ 8 w 8"/>
                <a:gd name="T19" fmla="*/ 8 h 8"/>
                <a:gd name="T20" fmla="*/ 8 w 8"/>
                <a:gd name="T21" fmla="*/ 4 h 8"/>
                <a:gd name="T22" fmla="*/ 8 w 8"/>
                <a:gd name="T23" fmla="*/ 4 h 8"/>
                <a:gd name="T24" fmla="*/ 8 w 8"/>
                <a:gd name="T25" fmla="*/ 0 h 8"/>
                <a:gd name="T26" fmla="*/ 4 w 8"/>
                <a:gd name="T27" fmla="*/ 0 h 8"/>
                <a:gd name="T28" fmla="*/ 4 w 8"/>
                <a:gd name="T2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8">
                  <a:moveTo>
                    <a:pt x="4" y="0"/>
                  </a:moveTo>
                  <a:lnTo>
                    <a:pt x="4" y="0"/>
                  </a:lnTo>
                  <a:lnTo>
                    <a:pt x="4" y="0"/>
                  </a:lnTo>
                  <a:lnTo>
                    <a:pt x="0" y="0"/>
                  </a:lnTo>
                  <a:lnTo>
                    <a:pt x="0" y="4"/>
                  </a:lnTo>
                  <a:lnTo>
                    <a:pt x="0" y="4"/>
                  </a:lnTo>
                  <a:lnTo>
                    <a:pt x="0" y="8"/>
                  </a:lnTo>
                  <a:lnTo>
                    <a:pt x="4" y="8"/>
                  </a:lnTo>
                  <a:lnTo>
                    <a:pt x="4" y="8"/>
                  </a:lnTo>
                  <a:lnTo>
                    <a:pt x="8" y="8"/>
                  </a:lnTo>
                  <a:lnTo>
                    <a:pt x="8" y="4"/>
                  </a:lnTo>
                  <a:lnTo>
                    <a:pt x="8" y="4"/>
                  </a:lnTo>
                  <a:lnTo>
                    <a:pt x="8" y="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 name="Freeform 284">
              <a:extLst>
                <a:ext uri="{FF2B5EF4-FFF2-40B4-BE49-F238E27FC236}">
                  <a16:creationId xmlns:a16="http://schemas.microsoft.com/office/drawing/2014/main" id="{AC7FDE56-BF7E-4A1F-A250-2B3CFB18B45A}"/>
                </a:ext>
              </a:extLst>
            </p:cNvPr>
            <p:cNvSpPr>
              <a:spLocks/>
            </p:cNvSpPr>
            <p:nvPr userDrawn="1"/>
          </p:nvSpPr>
          <p:spPr bwMode="auto">
            <a:xfrm>
              <a:off x="6081713" y="6245225"/>
              <a:ext cx="15875" cy="12700"/>
            </a:xfrm>
            <a:custGeom>
              <a:avLst/>
              <a:gdLst>
                <a:gd name="T0" fmla="*/ 6 w 10"/>
                <a:gd name="T1" fmla="*/ 0 h 8"/>
                <a:gd name="T2" fmla="*/ 6 w 10"/>
                <a:gd name="T3" fmla="*/ 0 h 8"/>
                <a:gd name="T4" fmla="*/ 6 w 10"/>
                <a:gd name="T5" fmla="*/ 0 h 8"/>
                <a:gd name="T6" fmla="*/ 2 w 10"/>
                <a:gd name="T7" fmla="*/ 0 h 8"/>
                <a:gd name="T8" fmla="*/ 0 w 10"/>
                <a:gd name="T9" fmla="*/ 4 h 8"/>
                <a:gd name="T10" fmla="*/ 0 w 10"/>
                <a:gd name="T11" fmla="*/ 4 h 8"/>
                <a:gd name="T12" fmla="*/ 2 w 10"/>
                <a:gd name="T13" fmla="*/ 8 h 8"/>
                <a:gd name="T14" fmla="*/ 6 w 10"/>
                <a:gd name="T15" fmla="*/ 8 h 8"/>
                <a:gd name="T16" fmla="*/ 6 w 10"/>
                <a:gd name="T17" fmla="*/ 8 h 8"/>
                <a:gd name="T18" fmla="*/ 8 w 10"/>
                <a:gd name="T19" fmla="*/ 8 h 8"/>
                <a:gd name="T20" fmla="*/ 10 w 10"/>
                <a:gd name="T21" fmla="*/ 4 h 8"/>
                <a:gd name="T22" fmla="*/ 10 w 10"/>
                <a:gd name="T23" fmla="*/ 4 h 8"/>
                <a:gd name="T24" fmla="*/ 8 w 10"/>
                <a:gd name="T25" fmla="*/ 0 h 8"/>
                <a:gd name="T26" fmla="*/ 6 w 10"/>
                <a:gd name="T27" fmla="*/ 0 h 8"/>
                <a:gd name="T28" fmla="*/ 6 w 10"/>
                <a:gd name="T2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 h="8">
                  <a:moveTo>
                    <a:pt x="6" y="0"/>
                  </a:moveTo>
                  <a:lnTo>
                    <a:pt x="6" y="0"/>
                  </a:lnTo>
                  <a:lnTo>
                    <a:pt x="6" y="0"/>
                  </a:lnTo>
                  <a:lnTo>
                    <a:pt x="2" y="0"/>
                  </a:lnTo>
                  <a:lnTo>
                    <a:pt x="0" y="4"/>
                  </a:lnTo>
                  <a:lnTo>
                    <a:pt x="0" y="4"/>
                  </a:lnTo>
                  <a:lnTo>
                    <a:pt x="2" y="8"/>
                  </a:lnTo>
                  <a:lnTo>
                    <a:pt x="6" y="8"/>
                  </a:lnTo>
                  <a:lnTo>
                    <a:pt x="6" y="8"/>
                  </a:lnTo>
                  <a:lnTo>
                    <a:pt x="8" y="8"/>
                  </a:lnTo>
                  <a:lnTo>
                    <a:pt x="10" y="4"/>
                  </a:lnTo>
                  <a:lnTo>
                    <a:pt x="10" y="4"/>
                  </a:lnTo>
                  <a:lnTo>
                    <a:pt x="8" y="0"/>
                  </a:lnTo>
                  <a:lnTo>
                    <a:pt x="6"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 name="Freeform 285">
              <a:extLst>
                <a:ext uri="{FF2B5EF4-FFF2-40B4-BE49-F238E27FC236}">
                  <a16:creationId xmlns:a16="http://schemas.microsoft.com/office/drawing/2014/main" id="{D1D461CB-2236-4E6E-9D71-447F97D2BCCC}"/>
                </a:ext>
              </a:extLst>
            </p:cNvPr>
            <p:cNvSpPr>
              <a:spLocks/>
            </p:cNvSpPr>
            <p:nvPr userDrawn="1"/>
          </p:nvSpPr>
          <p:spPr bwMode="auto">
            <a:xfrm>
              <a:off x="6040438" y="6245225"/>
              <a:ext cx="12700" cy="12700"/>
            </a:xfrm>
            <a:custGeom>
              <a:avLst/>
              <a:gdLst>
                <a:gd name="T0" fmla="*/ 4 w 8"/>
                <a:gd name="T1" fmla="*/ 0 h 8"/>
                <a:gd name="T2" fmla="*/ 4 w 8"/>
                <a:gd name="T3" fmla="*/ 0 h 8"/>
                <a:gd name="T4" fmla="*/ 4 w 8"/>
                <a:gd name="T5" fmla="*/ 0 h 8"/>
                <a:gd name="T6" fmla="*/ 2 w 8"/>
                <a:gd name="T7" fmla="*/ 0 h 8"/>
                <a:gd name="T8" fmla="*/ 0 w 8"/>
                <a:gd name="T9" fmla="*/ 4 h 8"/>
                <a:gd name="T10" fmla="*/ 0 w 8"/>
                <a:gd name="T11" fmla="*/ 4 h 8"/>
                <a:gd name="T12" fmla="*/ 2 w 8"/>
                <a:gd name="T13" fmla="*/ 8 h 8"/>
                <a:gd name="T14" fmla="*/ 4 w 8"/>
                <a:gd name="T15" fmla="*/ 8 h 8"/>
                <a:gd name="T16" fmla="*/ 4 w 8"/>
                <a:gd name="T17" fmla="*/ 8 h 8"/>
                <a:gd name="T18" fmla="*/ 8 w 8"/>
                <a:gd name="T19" fmla="*/ 8 h 8"/>
                <a:gd name="T20" fmla="*/ 8 w 8"/>
                <a:gd name="T21" fmla="*/ 4 h 8"/>
                <a:gd name="T22" fmla="*/ 8 w 8"/>
                <a:gd name="T23" fmla="*/ 4 h 8"/>
                <a:gd name="T24" fmla="*/ 8 w 8"/>
                <a:gd name="T25" fmla="*/ 0 h 8"/>
                <a:gd name="T26" fmla="*/ 4 w 8"/>
                <a:gd name="T27" fmla="*/ 0 h 8"/>
                <a:gd name="T28" fmla="*/ 4 w 8"/>
                <a:gd name="T2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8">
                  <a:moveTo>
                    <a:pt x="4" y="0"/>
                  </a:moveTo>
                  <a:lnTo>
                    <a:pt x="4" y="0"/>
                  </a:lnTo>
                  <a:lnTo>
                    <a:pt x="4" y="0"/>
                  </a:lnTo>
                  <a:lnTo>
                    <a:pt x="2" y="0"/>
                  </a:lnTo>
                  <a:lnTo>
                    <a:pt x="0" y="4"/>
                  </a:lnTo>
                  <a:lnTo>
                    <a:pt x="0" y="4"/>
                  </a:lnTo>
                  <a:lnTo>
                    <a:pt x="2" y="8"/>
                  </a:lnTo>
                  <a:lnTo>
                    <a:pt x="4" y="8"/>
                  </a:lnTo>
                  <a:lnTo>
                    <a:pt x="4" y="8"/>
                  </a:lnTo>
                  <a:lnTo>
                    <a:pt x="8" y="8"/>
                  </a:lnTo>
                  <a:lnTo>
                    <a:pt x="8" y="4"/>
                  </a:lnTo>
                  <a:lnTo>
                    <a:pt x="8" y="4"/>
                  </a:lnTo>
                  <a:lnTo>
                    <a:pt x="8" y="0"/>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 name="Freeform 286">
              <a:extLst>
                <a:ext uri="{FF2B5EF4-FFF2-40B4-BE49-F238E27FC236}">
                  <a16:creationId xmlns:a16="http://schemas.microsoft.com/office/drawing/2014/main" id="{E0E4C5FA-5CDE-4000-B440-EC21BBAEDBC0}"/>
                </a:ext>
              </a:extLst>
            </p:cNvPr>
            <p:cNvSpPr>
              <a:spLocks/>
            </p:cNvSpPr>
            <p:nvPr userDrawn="1"/>
          </p:nvSpPr>
          <p:spPr bwMode="auto">
            <a:xfrm>
              <a:off x="6154738" y="6245225"/>
              <a:ext cx="12700" cy="12700"/>
            </a:xfrm>
            <a:custGeom>
              <a:avLst/>
              <a:gdLst>
                <a:gd name="T0" fmla="*/ 0 w 8"/>
                <a:gd name="T1" fmla="*/ 0 h 8"/>
                <a:gd name="T2" fmla="*/ 0 w 8"/>
                <a:gd name="T3" fmla="*/ 0 h 8"/>
                <a:gd name="T4" fmla="*/ 0 w 8"/>
                <a:gd name="T5" fmla="*/ 4 h 8"/>
                <a:gd name="T6" fmla="*/ 0 w 8"/>
                <a:gd name="T7" fmla="*/ 4 h 8"/>
                <a:gd name="T8" fmla="*/ 0 w 8"/>
                <a:gd name="T9" fmla="*/ 8 h 8"/>
                <a:gd name="T10" fmla="*/ 0 w 8"/>
                <a:gd name="T11" fmla="*/ 8 h 8"/>
                <a:gd name="T12" fmla="*/ 4 w 8"/>
                <a:gd name="T13" fmla="*/ 8 h 8"/>
                <a:gd name="T14" fmla="*/ 4 w 8"/>
                <a:gd name="T15" fmla="*/ 8 h 8"/>
                <a:gd name="T16" fmla="*/ 6 w 8"/>
                <a:gd name="T17" fmla="*/ 8 h 8"/>
                <a:gd name="T18" fmla="*/ 6 w 8"/>
                <a:gd name="T19" fmla="*/ 8 h 8"/>
                <a:gd name="T20" fmla="*/ 8 w 8"/>
                <a:gd name="T21" fmla="*/ 4 h 8"/>
                <a:gd name="T22" fmla="*/ 8 w 8"/>
                <a:gd name="T23" fmla="*/ 4 h 8"/>
                <a:gd name="T24" fmla="*/ 6 w 8"/>
                <a:gd name="T25" fmla="*/ 0 h 8"/>
                <a:gd name="T26" fmla="*/ 6 w 8"/>
                <a:gd name="T27" fmla="*/ 0 h 8"/>
                <a:gd name="T28" fmla="*/ 4 w 8"/>
                <a:gd name="T29" fmla="*/ 0 h 8"/>
                <a:gd name="T30" fmla="*/ 0 w 8"/>
                <a:gd name="T31" fmla="*/ 0 h 8"/>
                <a:gd name="T32" fmla="*/ 0 w 8"/>
                <a:gd name="T3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 h="8">
                  <a:moveTo>
                    <a:pt x="0" y="0"/>
                  </a:moveTo>
                  <a:lnTo>
                    <a:pt x="0" y="0"/>
                  </a:lnTo>
                  <a:lnTo>
                    <a:pt x="0" y="4"/>
                  </a:lnTo>
                  <a:lnTo>
                    <a:pt x="0" y="4"/>
                  </a:lnTo>
                  <a:lnTo>
                    <a:pt x="0" y="8"/>
                  </a:lnTo>
                  <a:lnTo>
                    <a:pt x="0" y="8"/>
                  </a:lnTo>
                  <a:lnTo>
                    <a:pt x="4" y="8"/>
                  </a:lnTo>
                  <a:lnTo>
                    <a:pt x="4" y="8"/>
                  </a:lnTo>
                  <a:lnTo>
                    <a:pt x="6" y="8"/>
                  </a:lnTo>
                  <a:lnTo>
                    <a:pt x="6" y="8"/>
                  </a:lnTo>
                  <a:lnTo>
                    <a:pt x="8" y="4"/>
                  </a:lnTo>
                  <a:lnTo>
                    <a:pt x="8" y="4"/>
                  </a:lnTo>
                  <a:lnTo>
                    <a:pt x="6" y="0"/>
                  </a:lnTo>
                  <a:lnTo>
                    <a:pt x="6" y="0"/>
                  </a:lnTo>
                  <a:lnTo>
                    <a:pt x="4" y="0"/>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 name="Freeform 287">
              <a:extLst>
                <a:ext uri="{FF2B5EF4-FFF2-40B4-BE49-F238E27FC236}">
                  <a16:creationId xmlns:a16="http://schemas.microsoft.com/office/drawing/2014/main" id="{9F503529-4629-481C-A7A4-D0ECB54466E0}"/>
                </a:ext>
              </a:extLst>
            </p:cNvPr>
            <p:cNvSpPr>
              <a:spLocks noEditPoints="1"/>
            </p:cNvSpPr>
            <p:nvPr userDrawn="1"/>
          </p:nvSpPr>
          <p:spPr bwMode="auto">
            <a:xfrm>
              <a:off x="5935663" y="5886450"/>
              <a:ext cx="317500" cy="396875"/>
            </a:xfrm>
            <a:custGeom>
              <a:avLst/>
              <a:gdLst>
                <a:gd name="T0" fmla="*/ 180 w 200"/>
                <a:gd name="T1" fmla="*/ 182 h 250"/>
                <a:gd name="T2" fmla="*/ 176 w 200"/>
                <a:gd name="T3" fmla="*/ 172 h 250"/>
                <a:gd name="T4" fmla="*/ 180 w 200"/>
                <a:gd name="T5" fmla="*/ 166 h 250"/>
                <a:gd name="T6" fmla="*/ 190 w 200"/>
                <a:gd name="T7" fmla="*/ 164 h 250"/>
                <a:gd name="T8" fmla="*/ 198 w 200"/>
                <a:gd name="T9" fmla="*/ 152 h 250"/>
                <a:gd name="T10" fmla="*/ 198 w 200"/>
                <a:gd name="T11" fmla="*/ 138 h 250"/>
                <a:gd name="T12" fmla="*/ 198 w 200"/>
                <a:gd name="T13" fmla="*/ 8 h 250"/>
                <a:gd name="T14" fmla="*/ 184 w 200"/>
                <a:gd name="T15" fmla="*/ 0 h 250"/>
                <a:gd name="T16" fmla="*/ 14 w 200"/>
                <a:gd name="T17" fmla="*/ 0 h 250"/>
                <a:gd name="T18" fmla="*/ 4 w 200"/>
                <a:gd name="T19" fmla="*/ 4 h 250"/>
                <a:gd name="T20" fmla="*/ 0 w 200"/>
                <a:gd name="T21" fmla="*/ 138 h 250"/>
                <a:gd name="T22" fmla="*/ 0 w 200"/>
                <a:gd name="T23" fmla="*/ 152 h 250"/>
                <a:gd name="T24" fmla="*/ 4 w 200"/>
                <a:gd name="T25" fmla="*/ 162 h 250"/>
                <a:gd name="T26" fmla="*/ 66 w 200"/>
                <a:gd name="T27" fmla="*/ 166 h 250"/>
                <a:gd name="T28" fmla="*/ 64 w 200"/>
                <a:gd name="T29" fmla="*/ 176 h 250"/>
                <a:gd name="T30" fmla="*/ 56 w 200"/>
                <a:gd name="T31" fmla="*/ 188 h 250"/>
                <a:gd name="T32" fmla="*/ 52 w 200"/>
                <a:gd name="T33" fmla="*/ 194 h 250"/>
                <a:gd name="T34" fmla="*/ 100 w 200"/>
                <a:gd name="T35" fmla="*/ 200 h 250"/>
                <a:gd name="T36" fmla="*/ 140 w 200"/>
                <a:gd name="T37" fmla="*/ 200 h 250"/>
                <a:gd name="T38" fmla="*/ 146 w 200"/>
                <a:gd name="T39" fmla="*/ 194 h 250"/>
                <a:gd name="T40" fmla="*/ 144 w 200"/>
                <a:gd name="T41" fmla="*/ 188 h 250"/>
                <a:gd name="T42" fmla="*/ 134 w 200"/>
                <a:gd name="T43" fmla="*/ 176 h 250"/>
                <a:gd name="T44" fmla="*/ 170 w 200"/>
                <a:gd name="T45" fmla="*/ 166 h 250"/>
                <a:gd name="T46" fmla="*/ 168 w 200"/>
                <a:gd name="T47" fmla="*/ 172 h 250"/>
                <a:gd name="T48" fmla="*/ 174 w 200"/>
                <a:gd name="T49" fmla="*/ 188 h 250"/>
                <a:gd name="T50" fmla="*/ 192 w 200"/>
                <a:gd name="T51" fmla="*/ 214 h 250"/>
                <a:gd name="T52" fmla="*/ 188 w 200"/>
                <a:gd name="T53" fmla="*/ 224 h 250"/>
                <a:gd name="T54" fmla="*/ 180 w 200"/>
                <a:gd name="T55" fmla="*/ 226 h 250"/>
                <a:gd name="T56" fmla="*/ 168 w 200"/>
                <a:gd name="T57" fmla="*/ 212 h 250"/>
                <a:gd name="T58" fmla="*/ 34 w 200"/>
                <a:gd name="T59" fmla="*/ 210 h 250"/>
                <a:gd name="T60" fmla="*/ 10 w 200"/>
                <a:gd name="T61" fmla="*/ 242 h 250"/>
                <a:gd name="T62" fmla="*/ 12 w 200"/>
                <a:gd name="T63" fmla="*/ 248 h 250"/>
                <a:gd name="T64" fmla="*/ 184 w 200"/>
                <a:gd name="T65" fmla="*/ 250 h 250"/>
                <a:gd name="T66" fmla="*/ 188 w 200"/>
                <a:gd name="T67" fmla="*/ 248 h 250"/>
                <a:gd name="T68" fmla="*/ 182 w 200"/>
                <a:gd name="T69" fmla="*/ 234 h 250"/>
                <a:gd name="T70" fmla="*/ 190 w 200"/>
                <a:gd name="T71" fmla="*/ 232 h 250"/>
                <a:gd name="T72" fmla="*/ 198 w 200"/>
                <a:gd name="T73" fmla="*/ 224 h 250"/>
                <a:gd name="T74" fmla="*/ 198 w 200"/>
                <a:gd name="T75" fmla="*/ 206 h 250"/>
                <a:gd name="T76" fmla="*/ 8 w 200"/>
                <a:gd name="T77" fmla="*/ 14 h 250"/>
                <a:gd name="T78" fmla="*/ 14 w 200"/>
                <a:gd name="T79" fmla="*/ 8 h 250"/>
                <a:gd name="T80" fmla="*/ 184 w 200"/>
                <a:gd name="T81" fmla="*/ 8 h 250"/>
                <a:gd name="T82" fmla="*/ 190 w 200"/>
                <a:gd name="T83" fmla="*/ 14 h 250"/>
                <a:gd name="T84" fmla="*/ 100 w 200"/>
                <a:gd name="T85" fmla="*/ 132 h 250"/>
                <a:gd name="T86" fmla="*/ 100 w 200"/>
                <a:gd name="T87" fmla="*/ 132 h 250"/>
                <a:gd name="T88" fmla="*/ 8 w 200"/>
                <a:gd name="T89" fmla="*/ 152 h 250"/>
                <a:gd name="T90" fmla="*/ 40 w 200"/>
                <a:gd name="T91" fmla="*/ 142 h 250"/>
                <a:gd name="T92" fmla="*/ 100 w 200"/>
                <a:gd name="T93" fmla="*/ 142 h 250"/>
                <a:gd name="T94" fmla="*/ 100 w 200"/>
                <a:gd name="T95" fmla="*/ 142 h 250"/>
                <a:gd name="T96" fmla="*/ 158 w 200"/>
                <a:gd name="T97" fmla="*/ 142 h 250"/>
                <a:gd name="T98" fmla="*/ 190 w 200"/>
                <a:gd name="T99" fmla="*/ 152 h 250"/>
                <a:gd name="T100" fmla="*/ 100 w 200"/>
                <a:gd name="T101" fmla="*/ 156 h 250"/>
                <a:gd name="T102" fmla="*/ 14 w 200"/>
                <a:gd name="T103" fmla="*/ 156 h 250"/>
                <a:gd name="T104" fmla="*/ 8 w 200"/>
                <a:gd name="T105" fmla="*/ 152 h 250"/>
                <a:gd name="T106" fmla="*/ 128 w 200"/>
                <a:gd name="T107" fmla="*/ 184 h 250"/>
                <a:gd name="T108" fmla="*/ 100 w 200"/>
                <a:gd name="T109" fmla="*/ 190 h 250"/>
                <a:gd name="T110" fmla="*/ 66 w 200"/>
                <a:gd name="T111" fmla="*/ 190 h 250"/>
                <a:gd name="T112" fmla="*/ 72 w 200"/>
                <a:gd name="T113" fmla="*/ 178 h 250"/>
                <a:gd name="T114" fmla="*/ 100 w 200"/>
                <a:gd name="T115" fmla="*/ 166 h 250"/>
                <a:gd name="T116" fmla="*/ 126 w 200"/>
                <a:gd name="T117" fmla="*/ 178 h 250"/>
                <a:gd name="T118" fmla="*/ 36 w 200"/>
                <a:gd name="T119" fmla="*/ 220 h 250"/>
                <a:gd name="T120" fmla="*/ 22 w 200"/>
                <a:gd name="T121" fmla="*/ 24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0" h="250">
                  <a:moveTo>
                    <a:pt x="194" y="200"/>
                  </a:moveTo>
                  <a:lnTo>
                    <a:pt x="194" y="200"/>
                  </a:lnTo>
                  <a:lnTo>
                    <a:pt x="180" y="182"/>
                  </a:lnTo>
                  <a:lnTo>
                    <a:pt x="180" y="182"/>
                  </a:lnTo>
                  <a:lnTo>
                    <a:pt x="176" y="176"/>
                  </a:lnTo>
                  <a:lnTo>
                    <a:pt x="176" y="172"/>
                  </a:lnTo>
                  <a:lnTo>
                    <a:pt x="176" y="172"/>
                  </a:lnTo>
                  <a:lnTo>
                    <a:pt x="178" y="168"/>
                  </a:lnTo>
                  <a:lnTo>
                    <a:pt x="180" y="166"/>
                  </a:lnTo>
                  <a:lnTo>
                    <a:pt x="186" y="166"/>
                  </a:lnTo>
                  <a:lnTo>
                    <a:pt x="186" y="166"/>
                  </a:lnTo>
                  <a:lnTo>
                    <a:pt x="190" y="164"/>
                  </a:lnTo>
                  <a:lnTo>
                    <a:pt x="194" y="162"/>
                  </a:lnTo>
                  <a:lnTo>
                    <a:pt x="198" y="156"/>
                  </a:lnTo>
                  <a:lnTo>
                    <a:pt x="198" y="152"/>
                  </a:lnTo>
                  <a:lnTo>
                    <a:pt x="198" y="138"/>
                  </a:lnTo>
                  <a:lnTo>
                    <a:pt x="198" y="138"/>
                  </a:lnTo>
                  <a:lnTo>
                    <a:pt x="198" y="138"/>
                  </a:lnTo>
                  <a:lnTo>
                    <a:pt x="198" y="14"/>
                  </a:lnTo>
                  <a:lnTo>
                    <a:pt x="198" y="14"/>
                  </a:lnTo>
                  <a:lnTo>
                    <a:pt x="198" y="8"/>
                  </a:lnTo>
                  <a:lnTo>
                    <a:pt x="194" y="4"/>
                  </a:lnTo>
                  <a:lnTo>
                    <a:pt x="190" y="0"/>
                  </a:lnTo>
                  <a:lnTo>
                    <a:pt x="184" y="0"/>
                  </a:lnTo>
                  <a:lnTo>
                    <a:pt x="100" y="0"/>
                  </a:lnTo>
                  <a:lnTo>
                    <a:pt x="100" y="0"/>
                  </a:lnTo>
                  <a:lnTo>
                    <a:pt x="14" y="0"/>
                  </a:lnTo>
                  <a:lnTo>
                    <a:pt x="14" y="0"/>
                  </a:lnTo>
                  <a:lnTo>
                    <a:pt x="8" y="0"/>
                  </a:lnTo>
                  <a:lnTo>
                    <a:pt x="4" y="4"/>
                  </a:lnTo>
                  <a:lnTo>
                    <a:pt x="2" y="8"/>
                  </a:lnTo>
                  <a:lnTo>
                    <a:pt x="0" y="14"/>
                  </a:lnTo>
                  <a:lnTo>
                    <a:pt x="0" y="138"/>
                  </a:lnTo>
                  <a:lnTo>
                    <a:pt x="0" y="138"/>
                  </a:lnTo>
                  <a:lnTo>
                    <a:pt x="0" y="138"/>
                  </a:lnTo>
                  <a:lnTo>
                    <a:pt x="0" y="152"/>
                  </a:lnTo>
                  <a:lnTo>
                    <a:pt x="0" y="152"/>
                  </a:lnTo>
                  <a:lnTo>
                    <a:pt x="2" y="156"/>
                  </a:lnTo>
                  <a:lnTo>
                    <a:pt x="4" y="162"/>
                  </a:lnTo>
                  <a:lnTo>
                    <a:pt x="8" y="164"/>
                  </a:lnTo>
                  <a:lnTo>
                    <a:pt x="14" y="166"/>
                  </a:lnTo>
                  <a:lnTo>
                    <a:pt x="66" y="166"/>
                  </a:lnTo>
                  <a:lnTo>
                    <a:pt x="66" y="166"/>
                  </a:lnTo>
                  <a:lnTo>
                    <a:pt x="64" y="176"/>
                  </a:lnTo>
                  <a:lnTo>
                    <a:pt x="64" y="176"/>
                  </a:lnTo>
                  <a:lnTo>
                    <a:pt x="62" y="182"/>
                  </a:lnTo>
                  <a:lnTo>
                    <a:pt x="56" y="188"/>
                  </a:lnTo>
                  <a:lnTo>
                    <a:pt x="56" y="188"/>
                  </a:lnTo>
                  <a:lnTo>
                    <a:pt x="52" y="190"/>
                  </a:lnTo>
                  <a:lnTo>
                    <a:pt x="52" y="194"/>
                  </a:lnTo>
                  <a:lnTo>
                    <a:pt x="52" y="194"/>
                  </a:lnTo>
                  <a:lnTo>
                    <a:pt x="54" y="198"/>
                  </a:lnTo>
                  <a:lnTo>
                    <a:pt x="58" y="200"/>
                  </a:lnTo>
                  <a:lnTo>
                    <a:pt x="100" y="200"/>
                  </a:lnTo>
                  <a:lnTo>
                    <a:pt x="100" y="200"/>
                  </a:lnTo>
                  <a:lnTo>
                    <a:pt x="100" y="200"/>
                  </a:lnTo>
                  <a:lnTo>
                    <a:pt x="140" y="200"/>
                  </a:lnTo>
                  <a:lnTo>
                    <a:pt x="140" y="200"/>
                  </a:lnTo>
                  <a:lnTo>
                    <a:pt x="144" y="198"/>
                  </a:lnTo>
                  <a:lnTo>
                    <a:pt x="146" y="194"/>
                  </a:lnTo>
                  <a:lnTo>
                    <a:pt x="146" y="194"/>
                  </a:lnTo>
                  <a:lnTo>
                    <a:pt x="146" y="190"/>
                  </a:lnTo>
                  <a:lnTo>
                    <a:pt x="144" y="188"/>
                  </a:lnTo>
                  <a:lnTo>
                    <a:pt x="144" y="188"/>
                  </a:lnTo>
                  <a:lnTo>
                    <a:pt x="136" y="182"/>
                  </a:lnTo>
                  <a:lnTo>
                    <a:pt x="134" y="176"/>
                  </a:lnTo>
                  <a:lnTo>
                    <a:pt x="134" y="176"/>
                  </a:lnTo>
                  <a:lnTo>
                    <a:pt x="132" y="166"/>
                  </a:lnTo>
                  <a:lnTo>
                    <a:pt x="170" y="166"/>
                  </a:lnTo>
                  <a:lnTo>
                    <a:pt x="170" y="166"/>
                  </a:lnTo>
                  <a:lnTo>
                    <a:pt x="168" y="172"/>
                  </a:lnTo>
                  <a:lnTo>
                    <a:pt x="168" y="172"/>
                  </a:lnTo>
                  <a:lnTo>
                    <a:pt x="168" y="180"/>
                  </a:lnTo>
                  <a:lnTo>
                    <a:pt x="174" y="188"/>
                  </a:lnTo>
                  <a:lnTo>
                    <a:pt x="174" y="188"/>
                  </a:lnTo>
                  <a:lnTo>
                    <a:pt x="188" y="206"/>
                  </a:lnTo>
                  <a:lnTo>
                    <a:pt x="188" y="206"/>
                  </a:lnTo>
                  <a:lnTo>
                    <a:pt x="192" y="214"/>
                  </a:lnTo>
                  <a:lnTo>
                    <a:pt x="190" y="220"/>
                  </a:lnTo>
                  <a:lnTo>
                    <a:pt x="190" y="220"/>
                  </a:lnTo>
                  <a:lnTo>
                    <a:pt x="188" y="224"/>
                  </a:lnTo>
                  <a:lnTo>
                    <a:pt x="182" y="226"/>
                  </a:lnTo>
                  <a:lnTo>
                    <a:pt x="180" y="226"/>
                  </a:lnTo>
                  <a:lnTo>
                    <a:pt x="180" y="226"/>
                  </a:lnTo>
                  <a:lnTo>
                    <a:pt x="176" y="226"/>
                  </a:lnTo>
                  <a:lnTo>
                    <a:pt x="168" y="212"/>
                  </a:lnTo>
                  <a:lnTo>
                    <a:pt x="168" y="212"/>
                  </a:lnTo>
                  <a:lnTo>
                    <a:pt x="164" y="210"/>
                  </a:lnTo>
                  <a:lnTo>
                    <a:pt x="34" y="210"/>
                  </a:lnTo>
                  <a:lnTo>
                    <a:pt x="34" y="210"/>
                  </a:lnTo>
                  <a:lnTo>
                    <a:pt x="30" y="212"/>
                  </a:lnTo>
                  <a:lnTo>
                    <a:pt x="10" y="242"/>
                  </a:lnTo>
                  <a:lnTo>
                    <a:pt x="10" y="242"/>
                  </a:lnTo>
                  <a:lnTo>
                    <a:pt x="10" y="248"/>
                  </a:lnTo>
                  <a:lnTo>
                    <a:pt x="10" y="248"/>
                  </a:lnTo>
                  <a:lnTo>
                    <a:pt x="12" y="248"/>
                  </a:lnTo>
                  <a:lnTo>
                    <a:pt x="14" y="250"/>
                  </a:lnTo>
                  <a:lnTo>
                    <a:pt x="184" y="250"/>
                  </a:lnTo>
                  <a:lnTo>
                    <a:pt x="184" y="250"/>
                  </a:lnTo>
                  <a:lnTo>
                    <a:pt x="186" y="248"/>
                  </a:lnTo>
                  <a:lnTo>
                    <a:pt x="188" y="248"/>
                  </a:lnTo>
                  <a:lnTo>
                    <a:pt x="188" y="248"/>
                  </a:lnTo>
                  <a:lnTo>
                    <a:pt x="188" y="242"/>
                  </a:lnTo>
                  <a:lnTo>
                    <a:pt x="182" y="234"/>
                  </a:lnTo>
                  <a:lnTo>
                    <a:pt x="182" y="234"/>
                  </a:lnTo>
                  <a:lnTo>
                    <a:pt x="182" y="234"/>
                  </a:lnTo>
                  <a:lnTo>
                    <a:pt x="186" y="234"/>
                  </a:lnTo>
                  <a:lnTo>
                    <a:pt x="190" y="232"/>
                  </a:lnTo>
                  <a:lnTo>
                    <a:pt x="194" y="228"/>
                  </a:lnTo>
                  <a:lnTo>
                    <a:pt x="198" y="224"/>
                  </a:lnTo>
                  <a:lnTo>
                    <a:pt x="198" y="224"/>
                  </a:lnTo>
                  <a:lnTo>
                    <a:pt x="198" y="218"/>
                  </a:lnTo>
                  <a:lnTo>
                    <a:pt x="200" y="212"/>
                  </a:lnTo>
                  <a:lnTo>
                    <a:pt x="198" y="206"/>
                  </a:lnTo>
                  <a:lnTo>
                    <a:pt x="194" y="200"/>
                  </a:lnTo>
                  <a:lnTo>
                    <a:pt x="194" y="200"/>
                  </a:lnTo>
                  <a:close/>
                  <a:moveTo>
                    <a:pt x="8" y="14"/>
                  </a:moveTo>
                  <a:lnTo>
                    <a:pt x="8" y="14"/>
                  </a:lnTo>
                  <a:lnTo>
                    <a:pt x="10" y="10"/>
                  </a:lnTo>
                  <a:lnTo>
                    <a:pt x="14" y="8"/>
                  </a:lnTo>
                  <a:lnTo>
                    <a:pt x="100" y="8"/>
                  </a:lnTo>
                  <a:lnTo>
                    <a:pt x="100" y="8"/>
                  </a:lnTo>
                  <a:lnTo>
                    <a:pt x="184" y="8"/>
                  </a:lnTo>
                  <a:lnTo>
                    <a:pt x="184" y="8"/>
                  </a:lnTo>
                  <a:lnTo>
                    <a:pt x="188" y="10"/>
                  </a:lnTo>
                  <a:lnTo>
                    <a:pt x="190" y="14"/>
                  </a:lnTo>
                  <a:lnTo>
                    <a:pt x="190" y="132"/>
                  </a:lnTo>
                  <a:lnTo>
                    <a:pt x="100" y="132"/>
                  </a:lnTo>
                  <a:lnTo>
                    <a:pt x="100" y="132"/>
                  </a:lnTo>
                  <a:lnTo>
                    <a:pt x="100" y="132"/>
                  </a:lnTo>
                  <a:lnTo>
                    <a:pt x="100" y="132"/>
                  </a:lnTo>
                  <a:lnTo>
                    <a:pt x="100" y="132"/>
                  </a:lnTo>
                  <a:lnTo>
                    <a:pt x="8" y="132"/>
                  </a:lnTo>
                  <a:lnTo>
                    <a:pt x="8" y="14"/>
                  </a:lnTo>
                  <a:close/>
                  <a:moveTo>
                    <a:pt x="8" y="152"/>
                  </a:moveTo>
                  <a:lnTo>
                    <a:pt x="8" y="142"/>
                  </a:lnTo>
                  <a:lnTo>
                    <a:pt x="40" y="142"/>
                  </a:lnTo>
                  <a:lnTo>
                    <a:pt x="40" y="142"/>
                  </a:lnTo>
                  <a:lnTo>
                    <a:pt x="40" y="142"/>
                  </a:lnTo>
                  <a:lnTo>
                    <a:pt x="100" y="142"/>
                  </a:lnTo>
                  <a:lnTo>
                    <a:pt x="100" y="142"/>
                  </a:lnTo>
                  <a:lnTo>
                    <a:pt x="100" y="142"/>
                  </a:lnTo>
                  <a:lnTo>
                    <a:pt x="100" y="142"/>
                  </a:lnTo>
                  <a:lnTo>
                    <a:pt x="100" y="142"/>
                  </a:lnTo>
                  <a:lnTo>
                    <a:pt x="158" y="142"/>
                  </a:lnTo>
                  <a:lnTo>
                    <a:pt x="158" y="142"/>
                  </a:lnTo>
                  <a:lnTo>
                    <a:pt x="158" y="142"/>
                  </a:lnTo>
                  <a:lnTo>
                    <a:pt x="190" y="142"/>
                  </a:lnTo>
                  <a:lnTo>
                    <a:pt x="190" y="152"/>
                  </a:lnTo>
                  <a:lnTo>
                    <a:pt x="190" y="152"/>
                  </a:lnTo>
                  <a:lnTo>
                    <a:pt x="190" y="156"/>
                  </a:lnTo>
                  <a:lnTo>
                    <a:pt x="186" y="156"/>
                  </a:lnTo>
                  <a:lnTo>
                    <a:pt x="100" y="156"/>
                  </a:lnTo>
                  <a:lnTo>
                    <a:pt x="100" y="156"/>
                  </a:lnTo>
                  <a:lnTo>
                    <a:pt x="14" y="156"/>
                  </a:lnTo>
                  <a:lnTo>
                    <a:pt x="14" y="156"/>
                  </a:lnTo>
                  <a:lnTo>
                    <a:pt x="10" y="156"/>
                  </a:lnTo>
                  <a:lnTo>
                    <a:pt x="8" y="152"/>
                  </a:lnTo>
                  <a:lnTo>
                    <a:pt x="8" y="152"/>
                  </a:lnTo>
                  <a:close/>
                  <a:moveTo>
                    <a:pt x="126" y="178"/>
                  </a:moveTo>
                  <a:lnTo>
                    <a:pt x="126" y="178"/>
                  </a:lnTo>
                  <a:lnTo>
                    <a:pt x="128" y="184"/>
                  </a:lnTo>
                  <a:lnTo>
                    <a:pt x="132" y="190"/>
                  </a:lnTo>
                  <a:lnTo>
                    <a:pt x="100" y="190"/>
                  </a:lnTo>
                  <a:lnTo>
                    <a:pt x="100" y="190"/>
                  </a:lnTo>
                  <a:lnTo>
                    <a:pt x="100" y="190"/>
                  </a:lnTo>
                  <a:lnTo>
                    <a:pt x="66" y="190"/>
                  </a:lnTo>
                  <a:lnTo>
                    <a:pt x="66" y="190"/>
                  </a:lnTo>
                  <a:lnTo>
                    <a:pt x="70" y="184"/>
                  </a:lnTo>
                  <a:lnTo>
                    <a:pt x="72" y="178"/>
                  </a:lnTo>
                  <a:lnTo>
                    <a:pt x="72" y="178"/>
                  </a:lnTo>
                  <a:lnTo>
                    <a:pt x="74" y="166"/>
                  </a:lnTo>
                  <a:lnTo>
                    <a:pt x="100" y="166"/>
                  </a:lnTo>
                  <a:lnTo>
                    <a:pt x="100" y="166"/>
                  </a:lnTo>
                  <a:lnTo>
                    <a:pt x="124" y="166"/>
                  </a:lnTo>
                  <a:lnTo>
                    <a:pt x="124" y="166"/>
                  </a:lnTo>
                  <a:lnTo>
                    <a:pt x="126" y="178"/>
                  </a:lnTo>
                  <a:lnTo>
                    <a:pt x="126" y="178"/>
                  </a:lnTo>
                  <a:close/>
                  <a:moveTo>
                    <a:pt x="22" y="240"/>
                  </a:moveTo>
                  <a:lnTo>
                    <a:pt x="36" y="220"/>
                  </a:lnTo>
                  <a:lnTo>
                    <a:pt x="162" y="220"/>
                  </a:lnTo>
                  <a:lnTo>
                    <a:pt x="176" y="240"/>
                  </a:lnTo>
                  <a:lnTo>
                    <a:pt x="22" y="2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 name="Freeform 288">
              <a:extLst>
                <a:ext uri="{FF2B5EF4-FFF2-40B4-BE49-F238E27FC236}">
                  <a16:creationId xmlns:a16="http://schemas.microsoft.com/office/drawing/2014/main" id="{7D89543E-16FB-44D3-9A68-E131379F1B46}"/>
                </a:ext>
              </a:extLst>
            </p:cNvPr>
            <p:cNvSpPr>
              <a:spLocks/>
            </p:cNvSpPr>
            <p:nvPr userDrawn="1"/>
          </p:nvSpPr>
          <p:spPr bwMode="auto">
            <a:xfrm>
              <a:off x="6084888" y="6111875"/>
              <a:ext cx="19050" cy="22225"/>
            </a:xfrm>
            <a:custGeom>
              <a:avLst/>
              <a:gdLst>
                <a:gd name="T0" fmla="*/ 12 w 12"/>
                <a:gd name="T1" fmla="*/ 6 h 14"/>
                <a:gd name="T2" fmla="*/ 12 w 12"/>
                <a:gd name="T3" fmla="*/ 6 h 14"/>
                <a:gd name="T4" fmla="*/ 10 w 12"/>
                <a:gd name="T5" fmla="*/ 2 h 14"/>
                <a:gd name="T6" fmla="*/ 6 w 12"/>
                <a:gd name="T7" fmla="*/ 0 h 14"/>
                <a:gd name="T8" fmla="*/ 6 w 12"/>
                <a:gd name="T9" fmla="*/ 0 h 14"/>
                <a:gd name="T10" fmla="*/ 0 w 12"/>
                <a:gd name="T11" fmla="*/ 2 h 14"/>
                <a:gd name="T12" fmla="*/ 0 w 12"/>
                <a:gd name="T13" fmla="*/ 6 h 14"/>
                <a:gd name="T14" fmla="*/ 0 w 12"/>
                <a:gd name="T15" fmla="*/ 6 h 14"/>
                <a:gd name="T16" fmla="*/ 0 w 12"/>
                <a:gd name="T17" fmla="*/ 12 h 14"/>
                <a:gd name="T18" fmla="*/ 6 w 12"/>
                <a:gd name="T19" fmla="*/ 14 h 14"/>
                <a:gd name="T20" fmla="*/ 6 w 12"/>
                <a:gd name="T21" fmla="*/ 14 h 14"/>
                <a:gd name="T22" fmla="*/ 10 w 12"/>
                <a:gd name="T23" fmla="*/ 12 h 14"/>
                <a:gd name="T24" fmla="*/ 12 w 12"/>
                <a:gd name="T25" fmla="*/ 6 h 14"/>
                <a:gd name="T26" fmla="*/ 12 w 12"/>
                <a:gd name="T27"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14">
                  <a:moveTo>
                    <a:pt x="12" y="6"/>
                  </a:moveTo>
                  <a:lnTo>
                    <a:pt x="12" y="6"/>
                  </a:lnTo>
                  <a:lnTo>
                    <a:pt x="10" y="2"/>
                  </a:lnTo>
                  <a:lnTo>
                    <a:pt x="6" y="0"/>
                  </a:lnTo>
                  <a:lnTo>
                    <a:pt x="6" y="0"/>
                  </a:lnTo>
                  <a:lnTo>
                    <a:pt x="0" y="2"/>
                  </a:lnTo>
                  <a:lnTo>
                    <a:pt x="0" y="6"/>
                  </a:lnTo>
                  <a:lnTo>
                    <a:pt x="0" y="6"/>
                  </a:lnTo>
                  <a:lnTo>
                    <a:pt x="0" y="12"/>
                  </a:lnTo>
                  <a:lnTo>
                    <a:pt x="6" y="14"/>
                  </a:lnTo>
                  <a:lnTo>
                    <a:pt x="6" y="14"/>
                  </a:lnTo>
                  <a:lnTo>
                    <a:pt x="10" y="12"/>
                  </a:lnTo>
                  <a:lnTo>
                    <a:pt x="12" y="6"/>
                  </a:lnTo>
                  <a:lnTo>
                    <a:pt x="1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0" name="Group 319">
            <a:extLst>
              <a:ext uri="{FF2B5EF4-FFF2-40B4-BE49-F238E27FC236}">
                <a16:creationId xmlns:a16="http://schemas.microsoft.com/office/drawing/2014/main" id="{DEC1293B-2481-4628-B190-402897DB2A30}"/>
              </a:ext>
            </a:extLst>
          </p:cNvPr>
          <p:cNvGrpSpPr/>
          <p:nvPr userDrawn="1"/>
        </p:nvGrpSpPr>
        <p:grpSpPr>
          <a:xfrm>
            <a:off x="6500813" y="5880100"/>
            <a:ext cx="228600" cy="409575"/>
            <a:chOff x="6500813" y="5880100"/>
            <a:chExt cx="228600" cy="409575"/>
          </a:xfrm>
        </p:grpSpPr>
        <p:sp>
          <p:nvSpPr>
            <p:cNvPr id="321" name="Rectangle 289">
              <a:extLst>
                <a:ext uri="{FF2B5EF4-FFF2-40B4-BE49-F238E27FC236}">
                  <a16:creationId xmlns:a16="http://schemas.microsoft.com/office/drawing/2014/main" id="{6734AA70-EFCD-45F6-B577-720B5EC1D344}"/>
                </a:ext>
              </a:extLst>
            </p:cNvPr>
            <p:cNvSpPr>
              <a:spLocks noChangeArrowheads="1"/>
            </p:cNvSpPr>
            <p:nvPr userDrawn="1"/>
          </p:nvSpPr>
          <p:spPr bwMode="auto">
            <a:xfrm>
              <a:off x="6532563" y="6140450"/>
              <a:ext cx="168275" cy="7620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22" name="Freeform 290">
              <a:extLst>
                <a:ext uri="{FF2B5EF4-FFF2-40B4-BE49-F238E27FC236}">
                  <a16:creationId xmlns:a16="http://schemas.microsoft.com/office/drawing/2014/main" id="{5F2B7518-0989-4274-90FF-1326F2CCCDED}"/>
                </a:ext>
              </a:extLst>
            </p:cNvPr>
            <p:cNvSpPr>
              <a:spLocks noEditPoints="1"/>
            </p:cNvSpPr>
            <p:nvPr userDrawn="1"/>
          </p:nvSpPr>
          <p:spPr bwMode="auto">
            <a:xfrm>
              <a:off x="6500813" y="5880100"/>
              <a:ext cx="228600" cy="409575"/>
            </a:xfrm>
            <a:custGeom>
              <a:avLst/>
              <a:gdLst>
                <a:gd name="T0" fmla="*/ 30 w 144"/>
                <a:gd name="T1" fmla="*/ 0 h 258"/>
                <a:gd name="T2" fmla="*/ 18 w 144"/>
                <a:gd name="T3" fmla="*/ 2 h 258"/>
                <a:gd name="T4" fmla="*/ 4 w 144"/>
                <a:gd name="T5" fmla="*/ 18 h 258"/>
                <a:gd name="T6" fmla="*/ 0 w 144"/>
                <a:gd name="T7" fmla="*/ 42 h 258"/>
                <a:gd name="T8" fmla="*/ 0 w 144"/>
                <a:gd name="T9" fmla="*/ 42 h 258"/>
                <a:gd name="T10" fmla="*/ 0 w 144"/>
                <a:gd name="T11" fmla="*/ 42 h 258"/>
                <a:gd name="T12" fmla="*/ 0 w 144"/>
                <a:gd name="T13" fmla="*/ 226 h 258"/>
                <a:gd name="T14" fmla="*/ 0 w 144"/>
                <a:gd name="T15" fmla="*/ 226 h 258"/>
                <a:gd name="T16" fmla="*/ 0 w 144"/>
                <a:gd name="T17" fmla="*/ 228 h 258"/>
                <a:gd name="T18" fmla="*/ 4 w 144"/>
                <a:gd name="T19" fmla="*/ 240 h 258"/>
                <a:gd name="T20" fmla="*/ 18 w 144"/>
                <a:gd name="T21" fmla="*/ 254 h 258"/>
                <a:gd name="T22" fmla="*/ 116 w 144"/>
                <a:gd name="T23" fmla="*/ 258 h 258"/>
                <a:gd name="T24" fmla="*/ 126 w 144"/>
                <a:gd name="T25" fmla="*/ 254 h 258"/>
                <a:gd name="T26" fmla="*/ 142 w 144"/>
                <a:gd name="T27" fmla="*/ 240 h 258"/>
                <a:gd name="T28" fmla="*/ 144 w 144"/>
                <a:gd name="T29" fmla="*/ 28 h 258"/>
                <a:gd name="T30" fmla="*/ 142 w 144"/>
                <a:gd name="T31" fmla="*/ 18 h 258"/>
                <a:gd name="T32" fmla="*/ 126 w 144"/>
                <a:gd name="T33" fmla="*/ 2 h 258"/>
                <a:gd name="T34" fmla="*/ 116 w 144"/>
                <a:gd name="T35" fmla="*/ 0 h 258"/>
                <a:gd name="T36" fmla="*/ 12 w 144"/>
                <a:gd name="T37" fmla="*/ 46 h 258"/>
                <a:gd name="T38" fmla="*/ 132 w 144"/>
                <a:gd name="T39" fmla="*/ 222 h 258"/>
                <a:gd name="T40" fmla="*/ 30 w 144"/>
                <a:gd name="T41" fmla="*/ 12 h 258"/>
                <a:gd name="T42" fmla="*/ 116 w 144"/>
                <a:gd name="T43" fmla="*/ 12 h 258"/>
                <a:gd name="T44" fmla="*/ 128 w 144"/>
                <a:gd name="T45" fmla="*/ 16 h 258"/>
                <a:gd name="T46" fmla="*/ 132 w 144"/>
                <a:gd name="T47" fmla="*/ 28 h 258"/>
                <a:gd name="T48" fmla="*/ 12 w 144"/>
                <a:gd name="T49" fmla="*/ 36 h 258"/>
                <a:gd name="T50" fmla="*/ 12 w 144"/>
                <a:gd name="T51" fmla="*/ 28 h 258"/>
                <a:gd name="T52" fmla="*/ 16 w 144"/>
                <a:gd name="T53" fmla="*/ 16 h 258"/>
                <a:gd name="T54" fmla="*/ 30 w 144"/>
                <a:gd name="T55" fmla="*/ 12 h 258"/>
                <a:gd name="T56" fmla="*/ 116 w 144"/>
                <a:gd name="T57" fmla="*/ 246 h 258"/>
                <a:gd name="T58" fmla="*/ 30 w 144"/>
                <a:gd name="T59" fmla="*/ 246 h 258"/>
                <a:gd name="T60" fmla="*/ 18 w 144"/>
                <a:gd name="T61" fmla="*/ 242 h 258"/>
                <a:gd name="T62" fmla="*/ 12 w 144"/>
                <a:gd name="T63" fmla="*/ 232 h 258"/>
                <a:gd name="T64" fmla="*/ 132 w 144"/>
                <a:gd name="T65" fmla="*/ 232 h 258"/>
                <a:gd name="T66" fmla="*/ 126 w 144"/>
                <a:gd name="T67" fmla="*/ 242 h 258"/>
                <a:gd name="T68" fmla="*/ 116 w 144"/>
                <a:gd name="T69" fmla="*/ 246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4" h="258">
                  <a:moveTo>
                    <a:pt x="116" y="0"/>
                  </a:moveTo>
                  <a:lnTo>
                    <a:pt x="30" y="0"/>
                  </a:lnTo>
                  <a:lnTo>
                    <a:pt x="30" y="0"/>
                  </a:lnTo>
                  <a:lnTo>
                    <a:pt x="18" y="2"/>
                  </a:lnTo>
                  <a:lnTo>
                    <a:pt x="10" y="8"/>
                  </a:lnTo>
                  <a:lnTo>
                    <a:pt x="4" y="18"/>
                  </a:lnTo>
                  <a:lnTo>
                    <a:pt x="0" y="28"/>
                  </a:lnTo>
                  <a:lnTo>
                    <a:pt x="0" y="42"/>
                  </a:lnTo>
                  <a:lnTo>
                    <a:pt x="0" y="42"/>
                  </a:lnTo>
                  <a:lnTo>
                    <a:pt x="0" y="42"/>
                  </a:lnTo>
                  <a:lnTo>
                    <a:pt x="0" y="42"/>
                  </a:lnTo>
                  <a:lnTo>
                    <a:pt x="0" y="42"/>
                  </a:lnTo>
                  <a:lnTo>
                    <a:pt x="0" y="226"/>
                  </a:lnTo>
                  <a:lnTo>
                    <a:pt x="0" y="226"/>
                  </a:lnTo>
                  <a:lnTo>
                    <a:pt x="0" y="226"/>
                  </a:lnTo>
                  <a:lnTo>
                    <a:pt x="0" y="226"/>
                  </a:lnTo>
                  <a:lnTo>
                    <a:pt x="0" y="226"/>
                  </a:lnTo>
                  <a:lnTo>
                    <a:pt x="0" y="228"/>
                  </a:lnTo>
                  <a:lnTo>
                    <a:pt x="0" y="228"/>
                  </a:lnTo>
                  <a:lnTo>
                    <a:pt x="4" y="240"/>
                  </a:lnTo>
                  <a:lnTo>
                    <a:pt x="10" y="248"/>
                  </a:lnTo>
                  <a:lnTo>
                    <a:pt x="18" y="254"/>
                  </a:lnTo>
                  <a:lnTo>
                    <a:pt x="30" y="258"/>
                  </a:lnTo>
                  <a:lnTo>
                    <a:pt x="116" y="258"/>
                  </a:lnTo>
                  <a:lnTo>
                    <a:pt x="116" y="258"/>
                  </a:lnTo>
                  <a:lnTo>
                    <a:pt x="126" y="254"/>
                  </a:lnTo>
                  <a:lnTo>
                    <a:pt x="136" y="248"/>
                  </a:lnTo>
                  <a:lnTo>
                    <a:pt x="142" y="240"/>
                  </a:lnTo>
                  <a:lnTo>
                    <a:pt x="144" y="228"/>
                  </a:lnTo>
                  <a:lnTo>
                    <a:pt x="144" y="28"/>
                  </a:lnTo>
                  <a:lnTo>
                    <a:pt x="144" y="28"/>
                  </a:lnTo>
                  <a:lnTo>
                    <a:pt x="142" y="18"/>
                  </a:lnTo>
                  <a:lnTo>
                    <a:pt x="136" y="8"/>
                  </a:lnTo>
                  <a:lnTo>
                    <a:pt x="126" y="2"/>
                  </a:lnTo>
                  <a:lnTo>
                    <a:pt x="116" y="0"/>
                  </a:lnTo>
                  <a:lnTo>
                    <a:pt x="116" y="0"/>
                  </a:lnTo>
                  <a:close/>
                  <a:moveTo>
                    <a:pt x="12" y="222"/>
                  </a:moveTo>
                  <a:lnTo>
                    <a:pt x="12" y="46"/>
                  </a:lnTo>
                  <a:lnTo>
                    <a:pt x="132" y="46"/>
                  </a:lnTo>
                  <a:lnTo>
                    <a:pt x="132" y="222"/>
                  </a:lnTo>
                  <a:lnTo>
                    <a:pt x="12" y="222"/>
                  </a:lnTo>
                  <a:close/>
                  <a:moveTo>
                    <a:pt x="30" y="12"/>
                  </a:moveTo>
                  <a:lnTo>
                    <a:pt x="116" y="12"/>
                  </a:lnTo>
                  <a:lnTo>
                    <a:pt x="116" y="12"/>
                  </a:lnTo>
                  <a:lnTo>
                    <a:pt x="122" y="12"/>
                  </a:lnTo>
                  <a:lnTo>
                    <a:pt x="128" y="16"/>
                  </a:lnTo>
                  <a:lnTo>
                    <a:pt x="132" y="22"/>
                  </a:lnTo>
                  <a:lnTo>
                    <a:pt x="132" y="28"/>
                  </a:lnTo>
                  <a:lnTo>
                    <a:pt x="132" y="36"/>
                  </a:lnTo>
                  <a:lnTo>
                    <a:pt x="12" y="36"/>
                  </a:lnTo>
                  <a:lnTo>
                    <a:pt x="12" y="28"/>
                  </a:lnTo>
                  <a:lnTo>
                    <a:pt x="12" y="28"/>
                  </a:lnTo>
                  <a:lnTo>
                    <a:pt x="14" y="22"/>
                  </a:lnTo>
                  <a:lnTo>
                    <a:pt x="16" y="16"/>
                  </a:lnTo>
                  <a:lnTo>
                    <a:pt x="22" y="12"/>
                  </a:lnTo>
                  <a:lnTo>
                    <a:pt x="30" y="12"/>
                  </a:lnTo>
                  <a:lnTo>
                    <a:pt x="30" y="12"/>
                  </a:lnTo>
                  <a:close/>
                  <a:moveTo>
                    <a:pt x="116" y="246"/>
                  </a:moveTo>
                  <a:lnTo>
                    <a:pt x="30" y="246"/>
                  </a:lnTo>
                  <a:lnTo>
                    <a:pt x="30" y="246"/>
                  </a:lnTo>
                  <a:lnTo>
                    <a:pt x="24" y="244"/>
                  </a:lnTo>
                  <a:lnTo>
                    <a:pt x="18" y="242"/>
                  </a:lnTo>
                  <a:lnTo>
                    <a:pt x="14" y="238"/>
                  </a:lnTo>
                  <a:lnTo>
                    <a:pt x="12" y="232"/>
                  </a:lnTo>
                  <a:lnTo>
                    <a:pt x="132" y="232"/>
                  </a:lnTo>
                  <a:lnTo>
                    <a:pt x="132" y="232"/>
                  </a:lnTo>
                  <a:lnTo>
                    <a:pt x="130" y="238"/>
                  </a:lnTo>
                  <a:lnTo>
                    <a:pt x="126" y="242"/>
                  </a:lnTo>
                  <a:lnTo>
                    <a:pt x="122" y="244"/>
                  </a:lnTo>
                  <a:lnTo>
                    <a:pt x="116" y="246"/>
                  </a:lnTo>
                  <a:lnTo>
                    <a:pt x="116"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3" name="Freeform 291">
              <a:extLst>
                <a:ext uri="{FF2B5EF4-FFF2-40B4-BE49-F238E27FC236}">
                  <a16:creationId xmlns:a16="http://schemas.microsoft.com/office/drawing/2014/main" id="{83141FCA-345D-469D-A695-02EFA6500570}"/>
                </a:ext>
              </a:extLst>
            </p:cNvPr>
            <p:cNvSpPr>
              <a:spLocks/>
            </p:cNvSpPr>
            <p:nvPr userDrawn="1"/>
          </p:nvSpPr>
          <p:spPr bwMode="auto">
            <a:xfrm>
              <a:off x="6580188" y="5908675"/>
              <a:ext cx="73025" cy="19050"/>
            </a:xfrm>
            <a:custGeom>
              <a:avLst/>
              <a:gdLst>
                <a:gd name="T0" fmla="*/ 4 w 46"/>
                <a:gd name="T1" fmla="*/ 12 h 12"/>
                <a:gd name="T2" fmla="*/ 40 w 46"/>
                <a:gd name="T3" fmla="*/ 12 h 12"/>
                <a:gd name="T4" fmla="*/ 40 w 46"/>
                <a:gd name="T5" fmla="*/ 12 h 12"/>
                <a:gd name="T6" fmla="*/ 44 w 46"/>
                <a:gd name="T7" fmla="*/ 10 h 12"/>
                <a:gd name="T8" fmla="*/ 46 w 46"/>
                <a:gd name="T9" fmla="*/ 6 h 12"/>
                <a:gd name="T10" fmla="*/ 46 w 46"/>
                <a:gd name="T11" fmla="*/ 6 h 12"/>
                <a:gd name="T12" fmla="*/ 44 w 46"/>
                <a:gd name="T13" fmla="*/ 2 h 12"/>
                <a:gd name="T14" fmla="*/ 40 w 46"/>
                <a:gd name="T15" fmla="*/ 0 h 12"/>
                <a:gd name="T16" fmla="*/ 4 w 46"/>
                <a:gd name="T17" fmla="*/ 0 h 12"/>
                <a:gd name="T18" fmla="*/ 4 w 46"/>
                <a:gd name="T19" fmla="*/ 0 h 12"/>
                <a:gd name="T20" fmla="*/ 2 w 46"/>
                <a:gd name="T21" fmla="*/ 2 h 12"/>
                <a:gd name="T22" fmla="*/ 0 w 46"/>
                <a:gd name="T23" fmla="*/ 6 h 12"/>
                <a:gd name="T24" fmla="*/ 0 w 46"/>
                <a:gd name="T25" fmla="*/ 6 h 12"/>
                <a:gd name="T26" fmla="*/ 2 w 46"/>
                <a:gd name="T27" fmla="*/ 10 h 12"/>
                <a:gd name="T28" fmla="*/ 4 w 46"/>
                <a:gd name="T29" fmla="*/ 12 h 12"/>
                <a:gd name="T30" fmla="*/ 4 w 4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 h="12">
                  <a:moveTo>
                    <a:pt x="4" y="12"/>
                  </a:moveTo>
                  <a:lnTo>
                    <a:pt x="40" y="12"/>
                  </a:lnTo>
                  <a:lnTo>
                    <a:pt x="40" y="12"/>
                  </a:lnTo>
                  <a:lnTo>
                    <a:pt x="44" y="10"/>
                  </a:lnTo>
                  <a:lnTo>
                    <a:pt x="46" y="6"/>
                  </a:lnTo>
                  <a:lnTo>
                    <a:pt x="46" y="6"/>
                  </a:lnTo>
                  <a:lnTo>
                    <a:pt x="44" y="2"/>
                  </a:lnTo>
                  <a:lnTo>
                    <a:pt x="40" y="0"/>
                  </a:lnTo>
                  <a:lnTo>
                    <a:pt x="4" y="0"/>
                  </a:lnTo>
                  <a:lnTo>
                    <a:pt x="4" y="0"/>
                  </a:lnTo>
                  <a:lnTo>
                    <a:pt x="2" y="2"/>
                  </a:lnTo>
                  <a:lnTo>
                    <a:pt x="0" y="6"/>
                  </a:lnTo>
                  <a:lnTo>
                    <a:pt x="0" y="6"/>
                  </a:lnTo>
                  <a:lnTo>
                    <a:pt x="2" y="10"/>
                  </a:lnTo>
                  <a:lnTo>
                    <a:pt x="4" y="12"/>
                  </a:lnTo>
                  <a:lnTo>
                    <a:pt x="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4" name="Group 323">
            <a:extLst>
              <a:ext uri="{FF2B5EF4-FFF2-40B4-BE49-F238E27FC236}">
                <a16:creationId xmlns:a16="http://schemas.microsoft.com/office/drawing/2014/main" id="{2074E7D9-A97E-4300-B3F8-20B7003D29BB}"/>
              </a:ext>
            </a:extLst>
          </p:cNvPr>
          <p:cNvGrpSpPr/>
          <p:nvPr userDrawn="1"/>
        </p:nvGrpSpPr>
        <p:grpSpPr>
          <a:xfrm>
            <a:off x="7050088" y="5902325"/>
            <a:ext cx="323850" cy="311150"/>
            <a:chOff x="7050088" y="5902325"/>
            <a:chExt cx="323850" cy="311150"/>
          </a:xfrm>
        </p:grpSpPr>
        <p:sp>
          <p:nvSpPr>
            <p:cNvPr id="325" name="Freeform 292">
              <a:extLst>
                <a:ext uri="{FF2B5EF4-FFF2-40B4-BE49-F238E27FC236}">
                  <a16:creationId xmlns:a16="http://schemas.microsoft.com/office/drawing/2014/main" id="{E9441B10-9AF4-47B8-9EBC-C618EC3D5E67}"/>
                </a:ext>
              </a:extLst>
            </p:cNvPr>
            <p:cNvSpPr>
              <a:spLocks/>
            </p:cNvSpPr>
            <p:nvPr userDrawn="1"/>
          </p:nvSpPr>
          <p:spPr bwMode="auto">
            <a:xfrm>
              <a:off x="7113588" y="6035675"/>
              <a:ext cx="231775" cy="92075"/>
            </a:xfrm>
            <a:custGeom>
              <a:avLst/>
              <a:gdLst>
                <a:gd name="T0" fmla="*/ 146 w 146"/>
                <a:gd name="T1" fmla="*/ 36 h 58"/>
                <a:gd name="T2" fmla="*/ 146 w 146"/>
                <a:gd name="T3" fmla="*/ 0 h 58"/>
                <a:gd name="T4" fmla="*/ 146 w 146"/>
                <a:gd name="T5" fmla="*/ 0 h 58"/>
                <a:gd name="T6" fmla="*/ 144 w 146"/>
                <a:gd name="T7" fmla="*/ 6 h 58"/>
                <a:gd name="T8" fmla="*/ 140 w 146"/>
                <a:gd name="T9" fmla="*/ 18 h 58"/>
                <a:gd name="T10" fmla="*/ 136 w 146"/>
                <a:gd name="T11" fmla="*/ 24 h 58"/>
                <a:gd name="T12" fmla="*/ 130 w 146"/>
                <a:gd name="T13" fmla="*/ 30 h 58"/>
                <a:gd name="T14" fmla="*/ 122 w 146"/>
                <a:gd name="T15" fmla="*/ 34 h 58"/>
                <a:gd name="T16" fmla="*/ 112 w 146"/>
                <a:gd name="T17" fmla="*/ 36 h 58"/>
                <a:gd name="T18" fmla="*/ 28 w 146"/>
                <a:gd name="T19" fmla="*/ 36 h 58"/>
                <a:gd name="T20" fmla="*/ 28 w 146"/>
                <a:gd name="T21" fmla="*/ 36 h 58"/>
                <a:gd name="T22" fmla="*/ 18 w 146"/>
                <a:gd name="T23" fmla="*/ 36 h 58"/>
                <a:gd name="T24" fmla="*/ 10 w 146"/>
                <a:gd name="T25" fmla="*/ 42 h 58"/>
                <a:gd name="T26" fmla="*/ 10 w 146"/>
                <a:gd name="T27" fmla="*/ 42 h 58"/>
                <a:gd name="T28" fmla="*/ 4 w 146"/>
                <a:gd name="T29" fmla="*/ 48 h 58"/>
                <a:gd name="T30" fmla="*/ 2 w 146"/>
                <a:gd name="T31" fmla="*/ 52 h 58"/>
                <a:gd name="T32" fmla="*/ 0 w 146"/>
                <a:gd name="T33" fmla="*/ 58 h 58"/>
                <a:gd name="T34" fmla="*/ 124 w 146"/>
                <a:gd name="T35" fmla="*/ 58 h 58"/>
                <a:gd name="T36" fmla="*/ 124 w 146"/>
                <a:gd name="T37" fmla="*/ 58 h 58"/>
                <a:gd name="T38" fmla="*/ 132 w 146"/>
                <a:gd name="T39" fmla="*/ 56 h 58"/>
                <a:gd name="T40" fmla="*/ 140 w 146"/>
                <a:gd name="T41" fmla="*/ 52 h 58"/>
                <a:gd name="T42" fmla="*/ 144 w 146"/>
                <a:gd name="T43" fmla="*/ 46 h 58"/>
                <a:gd name="T44" fmla="*/ 146 w 146"/>
                <a:gd name="T45" fmla="*/ 3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6" h="58">
                  <a:moveTo>
                    <a:pt x="146" y="36"/>
                  </a:moveTo>
                  <a:lnTo>
                    <a:pt x="146" y="0"/>
                  </a:lnTo>
                  <a:lnTo>
                    <a:pt x="146" y="0"/>
                  </a:lnTo>
                  <a:lnTo>
                    <a:pt x="144" y="6"/>
                  </a:lnTo>
                  <a:lnTo>
                    <a:pt x="140" y="18"/>
                  </a:lnTo>
                  <a:lnTo>
                    <a:pt x="136" y="24"/>
                  </a:lnTo>
                  <a:lnTo>
                    <a:pt x="130" y="30"/>
                  </a:lnTo>
                  <a:lnTo>
                    <a:pt x="122" y="34"/>
                  </a:lnTo>
                  <a:lnTo>
                    <a:pt x="112" y="36"/>
                  </a:lnTo>
                  <a:lnTo>
                    <a:pt x="28" y="36"/>
                  </a:lnTo>
                  <a:lnTo>
                    <a:pt x="28" y="36"/>
                  </a:lnTo>
                  <a:lnTo>
                    <a:pt x="18" y="36"/>
                  </a:lnTo>
                  <a:lnTo>
                    <a:pt x="10" y="42"/>
                  </a:lnTo>
                  <a:lnTo>
                    <a:pt x="10" y="42"/>
                  </a:lnTo>
                  <a:lnTo>
                    <a:pt x="4" y="48"/>
                  </a:lnTo>
                  <a:lnTo>
                    <a:pt x="2" y="52"/>
                  </a:lnTo>
                  <a:lnTo>
                    <a:pt x="0" y="58"/>
                  </a:lnTo>
                  <a:lnTo>
                    <a:pt x="124" y="58"/>
                  </a:lnTo>
                  <a:lnTo>
                    <a:pt x="124" y="58"/>
                  </a:lnTo>
                  <a:lnTo>
                    <a:pt x="132" y="56"/>
                  </a:lnTo>
                  <a:lnTo>
                    <a:pt x="140" y="52"/>
                  </a:lnTo>
                  <a:lnTo>
                    <a:pt x="144" y="46"/>
                  </a:lnTo>
                  <a:lnTo>
                    <a:pt x="146" y="36"/>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6" name="Freeform 293">
              <a:extLst>
                <a:ext uri="{FF2B5EF4-FFF2-40B4-BE49-F238E27FC236}">
                  <a16:creationId xmlns:a16="http://schemas.microsoft.com/office/drawing/2014/main" id="{3651A498-C33B-4CEA-96DD-AA0B8A4BB09A}"/>
                </a:ext>
              </a:extLst>
            </p:cNvPr>
            <p:cNvSpPr>
              <a:spLocks/>
            </p:cNvSpPr>
            <p:nvPr userDrawn="1"/>
          </p:nvSpPr>
          <p:spPr bwMode="auto">
            <a:xfrm>
              <a:off x="7113588" y="6035675"/>
              <a:ext cx="231775" cy="92075"/>
            </a:xfrm>
            <a:custGeom>
              <a:avLst/>
              <a:gdLst>
                <a:gd name="T0" fmla="*/ 146 w 146"/>
                <a:gd name="T1" fmla="*/ 36 h 58"/>
                <a:gd name="T2" fmla="*/ 146 w 146"/>
                <a:gd name="T3" fmla="*/ 0 h 58"/>
                <a:gd name="T4" fmla="*/ 146 w 146"/>
                <a:gd name="T5" fmla="*/ 0 h 58"/>
                <a:gd name="T6" fmla="*/ 144 w 146"/>
                <a:gd name="T7" fmla="*/ 6 h 58"/>
                <a:gd name="T8" fmla="*/ 140 w 146"/>
                <a:gd name="T9" fmla="*/ 18 h 58"/>
                <a:gd name="T10" fmla="*/ 136 w 146"/>
                <a:gd name="T11" fmla="*/ 24 h 58"/>
                <a:gd name="T12" fmla="*/ 130 w 146"/>
                <a:gd name="T13" fmla="*/ 30 h 58"/>
                <a:gd name="T14" fmla="*/ 122 w 146"/>
                <a:gd name="T15" fmla="*/ 34 h 58"/>
                <a:gd name="T16" fmla="*/ 112 w 146"/>
                <a:gd name="T17" fmla="*/ 36 h 58"/>
                <a:gd name="T18" fmla="*/ 28 w 146"/>
                <a:gd name="T19" fmla="*/ 36 h 58"/>
                <a:gd name="T20" fmla="*/ 28 w 146"/>
                <a:gd name="T21" fmla="*/ 36 h 58"/>
                <a:gd name="T22" fmla="*/ 18 w 146"/>
                <a:gd name="T23" fmla="*/ 36 h 58"/>
                <a:gd name="T24" fmla="*/ 10 w 146"/>
                <a:gd name="T25" fmla="*/ 42 h 58"/>
                <a:gd name="T26" fmla="*/ 10 w 146"/>
                <a:gd name="T27" fmla="*/ 42 h 58"/>
                <a:gd name="T28" fmla="*/ 4 w 146"/>
                <a:gd name="T29" fmla="*/ 48 h 58"/>
                <a:gd name="T30" fmla="*/ 2 w 146"/>
                <a:gd name="T31" fmla="*/ 52 h 58"/>
                <a:gd name="T32" fmla="*/ 0 w 146"/>
                <a:gd name="T33" fmla="*/ 58 h 58"/>
                <a:gd name="T34" fmla="*/ 124 w 146"/>
                <a:gd name="T35" fmla="*/ 58 h 58"/>
                <a:gd name="T36" fmla="*/ 124 w 146"/>
                <a:gd name="T37" fmla="*/ 58 h 58"/>
                <a:gd name="T38" fmla="*/ 132 w 146"/>
                <a:gd name="T39" fmla="*/ 56 h 58"/>
                <a:gd name="T40" fmla="*/ 140 w 146"/>
                <a:gd name="T41" fmla="*/ 52 h 58"/>
                <a:gd name="T42" fmla="*/ 144 w 146"/>
                <a:gd name="T43" fmla="*/ 46 h 58"/>
                <a:gd name="T44" fmla="*/ 146 w 146"/>
                <a:gd name="T45" fmla="*/ 3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6" h="58">
                  <a:moveTo>
                    <a:pt x="146" y="36"/>
                  </a:moveTo>
                  <a:lnTo>
                    <a:pt x="146" y="0"/>
                  </a:lnTo>
                  <a:lnTo>
                    <a:pt x="146" y="0"/>
                  </a:lnTo>
                  <a:lnTo>
                    <a:pt x="144" y="6"/>
                  </a:lnTo>
                  <a:lnTo>
                    <a:pt x="140" y="18"/>
                  </a:lnTo>
                  <a:lnTo>
                    <a:pt x="136" y="24"/>
                  </a:lnTo>
                  <a:lnTo>
                    <a:pt x="130" y="30"/>
                  </a:lnTo>
                  <a:lnTo>
                    <a:pt x="122" y="34"/>
                  </a:lnTo>
                  <a:lnTo>
                    <a:pt x="112" y="36"/>
                  </a:lnTo>
                  <a:lnTo>
                    <a:pt x="28" y="36"/>
                  </a:lnTo>
                  <a:lnTo>
                    <a:pt x="28" y="36"/>
                  </a:lnTo>
                  <a:lnTo>
                    <a:pt x="18" y="36"/>
                  </a:lnTo>
                  <a:lnTo>
                    <a:pt x="10" y="42"/>
                  </a:lnTo>
                  <a:lnTo>
                    <a:pt x="10" y="42"/>
                  </a:lnTo>
                  <a:lnTo>
                    <a:pt x="4" y="48"/>
                  </a:lnTo>
                  <a:lnTo>
                    <a:pt x="2" y="52"/>
                  </a:lnTo>
                  <a:lnTo>
                    <a:pt x="0" y="58"/>
                  </a:lnTo>
                  <a:lnTo>
                    <a:pt x="124" y="58"/>
                  </a:lnTo>
                  <a:lnTo>
                    <a:pt x="124" y="58"/>
                  </a:lnTo>
                  <a:lnTo>
                    <a:pt x="132" y="56"/>
                  </a:lnTo>
                  <a:lnTo>
                    <a:pt x="140" y="52"/>
                  </a:lnTo>
                  <a:lnTo>
                    <a:pt x="144" y="46"/>
                  </a:lnTo>
                  <a:lnTo>
                    <a:pt x="146" y="36"/>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27" name="Freeform 294">
              <a:extLst>
                <a:ext uri="{FF2B5EF4-FFF2-40B4-BE49-F238E27FC236}">
                  <a16:creationId xmlns:a16="http://schemas.microsoft.com/office/drawing/2014/main" id="{3636ADA2-4770-499A-AB3C-3B32233DC5E6}"/>
                </a:ext>
              </a:extLst>
            </p:cNvPr>
            <p:cNvSpPr>
              <a:spLocks noEditPoints="1"/>
            </p:cNvSpPr>
            <p:nvPr userDrawn="1"/>
          </p:nvSpPr>
          <p:spPr bwMode="auto">
            <a:xfrm>
              <a:off x="7050088" y="5902325"/>
              <a:ext cx="323850" cy="311150"/>
            </a:xfrm>
            <a:custGeom>
              <a:avLst/>
              <a:gdLst>
                <a:gd name="T0" fmla="*/ 40 w 204"/>
                <a:gd name="T1" fmla="*/ 0 h 196"/>
                <a:gd name="T2" fmla="*/ 32 w 204"/>
                <a:gd name="T3" fmla="*/ 2 h 196"/>
                <a:gd name="T4" fmla="*/ 18 w 204"/>
                <a:gd name="T5" fmla="*/ 8 h 196"/>
                <a:gd name="T6" fmla="*/ 8 w 204"/>
                <a:gd name="T7" fmla="*/ 18 h 196"/>
                <a:gd name="T8" fmla="*/ 2 w 204"/>
                <a:gd name="T9" fmla="*/ 34 h 196"/>
                <a:gd name="T10" fmla="*/ 0 w 204"/>
                <a:gd name="T11" fmla="*/ 192 h 196"/>
                <a:gd name="T12" fmla="*/ 4 w 204"/>
                <a:gd name="T13" fmla="*/ 196 h 196"/>
                <a:gd name="T14" fmla="*/ 4 w 204"/>
                <a:gd name="T15" fmla="*/ 196 h 196"/>
                <a:gd name="T16" fmla="*/ 6 w 204"/>
                <a:gd name="T17" fmla="*/ 196 h 196"/>
                <a:gd name="T18" fmla="*/ 164 w 204"/>
                <a:gd name="T19" fmla="*/ 162 h 196"/>
                <a:gd name="T20" fmla="*/ 172 w 204"/>
                <a:gd name="T21" fmla="*/ 160 h 196"/>
                <a:gd name="T22" fmla="*/ 186 w 204"/>
                <a:gd name="T23" fmla="*/ 154 h 196"/>
                <a:gd name="T24" fmla="*/ 196 w 204"/>
                <a:gd name="T25" fmla="*/ 144 h 196"/>
                <a:gd name="T26" fmla="*/ 202 w 204"/>
                <a:gd name="T27" fmla="*/ 128 h 196"/>
                <a:gd name="T28" fmla="*/ 204 w 204"/>
                <a:gd name="T29" fmla="*/ 42 h 196"/>
                <a:gd name="T30" fmla="*/ 202 w 204"/>
                <a:gd name="T31" fmla="*/ 34 h 196"/>
                <a:gd name="T32" fmla="*/ 196 w 204"/>
                <a:gd name="T33" fmla="*/ 18 h 196"/>
                <a:gd name="T34" fmla="*/ 186 w 204"/>
                <a:gd name="T35" fmla="*/ 8 h 196"/>
                <a:gd name="T36" fmla="*/ 172 w 204"/>
                <a:gd name="T37" fmla="*/ 2 h 196"/>
                <a:gd name="T38" fmla="*/ 164 w 204"/>
                <a:gd name="T39" fmla="*/ 0 h 196"/>
                <a:gd name="T40" fmla="*/ 196 w 204"/>
                <a:gd name="T41" fmla="*/ 120 h 196"/>
                <a:gd name="T42" fmla="*/ 194 w 204"/>
                <a:gd name="T43" fmla="*/ 134 h 196"/>
                <a:gd name="T44" fmla="*/ 188 w 204"/>
                <a:gd name="T45" fmla="*/ 144 h 196"/>
                <a:gd name="T46" fmla="*/ 176 w 204"/>
                <a:gd name="T47" fmla="*/ 152 h 196"/>
                <a:gd name="T48" fmla="*/ 164 w 204"/>
                <a:gd name="T49" fmla="*/ 154 h 196"/>
                <a:gd name="T50" fmla="*/ 40 w 204"/>
                <a:gd name="T51" fmla="*/ 154 h 196"/>
                <a:gd name="T52" fmla="*/ 8 w 204"/>
                <a:gd name="T53" fmla="*/ 184 h 196"/>
                <a:gd name="T54" fmla="*/ 8 w 204"/>
                <a:gd name="T55" fmla="*/ 42 h 196"/>
                <a:gd name="T56" fmla="*/ 10 w 204"/>
                <a:gd name="T57" fmla="*/ 28 h 196"/>
                <a:gd name="T58" fmla="*/ 18 w 204"/>
                <a:gd name="T59" fmla="*/ 18 h 196"/>
                <a:gd name="T60" fmla="*/ 28 w 204"/>
                <a:gd name="T61" fmla="*/ 10 h 196"/>
                <a:gd name="T62" fmla="*/ 40 w 204"/>
                <a:gd name="T63" fmla="*/ 8 h 196"/>
                <a:gd name="T64" fmla="*/ 164 w 204"/>
                <a:gd name="T65" fmla="*/ 8 h 196"/>
                <a:gd name="T66" fmla="*/ 176 w 204"/>
                <a:gd name="T67" fmla="*/ 10 h 196"/>
                <a:gd name="T68" fmla="*/ 188 w 204"/>
                <a:gd name="T69" fmla="*/ 18 h 196"/>
                <a:gd name="T70" fmla="*/ 194 w 204"/>
                <a:gd name="T71" fmla="*/ 28 h 196"/>
                <a:gd name="T72" fmla="*/ 196 w 204"/>
                <a:gd name="T73" fmla="*/ 42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196">
                  <a:moveTo>
                    <a:pt x="164" y="0"/>
                  </a:moveTo>
                  <a:lnTo>
                    <a:pt x="40" y="0"/>
                  </a:lnTo>
                  <a:lnTo>
                    <a:pt x="40" y="0"/>
                  </a:lnTo>
                  <a:lnTo>
                    <a:pt x="32" y="2"/>
                  </a:lnTo>
                  <a:lnTo>
                    <a:pt x="26" y="4"/>
                  </a:lnTo>
                  <a:lnTo>
                    <a:pt x="18" y="8"/>
                  </a:lnTo>
                  <a:lnTo>
                    <a:pt x="12" y="12"/>
                  </a:lnTo>
                  <a:lnTo>
                    <a:pt x="8" y="18"/>
                  </a:lnTo>
                  <a:lnTo>
                    <a:pt x="4" y="26"/>
                  </a:lnTo>
                  <a:lnTo>
                    <a:pt x="2" y="34"/>
                  </a:lnTo>
                  <a:lnTo>
                    <a:pt x="0" y="42"/>
                  </a:lnTo>
                  <a:lnTo>
                    <a:pt x="0" y="192"/>
                  </a:lnTo>
                  <a:lnTo>
                    <a:pt x="0" y="192"/>
                  </a:lnTo>
                  <a:lnTo>
                    <a:pt x="4" y="196"/>
                  </a:lnTo>
                  <a:lnTo>
                    <a:pt x="4" y="196"/>
                  </a:lnTo>
                  <a:lnTo>
                    <a:pt x="4" y="196"/>
                  </a:lnTo>
                  <a:lnTo>
                    <a:pt x="4" y="196"/>
                  </a:lnTo>
                  <a:lnTo>
                    <a:pt x="6" y="196"/>
                  </a:lnTo>
                  <a:lnTo>
                    <a:pt x="40" y="162"/>
                  </a:lnTo>
                  <a:lnTo>
                    <a:pt x="164" y="162"/>
                  </a:lnTo>
                  <a:lnTo>
                    <a:pt x="164" y="162"/>
                  </a:lnTo>
                  <a:lnTo>
                    <a:pt x="172" y="160"/>
                  </a:lnTo>
                  <a:lnTo>
                    <a:pt x="180" y="158"/>
                  </a:lnTo>
                  <a:lnTo>
                    <a:pt x="186" y="154"/>
                  </a:lnTo>
                  <a:lnTo>
                    <a:pt x="192" y="150"/>
                  </a:lnTo>
                  <a:lnTo>
                    <a:pt x="196" y="144"/>
                  </a:lnTo>
                  <a:lnTo>
                    <a:pt x="200" y="136"/>
                  </a:lnTo>
                  <a:lnTo>
                    <a:pt x="202" y="128"/>
                  </a:lnTo>
                  <a:lnTo>
                    <a:pt x="204" y="120"/>
                  </a:lnTo>
                  <a:lnTo>
                    <a:pt x="204" y="42"/>
                  </a:lnTo>
                  <a:lnTo>
                    <a:pt x="204" y="42"/>
                  </a:lnTo>
                  <a:lnTo>
                    <a:pt x="202" y="34"/>
                  </a:lnTo>
                  <a:lnTo>
                    <a:pt x="200" y="26"/>
                  </a:lnTo>
                  <a:lnTo>
                    <a:pt x="196" y="18"/>
                  </a:lnTo>
                  <a:lnTo>
                    <a:pt x="192" y="12"/>
                  </a:lnTo>
                  <a:lnTo>
                    <a:pt x="186" y="8"/>
                  </a:lnTo>
                  <a:lnTo>
                    <a:pt x="180" y="4"/>
                  </a:lnTo>
                  <a:lnTo>
                    <a:pt x="172" y="2"/>
                  </a:lnTo>
                  <a:lnTo>
                    <a:pt x="164" y="0"/>
                  </a:lnTo>
                  <a:lnTo>
                    <a:pt x="164" y="0"/>
                  </a:lnTo>
                  <a:close/>
                  <a:moveTo>
                    <a:pt x="196" y="120"/>
                  </a:moveTo>
                  <a:lnTo>
                    <a:pt x="196" y="120"/>
                  </a:lnTo>
                  <a:lnTo>
                    <a:pt x="196" y="128"/>
                  </a:lnTo>
                  <a:lnTo>
                    <a:pt x="194" y="134"/>
                  </a:lnTo>
                  <a:lnTo>
                    <a:pt x="192" y="140"/>
                  </a:lnTo>
                  <a:lnTo>
                    <a:pt x="188" y="144"/>
                  </a:lnTo>
                  <a:lnTo>
                    <a:pt x="182" y="148"/>
                  </a:lnTo>
                  <a:lnTo>
                    <a:pt x="176" y="152"/>
                  </a:lnTo>
                  <a:lnTo>
                    <a:pt x="170" y="154"/>
                  </a:lnTo>
                  <a:lnTo>
                    <a:pt x="164" y="154"/>
                  </a:lnTo>
                  <a:lnTo>
                    <a:pt x="40" y="154"/>
                  </a:lnTo>
                  <a:lnTo>
                    <a:pt x="40" y="154"/>
                  </a:lnTo>
                  <a:lnTo>
                    <a:pt x="36" y="156"/>
                  </a:lnTo>
                  <a:lnTo>
                    <a:pt x="8" y="184"/>
                  </a:lnTo>
                  <a:lnTo>
                    <a:pt x="8" y="42"/>
                  </a:lnTo>
                  <a:lnTo>
                    <a:pt x="8" y="42"/>
                  </a:lnTo>
                  <a:lnTo>
                    <a:pt x="8" y="34"/>
                  </a:lnTo>
                  <a:lnTo>
                    <a:pt x="10" y="28"/>
                  </a:lnTo>
                  <a:lnTo>
                    <a:pt x="14" y="22"/>
                  </a:lnTo>
                  <a:lnTo>
                    <a:pt x="18" y="18"/>
                  </a:lnTo>
                  <a:lnTo>
                    <a:pt x="22" y="14"/>
                  </a:lnTo>
                  <a:lnTo>
                    <a:pt x="28" y="10"/>
                  </a:lnTo>
                  <a:lnTo>
                    <a:pt x="34" y="8"/>
                  </a:lnTo>
                  <a:lnTo>
                    <a:pt x="40" y="8"/>
                  </a:lnTo>
                  <a:lnTo>
                    <a:pt x="164" y="8"/>
                  </a:lnTo>
                  <a:lnTo>
                    <a:pt x="164" y="8"/>
                  </a:lnTo>
                  <a:lnTo>
                    <a:pt x="170" y="8"/>
                  </a:lnTo>
                  <a:lnTo>
                    <a:pt x="176" y="10"/>
                  </a:lnTo>
                  <a:lnTo>
                    <a:pt x="182" y="14"/>
                  </a:lnTo>
                  <a:lnTo>
                    <a:pt x="188" y="18"/>
                  </a:lnTo>
                  <a:lnTo>
                    <a:pt x="192" y="22"/>
                  </a:lnTo>
                  <a:lnTo>
                    <a:pt x="194" y="28"/>
                  </a:lnTo>
                  <a:lnTo>
                    <a:pt x="196" y="34"/>
                  </a:lnTo>
                  <a:lnTo>
                    <a:pt x="196" y="42"/>
                  </a:lnTo>
                  <a:lnTo>
                    <a:pt x="196"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8" name="Freeform 295">
              <a:extLst>
                <a:ext uri="{FF2B5EF4-FFF2-40B4-BE49-F238E27FC236}">
                  <a16:creationId xmlns:a16="http://schemas.microsoft.com/office/drawing/2014/main" id="{E110AAC1-60C9-4884-BBFF-37D664A9E7E0}"/>
                </a:ext>
              </a:extLst>
            </p:cNvPr>
            <p:cNvSpPr>
              <a:spLocks noEditPoints="1"/>
            </p:cNvSpPr>
            <p:nvPr userDrawn="1"/>
          </p:nvSpPr>
          <p:spPr bwMode="auto">
            <a:xfrm>
              <a:off x="7138988" y="5940425"/>
              <a:ext cx="146050" cy="133350"/>
            </a:xfrm>
            <a:custGeom>
              <a:avLst/>
              <a:gdLst>
                <a:gd name="T0" fmla="*/ 66 w 92"/>
                <a:gd name="T1" fmla="*/ 0 h 84"/>
                <a:gd name="T2" fmla="*/ 54 w 92"/>
                <a:gd name="T3" fmla="*/ 4 h 84"/>
                <a:gd name="T4" fmla="*/ 46 w 92"/>
                <a:gd name="T5" fmla="*/ 12 h 84"/>
                <a:gd name="T6" fmla="*/ 42 w 92"/>
                <a:gd name="T7" fmla="*/ 6 h 84"/>
                <a:gd name="T8" fmla="*/ 32 w 92"/>
                <a:gd name="T9" fmla="*/ 0 h 84"/>
                <a:gd name="T10" fmla="*/ 26 w 92"/>
                <a:gd name="T11" fmla="*/ 0 h 84"/>
                <a:gd name="T12" fmla="*/ 8 w 92"/>
                <a:gd name="T13" fmla="*/ 6 h 84"/>
                <a:gd name="T14" fmla="*/ 0 w 92"/>
                <a:gd name="T15" fmla="*/ 24 h 84"/>
                <a:gd name="T16" fmla="*/ 0 w 92"/>
                <a:gd name="T17" fmla="*/ 30 h 84"/>
                <a:gd name="T18" fmla="*/ 8 w 92"/>
                <a:gd name="T19" fmla="*/ 48 h 84"/>
                <a:gd name="T20" fmla="*/ 26 w 92"/>
                <a:gd name="T21" fmla="*/ 66 h 84"/>
                <a:gd name="T22" fmla="*/ 36 w 92"/>
                <a:gd name="T23" fmla="*/ 74 h 84"/>
                <a:gd name="T24" fmla="*/ 44 w 92"/>
                <a:gd name="T25" fmla="*/ 84 h 84"/>
                <a:gd name="T26" fmla="*/ 46 w 92"/>
                <a:gd name="T27" fmla="*/ 84 h 84"/>
                <a:gd name="T28" fmla="*/ 48 w 92"/>
                <a:gd name="T29" fmla="*/ 84 h 84"/>
                <a:gd name="T30" fmla="*/ 66 w 92"/>
                <a:gd name="T31" fmla="*/ 66 h 84"/>
                <a:gd name="T32" fmla="*/ 76 w 92"/>
                <a:gd name="T33" fmla="*/ 58 h 84"/>
                <a:gd name="T34" fmla="*/ 90 w 92"/>
                <a:gd name="T35" fmla="*/ 38 h 84"/>
                <a:gd name="T36" fmla="*/ 92 w 92"/>
                <a:gd name="T37" fmla="*/ 24 h 84"/>
                <a:gd name="T38" fmla="*/ 90 w 92"/>
                <a:gd name="T39" fmla="*/ 14 h 84"/>
                <a:gd name="T40" fmla="*/ 76 w 92"/>
                <a:gd name="T41" fmla="*/ 2 h 84"/>
                <a:gd name="T42" fmla="*/ 66 w 92"/>
                <a:gd name="T43" fmla="*/ 0 h 84"/>
                <a:gd name="T44" fmla="*/ 62 w 92"/>
                <a:gd name="T45" fmla="*/ 62 h 84"/>
                <a:gd name="T46" fmla="*/ 46 w 92"/>
                <a:gd name="T47" fmla="*/ 76 h 84"/>
                <a:gd name="T48" fmla="*/ 30 w 92"/>
                <a:gd name="T49" fmla="*/ 62 h 84"/>
                <a:gd name="T50" fmla="*/ 14 w 92"/>
                <a:gd name="T51" fmla="*/ 46 h 84"/>
                <a:gd name="T52" fmla="*/ 8 w 92"/>
                <a:gd name="T53" fmla="*/ 24 h 84"/>
                <a:gd name="T54" fmla="*/ 10 w 92"/>
                <a:gd name="T55" fmla="*/ 18 h 84"/>
                <a:gd name="T56" fmla="*/ 20 w 92"/>
                <a:gd name="T57" fmla="*/ 8 h 84"/>
                <a:gd name="T58" fmla="*/ 26 w 92"/>
                <a:gd name="T59" fmla="*/ 6 h 84"/>
                <a:gd name="T60" fmla="*/ 38 w 92"/>
                <a:gd name="T61" fmla="*/ 12 h 84"/>
                <a:gd name="T62" fmla="*/ 42 w 92"/>
                <a:gd name="T63" fmla="*/ 24 h 84"/>
                <a:gd name="T64" fmla="*/ 44 w 92"/>
                <a:gd name="T65" fmla="*/ 26 h 84"/>
                <a:gd name="T66" fmla="*/ 46 w 92"/>
                <a:gd name="T67" fmla="*/ 28 h 84"/>
                <a:gd name="T68" fmla="*/ 50 w 92"/>
                <a:gd name="T69" fmla="*/ 24 h 84"/>
                <a:gd name="T70" fmla="*/ 52 w 92"/>
                <a:gd name="T71" fmla="*/ 18 h 84"/>
                <a:gd name="T72" fmla="*/ 60 w 92"/>
                <a:gd name="T73" fmla="*/ 8 h 84"/>
                <a:gd name="T74" fmla="*/ 66 w 92"/>
                <a:gd name="T75" fmla="*/ 6 h 84"/>
                <a:gd name="T76" fmla="*/ 80 w 92"/>
                <a:gd name="T77" fmla="*/ 12 h 84"/>
                <a:gd name="T78" fmla="*/ 86 w 92"/>
                <a:gd name="T79" fmla="*/ 24 h 84"/>
                <a:gd name="T80" fmla="*/ 84 w 92"/>
                <a:gd name="T81" fmla="*/ 36 h 84"/>
                <a:gd name="T82" fmla="*/ 72 w 92"/>
                <a:gd name="T83" fmla="*/ 54 h 84"/>
                <a:gd name="T84" fmla="*/ 62 w 92"/>
                <a:gd name="T85" fmla="*/ 6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2" h="84">
                  <a:moveTo>
                    <a:pt x="66" y="0"/>
                  </a:moveTo>
                  <a:lnTo>
                    <a:pt x="66" y="0"/>
                  </a:lnTo>
                  <a:lnTo>
                    <a:pt x="60" y="0"/>
                  </a:lnTo>
                  <a:lnTo>
                    <a:pt x="54" y="4"/>
                  </a:lnTo>
                  <a:lnTo>
                    <a:pt x="50" y="6"/>
                  </a:lnTo>
                  <a:lnTo>
                    <a:pt x="46" y="12"/>
                  </a:lnTo>
                  <a:lnTo>
                    <a:pt x="46" y="12"/>
                  </a:lnTo>
                  <a:lnTo>
                    <a:pt x="42" y="6"/>
                  </a:lnTo>
                  <a:lnTo>
                    <a:pt x="38" y="4"/>
                  </a:lnTo>
                  <a:lnTo>
                    <a:pt x="32" y="0"/>
                  </a:lnTo>
                  <a:lnTo>
                    <a:pt x="26" y="0"/>
                  </a:lnTo>
                  <a:lnTo>
                    <a:pt x="26" y="0"/>
                  </a:lnTo>
                  <a:lnTo>
                    <a:pt x="16" y="2"/>
                  </a:lnTo>
                  <a:lnTo>
                    <a:pt x="8" y="6"/>
                  </a:lnTo>
                  <a:lnTo>
                    <a:pt x="4" y="14"/>
                  </a:lnTo>
                  <a:lnTo>
                    <a:pt x="0" y="24"/>
                  </a:lnTo>
                  <a:lnTo>
                    <a:pt x="0" y="24"/>
                  </a:lnTo>
                  <a:lnTo>
                    <a:pt x="0" y="30"/>
                  </a:lnTo>
                  <a:lnTo>
                    <a:pt x="2" y="38"/>
                  </a:lnTo>
                  <a:lnTo>
                    <a:pt x="8" y="48"/>
                  </a:lnTo>
                  <a:lnTo>
                    <a:pt x="16" y="58"/>
                  </a:lnTo>
                  <a:lnTo>
                    <a:pt x="26" y="66"/>
                  </a:lnTo>
                  <a:lnTo>
                    <a:pt x="26" y="66"/>
                  </a:lnTo>
                  <a:lnTo>
                    <a:pt x="36" y="74"/>
                  </a:lnTo>
                  <a:lnTo>
                    <a:pt x="44" y="84"/>
                  </a:lnTo>
                  <a:lnTo>
                    <a:pt x="44" y="84"/>
                  </a:lnTo>
                  <a:lnTo>
                    <a:pt x="46" y="84"/>
                  </a:lnTo>
                  <a:lnTo>
                    <a:pt x="46" y="84"/>
                  </a:lnTo>
                  <a:lnTo>
                    <a:pt x="48" y="84"/>
                  </a:lnTo>
                  <a:lnTo>
                    <a:pt x="48" y="84"/>
                  </a:lnTo>
                  <a:lnTo>
                    <a:pt x="58" y="74"/>
                  </a:lnTo>
                  <a:lnTo>
                    <a:pt x="66" y="66"/>
                  </a:lnTo>
                  <a:lnTo>
                    <a:pt x="66" y="66"/>
                  </a:lnTo>
                  <a:lnTo>
                    <a:pt x="76" y="58"/>
                  </a:lnTo>
                  <a:lnTo>
                    <a:pt x="86" y="48"/>
                  </a:lnTo>
                  <a:lnTo>
                    <a:pt x="90" y="38"/>
                  </a:lnTo>
                  <a:lnTo>
                    <a:pt x="92" y="30"/>
                  </a:lnTo>
                  <a:lnTo>
                    <a:pt x="92" y="24"/>
                  </a:lnTo>
                  <a:lnTo>
                    <a:pt x="92" y="24"/>
                  </a:lnTo>
                  <a:lnTo>
                    <a:pt x="90" y="14"/>
                  </a:lnTo>
                  <a:lnTo>
                    <a:pt x="84" y="6"/>
                  </a:lnTo>
                  <a:lnTo>
                    <a:pt x="76" y="2"/>
                  </a:lnTo>
                  <a:lnTo>
                    <a:pt x="66" y="0"/>
                  </a:lnTo>
                  <a:lnTo>
                    <a:pt x="66" y="0"/>
                  </a:lnTo>
                  <a:close/>
                  <a:moveTo>
                    <a:pt x="62" y="62"/>
                  </a:moveTo>
                  <a:lnTo>
                    <a:pt x="62" y="62"/>
                  </a:lnTo>
                  <a:lnTo>
                    <a:pt x="46" y="76"/>
                  </a:lnTo>
                  <a:lnTo>
                    <a:pt x="46" y="76"/>
                  </a:lnTo>
                  <a:lnTo>
                    <a:pt x="30" y="62"/>
                  </a:lnTo>
                  <a:lnTo>
                    <a:pt x="30" y="62"/>
                  </a:lnTo>
                  <a:lnTo>
                    <a:pt x="22" y="54"/>
                  </a:lnTo>
                  <a:lnTo>
                    <a:pt x="14" y="46"/>
                  </a:lnTo>
                  <a:lnTo>
                    <a:pt x="8" y="36"/>
                  </a:lnTo>
                  <a:lnTo>
                    <a:pt x="8" y="24"/>
                  </a:lnTo>
                  <a:lnTo>
                    <a:pt x="8" y="24"/>
                  </a:lnTo>
                  <a:lnTo>
                    <a:pt x="10" y="18"/>
                  </a:lnTo>
                  <a:lnTo>
                    <a:pt x="14" y="12"/>
                  </a:lnTo>
                  <a:lnTo>
                    <a:pt x="20" y="8"/>
                  </a:lnTo>
                  <a:lnTo>
                    <a:pt x="26" y="6"/>
                  </a:lnTo>
                  <a:lnTo>
                    <a:pt x="26" y="6"/>
                  </a:lnTo>
                  <a:lnTo>
                    <a:pt x="32" y="8"/>
                  </a:lnTo>
                  <a:lnTo>
                    <a:pt x="38" y="12"/>
                  </a:lnTo>
                  <a:lnTo>
                    <a:pt x="42" y="18"/>
                  </a:lnTo>
                  <a:lnTo>
                    <a:pt x="42" y="24"/>
                  </a:lnTo>
                  <a:lnTo>
                    <a:pt x="42" y="24"/>
                  </a:lnTo>
                  <a:lnTo>
                    <a:pt x="44" y="26"/>
                  </a:lnTo>
                  <a:lnTo>
                    <a:pt x="46" y="28"/>
                  </a:lnTo>
                  <a:lnTo>
                    <a:pt x="46" y="28"/>
                  </a:lnTo>
                  <a:lnTo>
                    <a:pt x="48" y="26"/>
                  </a:lnTo>
                  <a:lnTo>
                    <a:pt x="50" y="24"/>
                  </a:lnTo>
                  <a:lnTo>
                    <a:pt x="50" y="24"/>
                  </a:lnTo>
                  <a:lnTo>
                    <a:pt x="52" y="18"/>
                  </a:lnTo>
                  <a:lnTo>
                    <a:pt x="54" y="12"/>
                  </a:lnTo>
                  <a:lnTo>
                    <a:pt x="60" y="8"/>
                  </a:lnTo>
                  <a:lnTo>
                    <a:pt x="66" y="6"/>
                  </a:lnTo>
                  <a:lnTo>
                    <a:pt x="66" y="6"/>
                  </a:lnTo>
                  <a:lnTo>
                    <a:pt x="74" y="8"/>
                  </a:lnTo>
                  <a:lnTo>
                    <a:pt x="80" y="12"/>
                  </a:lnTo>
                  <a:lnTo>
                    <a:pt x="84" y="18"/>
                  </a:lnTo>
                  <a:lnTo>
                    <a:pt x="86" y="24"/>
                  </a:lnTo>
                  <a:lnTo>
                    <a:pt x="86" y="24"/>
                  </a:lnTo>
                  <a:lnTo>
                    <a:pt x="84" y="36"/>
                  </a:lnTo>
                  <a:lnTo>
                    <a:pt x="80" y="46"/>
                  </a:lnTo>
                  <a:lnTo>
                    <a:pt x="72" y="54"/>
                  </a:lnTo>
                  <a:lnTo>
                    <a:pt x="62" y="62"/>
                  </a:lnTo>
                  <a:lnTo>
                    <a:pt x="62"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9" name="Group 328">
            <a:extLst>
              <a:ext uri="{FF2B5EF4-FFF2-40B4-BE49-F238E27FC236}">
                <a16:creationId xmlns:a16="http://schemas.microsoft.com/office/drawing/2014/main" id="{A7F0F607-F399-4345-9084-E1C0C7DDF45D}"/>
              </a:ext>
            </a:extLst>
          </p:cNvPr>
          <p:cNvGrpSpPr/>
          <p:nvPr userDrawn="1"/>
        </p:nvGrpSpPr>
        <p:grpSpPr>
          <a:xfrm>
            <a:off x="1271588" y="5753100"/>
            <a:ext cx="596900" cy="587375"/>
            <a:chOff x="1271588" y="5753100"/>
            <a:chExt cx="596900" cy="587375"/>
          </a:xfrm>
        </p:grpSpPr>
        <p:sp>
          <p:nvSpPr>
            <p:cNvPr id="330" name="Freeform 223">
              <a:extLst>
                <a:ext uri="{FF2B5EF4-FFF2-40B4-BE49-F238E27FC236}">
                  <a16:creationId xmlns:a16="http://schemas.microsoft.com/office/drawing/2014/main" id="{6C889366-1808-47F7-AD97-7C78E1634D71}"/>
                </a:ext>
              </a:extLst>
            </p:cNvPr>
            <p:cNvSpPr>
              <a:spLocks noEditPoints="1"/>
            </p:cNvSpPr>
            <p:nvPr userDrawn="1"/>
          </p:nvSpPr>
          <p:spPr bwMode="auto">
            <a:xfrm>
              <a:off x="1639888" y="6153150"/>
              <a:ext cx="171450" cy="82550"/>
            </a:xfrm>
            <a:custGeom>
              <a:avLst/>
              <a:gdLst>
                <a:gd name="T0" fmla="*/ 0 w 108"/>
                <a:gd name="T1" fmla="*/ 52 h 52"/>
                <a:gd name="T2" fmla="*/ 0 w 108"/>
                <a:gd name="T3" fmla="*/ 34 h 52"/>
                <a:gd name="T4" fmla="*/ 4 w 108"/>
                <a:gd name="T5" fmla="*/ 26 h 52"/>
                <a:gd name="T6" fmla="*/ 8 w 108"/>
                <a:gd name="T7" fmla="*/ 22 h 52"/>
                <a:gd name="T8" fmla="*/ 14 w 108"/>
                <a:gd name="T9" fmla="*/ 22 h 52"/>
                <a:gd name="T10" fmla="*/ 16 w 108"/>
                <a:gd name="T11" fmla="*/ 20 h 52"/>
                <a:gd name="T12" fmla="*/ 18 w 108"/>
                <a:gd name="T13" fmla="*/ 14 h 52"/>
                <a:gd name="T14" fmla="*/ 16 w 108"/>
                <a:gd name="T15" fmla="*/ 10 h 52"/>
                <a:gd name="T16" fmla="*/ 14 w 108"/>
                <a:gd name="T17" fmla="*/ 10 h 52"/>
                <a:gd name="T18" fmla="*/ 10 w 108"/>
                <a:gd name="T19" fmla="*/ 10 h 52"/>
                <a:gd name="T20" fmla="*/ 10 w 108"/>
                <a:gd name="T21" fmla="*/ 14 h 52"/>
                <a:gd name="T22" fmla="*/ 0 w 108"/>
                <a:gd name="T23" fmla="*/ 14 h 52"/>
                <a:gd name="T24" fmla="*/ 4 w 108"/>
                <a:gd name="T25" fmla="*/ 4 h 52"/>
                <a:gd name="T26" fmla="*/ 8 w 108"/>
                <a:gd name="T27" fmla="*/ 2 h 52"/>
                <a:gd name="T28" fmla="*/ 14 w 108"/>
                <a:gd name="T29" fmla="*/ 0 h 52"/>
                <a:gd name="T30" fmla="*/ 22 w 108"/>
                <a:gd name="T31" fmla="*/ 4 h 52"/>
                <a:gd name="T32" fmla="*/ 26 w 108"/>
                <a:gd name="T33" fmla="*/ 8 h 52"/>
                <a:gd name="T34" fmla="*/ 26 w 108"/>
                <a:gd name="T35" fmla="*/ 18 h 52"/>
                <a:gd name="T36" fmla="*/ 26 w 108"/>
                <a:gd name="T37" fmla="*/ 22 h 52"/>
                <a:gd name="T38" fmla="*/ 22 w 108"/>
                <a:gd name="T39" fmla="*/ 26 h 52"/>
                <a:gd name="T40" fmla="*/ 14 w 108"/>
                <a:gd name="T41" fmla="*/ 30 h 52"/>
                <a:gd name="T42" fmla="*/ 10 w 108"/>
                <a:gd name="T43" fmla="*/ 32 h 52"/>
                <a:gd name="T44" fmla="*/ 10 w 108"/>
                <a:gd name="T45" fmla="*/ 34 h 52"/>
                <a:gd name="T46" fmla="*/ 10 w 108"/>
                <a:gd name="T47" fmla="*/ 42 h 52"/>
                <a:gd name="T48" fmla="*/ 12 w 108"/>
                <a:gd name="T49" fmla="*/ 44 h 52"/>
                <a:gd name="T50" fmla="*/ 26 w 108"/>
                <a:gd name="T51" fmla="*/ 52 h 52"/>
                <a:gd name="T52" fmla="*/ 52 w 108"/>
                <a:gd name="T53" fmla="*/ 24 h 52"/>
                <a:gd name="T54" fmla="*/ 50 w 108"/>
                <a:gd name="T55" fmla="*/ 26 h 52"/>
                <a:gd name="T56" fmla="*/ 52 w 108"/>
                <a:gd name="T57" fmla="*/ 10 h 52"/>
                <a:gd name="T58" fmla="*/ 60 w 108"/>
                <a:gd name="T59" fmla="*/ 0 h 52"/>
                <a:gd name="T60" fmla="*/ 34 w 108"/>
                <a:gd name="T61" fmla="*/ 26 h 52"/>
                <a:gd name="T62" fmla="*/ 52 w 108"/>
                <a:gd name="T63" fmla="*/ 34 h 52"/>
                <a:gd name="T64" fmla="*/ 60 w 108"/>
                <a:gd name="T65" fmla="*/ 52 h 52"/>
                <a:gd name="T66" fmla="*/ 108 w 108"/>
                <a:gd name="T67" fmla="*/ 26 h 52"/>
                <a:gd name="T68" fmla="*/ 106 w 108"/>
                <a:gd name="T69" fmla="*/ 22 h 52"/>
                <a:gd name="T70" fmla="*/ 104 w 108"/>
                <a:gd name="T71" fmla="*/ 18 h 52"/>
                <a:gd name="T72" fmla="*/ 94 w 108"/>
                <a:gd name="T73" fmla="*/ 14 h 52"/>
                <a:gd name="T74" fmla="*/ 90 w 108"/>
                <a:gd name="T75" fmla="*/ 14 h 52"/>
                <a:gd name="T76" fmla="*/ 82 w 108"/>
                <a:gd name="T77" fmla="*/ 0 h 52"/>
                <a:gd name="T78" fmla="*/ 90 w 108"/>
                <a:gd name="T79" fmla="*/ 52 h 52"/>
                <a:gd name="T80" fmla="*/ 90 w 108"/>
                <a:gd name="T81" fmla="*/ 26 h 52"/>
                <a:gd name="T82" fmla="*/ 92 w 108"/>
                <a:gd name="T83" fmla="*/ 24 h 52"/>
                <a:gd name="T84" fmla="*/ 94 w 108"/>
                <a:gd name="T85" fmla="*/ 22 h 52"/>
                <a:gd name="T86" fmla="*/ 98 w 108"/>
                <a:gd name="T87" fmla="*/ 24 h 52"/>
                <a:gd name="T88" fmla="*/ 98 w 108"/>
                <a:gd name="T89" fmla="*/ 52 h 52"/>
                <a:gd name="T90" fmla="*/ 108 w 108"/>
                <a:gd name="T91" fmla="*/ 2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8" h="52">
                  <a:moveTo>
                    <a:pt x="26" y="52"/>
                  </a:moveTo>
                  <a:lnTo>
                    <a:pt x="0" y="52"/>
                  </a:lnTo>
                  <a:lnTo>
                    <a:pt x="0" y="34"/>
                  </a:lnTo>
                  <a:lnTo>
                    <a:pt x="0" y="34"/>
                  </a:lnTo>
                  <a:lnTo>
                    <a:pt x="2" y="30"/>
                  </a:lnTo>
                  <a:lnTo>
                    <a:pt x="4" y="26"/>
                  </a:lnTo>
                  <a:lnTo>
                    <a:pt x="4" y="26"/>
                  </a:lnTo>
                  <a:lnTo>
                    <a:pt x="8" y="22"/>
                  </a:lnTo>
                  <a:lnTo>
                    <a:pt x="14" y="22"/>
                  </a:lnTo>
                  <a:lnTo>
                    <a:pt x="14" y="22"/>
                  </a:lnTo>
                  <a:lnTo>
                    <a:pt x="16" y="20"/>
                  </a:lnTo>
                  <a:lnTo>
                    <a:pt x="16" y="20"/>
                  </a:lnTo>
                  <a:lnTo>
                    <a:pt x="18" y="18"/>
                  </a:lnTo>
                  <a:lnTo>
                    <a:pt x="18" y="14"/>
                  </a:lnTo>
                  <a:lnTo>
                    <a:pt x="18" y="14"/>
                  </a:lnTo>
                  <a:lnTo>
                    <a:pt x="16" y="10"/>
                  </a:lnTo>
                  <a:lnTo>
                    <a:pt x="16" y="10"/>
                  </a:lnTo>
                  <a:lnTo>
                    <a:pt x="14" y="10"/>
                  </a:lnTo>
                  <a:lnTo>
                    <a:pt x="14" y="10"/>
                  </a:lnTo>
                  <a:lnTo>
                    <a:pt x="10" y="10"/>
                  </a:lnTo>
                  <a:lnTo>
                    <a:pt x="10" y="10"/>
                  </a:lnTo>
                  <a:lnTo>
                    <a:pt x="10" y="14"/>
                  </a:lnTo>
                  <a:lnTo>
                    <a:pt x="0" y="14"/>
                  </a:lnTo>
                  <a:lnTo>
                    <a:pt x="0" y="14"/>
                  </a:lnTo>
                  <a:lnTo>
                    <a:pt x="2" y="8"/>
                  </a:lnTo>
                  <a:lnTo>
                    <a:pt x="4" y="4"/>
                  </a:lnTo>
                  <a:lnTo>
                    <a:pt x="4" y="4"/>
                  </a:lnTo>
                  <a:lnTo>
                    <a:pt x="8" y="2"/>
                  </a:lnTo>
                  <a:lnTo>
                    <a:pt x="14" y="0"/>
                  </a:lnTo>
                  <a:lnTo>
                    <a:pt x="14" y="0"/>
                  </a:lnTo>
                  <a:lnTo>
                    <a:pt x="18" y="2"/>
                  </a:lnTo>
                  <a:lnTo>
                    <a:pt x="22" y="4"/>
                  </a:lnTo>
                  <a:lnTo>
                    <a:pt x="22" y="4"/>
                  </a:lnTo>
                  <a:lnTo>
                    <a:pt x="26" y="8"/>
                  </a:lnTo>
                  <a:lnTo>
                    <a:pt x="26" y="14"/>
                  </a:lnTo>
                  <a:lnTo>
                    <a:pt x="26" y="18"/>
                  </a:lnTo>
                  <a:lnTo>
                    <a:pt x="26" y="18"/>
                  </a:lnTo>
                  <a:lnTo>
                    <a:pt x="26" y="22"/>
                  </a:lnTo>
                  <a:lnTo>
                    <a:pt x="22" y="26"/>
                  </a:lnTo>
                  <a:lnTo>
                    <a:pt x="22" y="26"/>
                  </a:lnTo>
                  <a:lnTo>
                    <a:pt x="18" y="30"/>
                  </a:lnTo>
                  <a:lnTo>
                    <a:pt x="14" y="30"/>
                  </a:lnTo>
                  <a:lnTo>
                    <a:pt x="14" y="30"/>
                  </a:lnTo>
                  <a:lnTo>
                    <a:pt x="10" y="32"/>
                  </a:lnTo>
                  <a:lnTo>
                    <a:pt x="10" y="32"/>
                  </a:lnTo>
                  <a:lnTo>
                    <a:pt x="10" y="34"/>
                  </a:lnTo>
                  <a:lnTo>
                    <a:pt x="10" y="42"/>
                  </a:lnTo>
                  <a:lnTo>
                    <a:pt x="10" y="42"/>
                  </a:lnTo>
                  <a:lnTo>
                    <a:pt x="10" y="44"/>
                  </a:lnTo>
                  <a:lnTo>
                    <a:pt x="12" y="44"/>
                  </a:lnTo>
                  <a:lnTo>
                    <a:pt x="26" y="44"/>
                  </a:lnTo>
                  <a:lnTo>
                    <a:pt x="26" y="52"/>
                  </a:lnTo>
                  <a:close/>
                  <a:moveTo>
                    <a:pt x="52" y="24"/>
                  </a:moveTo>
                  <a:lnTo>
                    <a:pt x="52" y="24"/>
                  </a:lnTo>
                  <a:lnTo>
                    <a:pt x="50" y="26"/>
                  </a:lnTo>
                  <a:lnTo>
                    <a:pt x="50" y="26"/>
                  </a:lnTo>
                  <a:lnTo>
                    <a:pt x="42" y="26"/>
                  </a:lnTo>
                  <a:lnTo>
                    <a:pt x="52" y="10"/>
                  </a:lnTo>
                  <a:lnTo>
                    <a:pt x="52" y="24"/>
                  </a:lnTo>
                  <a:close/>
                  <a:moveTo>
                    <a:pt x="60" y="0"/>
                  </a:moveTo>
                  <a:lnTo>
                    <a:pt x="48" y="0"/>
                  </a:lnTo>
                  <a:lnTo>
                    <a:pt x="34" y="26"/>
                  </a:lnTo>
                  <a:lnTo>
                    <a:pt x="34" y="34"/>
                  </a:lnTo>
                  <a:lnTo>
                    <a:pt x="52" y="34"/>
                  </a:lnTo>
                  <a:lnTo>
                    <a:pt x="52" y="52"/>
                  </a:lnTo>
                  <a:lnTo>
                    <a:pt x="60" y="52"/>
                  </a:lnTo>
                  <a:lnTo>
                    <a:pt x="60" y="0"/>
                  </a:lnTo>
                  <a:close/>
                  <a:moveTo>
                    <a:pt x="108" y="26"/>
                  </a:moveTo>
                  <a:lnTo>
                    <a:pt x="108" y="26"/>
                  </a:lnTo>
                  <a:lnTo>
                    <a:pt x="106" y="22"/>
                  </a:lnTo>
                  <a:lnTo>
                    <a:pt x="104" y="18"/>
                  </a:lnTo>
                  <a:lnTo>
                    <a:pt x="104" y="18"/>
                  </a:lnTo>
                  <a:lnTo>
                    <a:pt x="100" y="14"/>
                  </a:lnTo>
                  <a:lnTo>
                    <a:pt x="94" y="14"/>
                  </a:lnTo>
                  <a:lnTo>
                    <a:pt x="94" y="14"/>
                  </a:lnTo>
                  <a:lnTo>
                    <a:pt x="90" y="14"/>
                  </a:lnTo>
                  <a:lnTo>
                    <a:pt x="90" y="0"/>
                  </a:lnTo>
                  <a:lnTo>
                    <a:pt x="82" y="0"/>
                  </a:lnTo>
                  <a:lnTo>
                    <a:pt x="82" y="52"/>
                  </a:lnTo>
                  <a:lnTo>
                    <a:pt x="90" y="52"/>
                  </a:lnTo>
                  <a:lnTo>
                    <a:pt x="90" y="26"/>
                  </a:lnTo>
                  <a:lnTo>
                    <a:pt x="90" y="26"/>
                  </a:lnTo>
                  <a:lnTo>
                    <a:pt x="92" y="24"/>
                  </a:lnTo>
                  <a:lnTo>
                    <a:pt x="92" y="24"/>
                  </a:lnTo>
                  <a:lnTo>
                    <a:pt x="94" y="22"/>
                  </a:lnTo>
                  <a:lnTo>
                    <a:pt x="94" y="22"/>
                  </a:lnTo>
                  <a:lnTo>
                    <a:pt x="98" y="24"/>
                  </a:lnTo>
                  <a:lnTo>
                    <a:pt x="98" y="24"/>
                  </a:lnTo>
                  <a:lnTo>
                    <a:pt x="98" y="26"/>
                  </a:lnTo>
                  <a:lnTo>
                    <a:pt x="98" y="52"/>
                  </a:lnTo>
                  <a:lnTo>
                    <a:pt x="108" y="52"/>
                  </a:lnTo>
                  <a:lnTo>
                    <a:pt x="108" y="2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1" name="Freeform 224">
              <a:extLst>
                <a:ext uri="{FF2B5EF4-FFF2-40B4-BE49-F238E27FC236}">
                  <a16:creationId xmlns:a16="http://schemas.microsoft.com/office/drawing/2014/main" id="{BA7D14D2-72D1-46CE-BB00-0B6D1F46023F}"/>
                </a:ext>
              </a:extLst>
            </p:cNvPr>
            <p:cNvSpPr>
              <a:spLocks/>
            </p:cNvSpPr>
            <p:nvPr userDrawn="1"/>
          </p:nvSpPr>
          <p:spPr bwMode="auto">
            <a:xfrm>
              <a:off x="1639888" y="6153150"/>
              <a:ext cx="41275" cy="82550"/>
            </a:xfrm>
            <a:custGeom>
              <a:avLst/>
              <a:gdLst>
                <a:gd name="T0" fmla="*/ 26 w 26"/>
                <a:gd name="T1" fmla="*/ 52 h 52"/>
                <a:gd name="T2" fmla="*/ 0 w 26"/>
                <a:gd name="T3" fmla="*/ 52 h 52"/>
                <a:gd name="T4" fmla="*/ 0 w 26"/>
                <a:gd name="T5" fmla="*/ 34 h 52"/>
                <a:gd name="T6" fmla="*/ 0 w 26"/>
                <a:gd name="T7" fmla="*/ 34 h 52"/>
                <a:gd name="T8" fmla="*/ 2 w 26"/>
                <a:gd name="T9" fmla="*/ 30 h 52"/>
                <a:gd name="T10" fmla="*/ 4 w 26"/>
                <a:gd name="T11" fmla="*/ 26 h 52"/>
                <a:gd name="T12" fmla="*/ 4 w 26"/>
                <a:gd name="T13" fmla="*/ 26 h 52"/>
                <a:gd name="T14" fmla="*/ 8 w 26"/>
                <a:gd name="T15" fmla="*/ 22 h 52"/>
                <a:gd name="T16" fmla="*/ 14 w 26"/>
                <a:gd name="T17" fmla="*/ 22 h 52"/>
                <a:gd name="T18" fmla="*/ 14 w 26"/>
                <a:gd name="T19" fmla="*/ 22 h 52"/>
                <a:gd name="T20" fmla="*/ 16 w 26"/>
                <a:gd name="T21" fmla="*/ 20 h 52"/>
                <a:gd name="T22" fmla="*/ 16 w 26"/>
                <a:gd name="T23" fmla="*/ 20 h 52"/>
                <a:gd name="T24" fmla="*/ 18 w 26"/>
                <a:gd name="T25" fmla="*/ 18 h 52"/>
                <a:gd name="T26" fmla="*/ 18 w 26"/>
                <a:gd name="T27" fmla="*/ 14 h 52"/>
                <a:gd name="T28" fmla="*/ 18 w 26"/>
                <a:gd name="T29" fmla="*/ 14 h 52"/>
                <a:gd name="T30" fmla="*/ 16 w 26"/>
                <a:gd name="T31" fmla="*/ 10 h 52"/>
                <a:gd name="T32" fmla="*/ 16 w 26"/>
                <a:gd name="T33" fmla="*/ 10 h 52"/>
                <a:gd name="T34" fmla="*/ 14 w 26"/>
                <a:gd name="T35" fmla="*/ 10 h 52"/>
                <a:gd name="T36" fmla="*/ 14 w 26"/>
                <a:gd name="T37" fmla="*/ 10 h 52"/>
                <a:gd name="T38" fmla="*/ 10 w 26"/>
                <a:gd name="T39" fmla="*/ 10 h 52"/>
                <a:gd name="T40" fmla="*/ 10 w 26"/>
                <a:gd name="T41" fmla="*/ 10 h 52"/>
                <a:gd name="T42" fmla="*/ 10 w 26"/>
                <a:gd name="T43" fmla="*/ 14 h 52"/>
                <a:gd name="T44" fmla="*/ 0 w 26"/>
                <a:gd name="T45" fmla="*/ 14 h 52"/>
                <a:gd name="T46" fmla="*/ 0 w 26"/>
                <a:gd name="T47" fmla="*/ 14 h 52"/>
                <a:gd name="T48" fmla="*/ 2 w 26"/>
                <a:gd name="T49" fmla="*/ 8 h 52"/>
                <a:gd name="T50" fmla="*/ 4 w 26"/>
                <a:gd name="T51" fmla="*/ 4 h 52"/>
                <a:gd name="T52" fmla="*/ 4 w 26"/>
                <a:gd name="T53" fmla="*/ 4 h 52"/>
                <a:gd name="T54" fmla="*/ 8 w 26"/>
                <a:gd name="T55" fmla="*/ 2 h 52"/>
                <a:gd name="T56" fmla="*/ 14 w 26"/>
                <a:gd name="T57" fmla="*/ 0 h 52"/>
                <a:gd name="T58" fmla="*/ 14 w 26"/>
                <a:gd name="T59" fmla="*/ 0 h 52"/>
                <a:gd name="T60" fmla="*/ 18 w 26"/>
                <a:gd name="T61" fmla="*/ 2 h 52"/>
                <a:gd name="T62" fmla="*/ 22 w 26"/>
                <a:gd name="T63" fmla="*/ 4 h 52"/>
                <a:gd name="T64" fmla="*/ 22 w 26"/>
                <a:gd name="T65" fmla="*/ 4 h 52"/>
                <a:gd name="T66" fmla="*/ 26 w 26"/>
                <a:gd name="T67" fmla="*/ 8 h 52"/>
                <a:gd name="T68" fmla="*/ 26 w 26"/>
                <a:gd name="T69" fmla="*/ 14 h 52"/>
                <a:gd name="T70" fmla="*/ 26 w 26"/>
                <a:gd name="T71" fmla="*/ 18 h 52"/>
                <a:gd name="T72" fmla="*/ 26 w 26"/>
                <a:gd name="T73" fmla="*/ 18 h 52"/>
                <a:gd name="T74" fmla="*/ 26 w 26"/>
                <a:gd name="T75" fmla="*/ 22 h 52"/>
                <a:gd name="T76" fmla="*/ 22 w 26"/>
                <a:gd name="T77" fmla="*/ 26 h 52"/>
                <a:gd name="T78" fmla="*/ 22 w 26"/>
                <a:gd name="T79" fmla="*/ 26 h 52"/>
                <a:gd name="T80" fmla="*/ 18 w 26"/>
                <a:gd name="T81" fmla="*/ 30 h 52"/>
                <a:gd name="T82" fmla="*/ 14 w 26"/>
                <a:gd name="T83" fmla="*/ 30 h 52"/>
                <a:gd name="T84" fmla="*/ 14 w 26"/>
                <a:gd name="T85" fmla="*/ 30 h 52"/>
                <a:gd name="T86" fmla="*/ 10 w 26"/>
                <a:gd name="T87" fmla="*/ 32 h 52"/>
                <a:gd name="T88" fmla="*/ 10 w 26"/>
                <a:gd name="T89" fmla="*/ 32 h 52"/>
                <a:gd name="T90" fmla="*/ 10 w 26"/>
                <a:gd name="T91" fmla="*/ 34 h 52"/>
                <a:gd name="T92" fmla="*/ 10 w 26"/>
                <a:gd name="T93" fmla="*/ 42 h 52"/>
                <a:gd name="T94" fmla="*/ 10 w 26"/>
                <a:gd name="T95" fmla="*/ 42 h 52"/>
                <a:gd name="T96" fmla="*/ 10 w 26"/>
                <a:gd name="T97" fmla="*/ 44 h 52"/>
                <a:gd name="T98" fmla="*/ 12 w 26"/>
                <a:gd name="T99" fmla="*/ 44 h 52"/>
                <a:gd name="T100" fmla="*/ 26 w 26"/>
                <a:gd name="T101" fmla="*/ 44 h 52"/>
                <a:gd name="T102" fmla="*/ 26 w 26"/>
                <a:gd name="T10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 h="52">
                  <a:moveTo>
                    <a:pt x="26" y="52"/>
                  </a:moveTo>
                  <a:lnTo>
                    <a:pt x="0" y="52"/>
                  </a:lnTo>
                  <a:lnTo>
                    <a:pt x="0" y="34"/>
                  </a:lnTo>
                  <a:lnTo>
                    <a:pt x="0" y="34"/>
                  </a:lnTo>
                  <a:lnTo>
                    <a:pt x="2" y="30"/>
                  </a:lnTo>
                  <a:lnTo>
                    <a:pt x="4" y="26"/>
                  </a:lnTo>
                  <a:lnTo>
                    <a:pt x="4" y="26"/>
                  </a:lnTo>
                  <a:lnTo>
                    <a:pt x="8" y="22"/>
                  </a:lnTo>
                  <a:lnTo>
                    <a:pt x="14" y="22"/>
                  </a:lnTo>
                  <a:lnTo>
                    <a:pt x="14" y="22"/>
                  </a:lnTo>
                  <a:lnTo>
                    <a:pt x="16" y="20"/>
                  </a:lnTo>
                  <a:lnTo>
                    <a:pt x="16" y="20"/>
                  </a:lnTo>
                  <a:lnTo>
                    <a:pt x="18" y="18"/>
                  </a:lnTo>
                  <a:lnTo>
                    <a:pt x="18" y="14"/>
                  </a:lnTo>
                  <a:lnTo>
                    <a:pt x="18" y="14"/>
                  </a:lnTo>
                  <a:lnTo>
                    <a:pt x="16" y="10"/>
                  </a:lnTo>
                  <a:lnTo>
                    <a:pt x="16" y="10"/>
                  </a:lnTo>
                  <a:lnTo>
                    <a:pt x="14" y="10"/>
                  </a:lnTo>
                  <a:lnTo>
                    <a:pt x="14" y="10"/>
                  </a:lnTo>
                  <a:lnTo>
                    <a:pt x="10" y="10"/>
                  </a:lnTo>
                  <a:lnTo>
                    <a:pt x="10" y="10"/>
                  </a:lnTo>
                  <a:lnTo>
                    <a:pt x="10" y="14"/>
                  </a:lnTo>
                  <a:lnTo>
                    <a:pt x="0" y="14"/>
                  </a:lnTo>
                  <a:lnTo>
                    <a:pt x="0" y="14"/>
                  </a:lnTo>
                  <a:lnTo>
                    <a:pt x="2" y="8"/>
                  </a:lnTo>
                  <a:lnTo>
                    <a:pt x="4" y="4"/>
                  </a:lnTo>
                  <a:lnTo>
                    <a:pt x="4" y="4"/>
                  </a:lnTo>
                  <a:lnTo>
                    <a:pt x="8" y="2"/>
                  </a:lnTo>
                  <a:lnTo>
                    <a:pt x="14" y="0"/>
                  </a:lnTo>
                  <a:lnTo>
                    <a:pt x="14" y="0"/>
                  </a:lnTo>
                  <a:lnTo>
                    <a:pt x="18" y="2"/>
                  </a:lnTo>
                  <a:lnTo>
                    <a:pt x="22" y="4"/>
                  </a:lnTo>
                  <a:lnTo>
                    <a:pt x="22" y="4"/>
                  </a:lnTo>
                  <a:lnTo>
                    <a:pt x="26" y="8"/>
                  </a:lnTo>
                  <a:lnTo>
                    <a:pt x="26" y="14"/>
                  </a:lnTo>
                  <a:lnTo>
                    <a:pt x="26" y="18"/>
                  </a:lnTo>
                  <a:lnTo>
                    <a:pt x="26" y="18"/>
                  </a:lnTo>
                  <a:lnTo>
                    <a:pt x="26" y="22"/>
                  </a:lnTo>
                  <a:lnTo>
                    <a:pt x="22" y="26"/>
                  </a:lnTo>
                  <a:lnTo>
                    <a:pt x="22" y="26"/>
                  </a:lnTo>
                  <a:lnTo>
                    <a:pt x="18" y="30"/>
                  </a:lnTo>
                  <a:lnTo>
                    <a:pt x="14" y="30"/>
                  </a:lnTo>
                  <a:lnTo>
                    <a:pt x="14" y="30"/>
                  </a:lnTo>
                  <a:lnTo>
                    <a:pt x="10" y="32"/>
                  </a:lnTo>
                  <a:lnTo>
                    <a:pt x="10" y="32"/>
                  </a:lnTo>
                  <a:lnTo>
                    <a:pt x="10" y="34"/>
                  </a:lnTo>
                  <a:lnTo>
                    <a:pt x="10" y="42"/>
                  </a:lnTo>
                  <a:lnTo>
                    <a:pt x="10" y="42"/>
                  </a:lnTo>
                  <a:lnTo>
                    <a:pt x="10" y="44"/>
                  </a:lnTo>
                  <a:lnTo>
                    <a:pt x="12" y="44"/>
                  </a:lnTo>
                  <a:lnTo>
                    <a:pt x="26" y="44"/>
                  </a:lnTo>
                  <a:lnTo>
                    <a:pt x="26" y="52"/>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2" name="Freeform 226">
              <a:extLst>
                <a:ext uri="{FF2B5EF4-FFF2-40B4-BE49-F238E27FC236}">
                  <a16:creationId xmlns:a16="http://schemas.microsoft.com/office/drawing/2014/main" id="{2485EE55-5A2E-4E87-BD49-C4EEBF0080B0}"/>
                </a:ext>
              </a:extLst>
            </p:cNvPr>
            <p:cNvSpPr>
              <a:spLocks/>
            </p:cNvSpPr>
            <p:nvPr userDrawn="1"/>
          </p:nvSpPr>
          <p:spPr bwMode="auto">
            <a:xfrm>
              <a:off x="1693863" y="6153150"/>
              <a:ext cx="41275" cy="82550"/>
            </a:xfrm>
            <a:custGeom>
              <a:avLst/>
              <a:gdLst>
                <a:gd name="T0" fmla="*/ 26 w 26"/>
                <a:gd name="T1" fmla="*/ 0 h 52"/>
                <a:gd name="T2" fmla="*/ 14 w 26"/>
                <a:gd name="T3" fmla="*/ 0 h 52"/>
                <a:gd name="T4" fmla="*/ 0 w 26"/>
                <a:gd name="T5" fmla="*/ 26 h 52"/>
                <a:gd name="T6" fmla="*/ 0 w 26"/>
                <a:gd name="T7" fmla="*/ 34 h 52"/>
                <a:gd name="T8" fmla="*/ 18 w 26"/>
                <a:gd name="T9" fmla="*/ 34 h 52"/>
                <a:gd name="T10" fmla="*/ 18 w 26"/>
                <a:gd name="T11" fmla="*/ 52 h 52"/>
                <a:gd name="T12" fmla="*/ 26 w 26"/>
                <a:gd name="T13" fmla="*/ 52 h 52"/>
                <a:gd name="T14" fmla="*/ 26 w 26"/>
                <a:gd name="T15" fmla="*/ 0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52">
                  <a:moveTo>
                    <a:pt x="26" y="0"/>
                  </a:moveTo>
                  <a:lnTo>
                    <a:pt x="14" y="0"/>
                  </a:lnTo>
                  <a:lnTo>
                    <a:pt x="0" y="26"/>
                  </a:lnTo>
                  <a:lnTo>
                    <a:pt x="0" y="34"/>
                  </a:lnTo>
                  <a:lnTo>
                    <a:pt x="18" y="34"/>
                  </a:lnTo>
                  <a:lnTo>
                    <a:pt x="18" y="52"/>
                  </a:lnTo>
                  <a:lnTo>
                    <a:pt x="26" y="52"/>
                  </a:lnTo>
                  <a:lnTo>
                    <a:pt x="26"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3" name="Freeform 227">
              <a:extLst>
                <a:ext uri="{FF2B5EF4-FFF2-40B4-BE49-F238E27FC236}">
                  <a16:creationId xmlns:a16="http://schemas.microsoft.com/office/drawing/2014/main" id="{FA36BD5D-7231-4E99-B392-3A8DEC35D01A}"/>
                </a:ext>
              </a:extLst>
            </p:cNvPr>
            <p:cNvSpPr>
              <a:spLocks/>
            </p:cNvSpPr>
            <p:nvPr userDrawn="1"/>
          </p:nvSpPr>
          <p:spPr bwMode="auto">
            <a:xfrm>
              <a:off x="1770063" y="6153150"/>
              <a:ext cx="41275" cy="82550"/>
            </a:xfrm>
            <a:custGeom>
              <a:avLst/>
              <a:gdLst>
                <a:gd name="T0" fmla="*/ 26 w 26"/>
                <a:gd name="T1" fmla="*/ 26 h 52"/>
                <a:gd name="T2" fmla="*/ 26 w 26"/>
                <a:gd name="T3" fmla="*/ 26 h 52"/>
                <a:gd name="T4" fmla="*/ 24 w 26"/>
                <a:gd name="T5" fmla="*/ 22 h 52"/>
                <a:gd name="T6" fmla="*/ 22 w 26"/>
                <a:gd name="T7" fmla="*/ 18 h 52"/>
                <a:gd name="T8" fmla="*/ 22 w 26"/>
                <a:gd name="T9" fmla="*/ 18 h 52"/>
                <a:gd name="T10" fmla="*/ 18 w 26"/>
                <a:gd name="T11" fmla="*/ 14 h 52"/>
                <a:gd name="T12" fmla="*/ 12 w 26"/>
                <a:gd name="T13" fmla="*/ 14 h 52"/>
                <a:gd name="T14" fmla="*/ 12 w 26"/>
                <a:gd name="T15" fmla="*/ 14 h 52"/>
                <a:gd name="T16" fmla="*/ 8 w 26"/>
                <a:gd name="T17" fmla="*/ 14 h 52"/>
                <a:gd name="T18" fmla="*/ 8 w 26"/>
                <a:gd name="T19" fmla="*/ 0 h 52"/>
                <a:gd name="T20" fmla="*/ 0 w 26"/>
                <a:gd name="T21" fmla="*/ 0 h 52"/>
                <a:gd name="T22" fmla="*/ 0 w 26"/>
                <a:gd name="T23" fmla="*/ 52 h 52"/>
                <a:gd name="T24" fmla="*/ 8 w 26"/>
                <a:gd name="T25" fmla="*/ 52 h 52"/>
                <a:gd name="T26" fmla="*/ 8 w 26"/>
                <a:gd name="T27" fmla="*/ 26 h 52"/>
                <a:gd name="T28" fmla="*/ 8 w 26"/>
                <a:gd name="T29" fmla="*/ 26 h 52"/>
                <a:gd name="T30" fmla="*/ 10 w 26"/>
                <a:gd name="T31" fmla="*/ 24 h 52"/>
                <a:gd name="T32" fmla="*/ 10 w 26"/>
                <a:gd name="T33" fmla="*/ 24 h 52"/>
                <a:gd name="T34" fmla="*/ 12 w 26"/>
                <a:gd name="T35" fmla="*/ 22 h 52"/>
                <a:gd name="T36" fmla="*/ 12 w 26"/>
                <a:gd name="T37" fmla="*/ 22 h 52"/>
                <a:gd name="T38" fmla="*/ 16 w 26"/>
                <a:gd name="T39" fmla="*/ 24 h 52"/>
                <a:gd name="T40" fmla="*/ 16 w 26"/>
                <a:gd name="T41" fmla="*/ 24 h 52"/>
                <a:gd name="T42" fmla="*/ 16 w 26"/>
                <a:gd name="T43" fmla="*/ 26 h 52"/>
                <a:gd name="T44" fmla="*/ 16 w 26"/>
                <a:gd name="T45" fmla="*/ 52 h 52"/>
                <a:gd name="T46" fmla="*/ 26 w 26"/>
                <a:gd name="T47" fmla="*/ 52 h 52"/>
                <a:gd name="T48" fmla="*/ 26 w 26"/>
                <a:gd name="T49" fmla="*/ 2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 h="52">
                  <a:moveTo>
                    <a:pt x="26" y="26"/>
                  </a:moveTo>
                  <a:lnTo>
                    <a:pt x="26" y="26"/>
                  </a:lnTo>
                  <a:lnTo>
                    <a:pt x="24" y="22"/>
                  </a:lnTo>
                  <a:lnTo>
                    <a:pt x="22" y="18"/>
                  </a:lnTo>
                  <a:lnTo>
                    <a:pt x="22" y="18"/>
                  </a:lnTo>
                  <a:lnTo>
                    <a:pt x="18" y="14"/>
                  </a:lnTo>
                  <a:lnTo>
                    <a:pt x="12" y="14"/>
                  </a:lnTo>
                  <a:lnTo>
                    <a:pt x="12" y="14"/>
                  </a:lnTo>
                  <a:lnTo>
                    <a:pt x="8" y="14"/>
                  </a:lnTo>
                  <a:lnTo>
                    <a:pt x="8" y="0"/>
                  </a:lnTo>
                  <a:lnTo>
                    <a:pt x="0" y="0"/>
                  </a:lnTo>
                  <a:lnTo>
                    <a:pt x="0" y="52"/>
                  </a:lnTo>
                  <a:lnTo>
                    <a:pt x="8" y="52"/>
                  </a:lnTo>
                  <a:lnTo>
                    <a:pt x="8" y="26"/>
                  </a:lnTo>
                  <a:lnTo>
                    <a:pt x="8" y="26"/>
                  </a:lnTo>
                  <a:lnTo>
                    <a:pt x="10" y="24"/>
                  </a:lnTo>
                  <a:lnTo>
                    <a:pt x="10" y="24"/>
                  </a:lnTo>
                  <a:lnTo>
                    <a:pt x="12" y="22"/>
                  </a:lnTo>
                  <a:lnTo>
                    <a:pt x="12" y="22"/>
                  </a:lnTo>
                  <a:lnTo>
                    <a:pt x="16" y="24"/>
                  </a:lnTo>
                  <a:lnTo>
                    <a:pt x="16" y="24"/>
                  </a:lnTo>
                  <a:lnTo>
                    <a:pt x="16" y="26"/>
                  </a:lnTo>
                  <a:lnTo>
                    <a:pt x="16" y="52"/>
                  </a:lnTo>
                  <a:lnTo>
                    <a:pt x="26" y="52"/>
                  </a:lnTo>
                  <a:lnTo>
                    <a:pt x="26" y="26"/>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4" name="Freeform 228">
              <a:extLst>
                <a:ext uri="{FF2B5EF4-FFF2-40B4-BE49-F238E27FC236}">
                  <a16:creationId xmlns:a16="http://schemas.microsoft.com/office/drawing/2014/main" id="{D34C9844-9200-4CA6-9401-79CB95A3C350}"/>
                </a:ext>
              </a:extLst>
            </p:cNvPr>
            <p:cNvSpPr>
              <a:spLocks noEditPoints="1"/>
            </p:cNvSpPr>
            <p:nvPr userDrawn="1"/>
          </p:nvSpPr>
          <p:spPr bwMode="auto">
            <a:xfrm>
              <a:off x="1271588" y="5753100"/>
              <a:ext cx="596900" cy="587375"/>
            </a:xfrm>
            <a:custGeom>
              <a:avLst/>
              <a:gdLst>
                <a:gd name="T0" fmla="*/ 336 w 376"/>
                <a:gd name="T1" fmla="*/ 168 h 370"/>
                <a:gd name="T2" fmla="*/ 330 w 376"/>
                <a:gd name="T3" fmla="*/ 118 h 370"/>
                <a:gd name="T4" fmla="*/ 298 w 376"/>
                <a:gd name="T5" fmla="*/ 62 h 370"/>
                <a:gd name="T6" fmla="*/ 248 w 376"/>
                <a:gd name="T7" fmla="*/ 20 h 370"/>
                <a:gd name="T8" fmla="*/ 186 w 376"/>
                <a:gd name="T9" fmla="*/ 0 h 370"/>
                <a:gd name="T10" fmla="*/ 134 w 376"/>
                <a:gd name="T11" fmla="*/ 4 h 370"/>
                <a:gd name="T12" fmla="*/ 74 w 376"/>
                <a:gd name="T13" fmla="*/ 28 h 370"/>
                <a:gd name="T14" fmla="*/ 30 w 376"/>
                <a:gd name="T15" fmla="*/ 74 h 370"/>
                <a:gd name="T16" fmla="*/ 4 w 376"/>
                <a:gd name="T17" fmla="*/ 134 h 370"/>
                <a:gd name="T18" fmla="*/ 2 w 376"/>
                <a:gd name="T19" fmla="*/ 186 h 370"/>
                <a:gd name="T20" fmla="*/ 20 w 376"/>
                <a:gd name="T21" fmla="*/ 248 h 370"/>
                <a:gd name="T22" fmla="*/ 62 w 376"/>
                <a:gd name="T23" fmla="*/ 298 h 370"/>
                <a:gd name="T24" fmla="*/ 118 w 376"/>
                <a:gd name="T25" fmla="*/ 328 h 370"/>
                <a:gd name="T26" fmla="*/ 168 w 376"/>
                <a:gd name="T27" fmla="*/ 336 h 370"/>
                <a:gd name="T28" fmla="*/ 218 w 376"/>
                <a:gd name="T29" fmla="*/ 340 h 370"/>
                <a:gd name="T30" fmla="*/ 252 w 376"/>
                <a:gd name="T31" fmla="*/ 364 h 370"/>
                <a:gd name="T32" fmla="*/ 286 w 376"/>
                <a:gd name="T33" fmla="*/ 370 h 370"/>
                <a:gd name="T34" fmla="*/ 350 w 376"/>
                <a:gd name="T35" fmla="*/ 342 h 370"/>
                <a:gd name="T36" fmla="*/ 376 w 376"/>
                <a:gd name="T37" fmla="*/ 278 h 370"/>
                <a:gd name="T38" fmla="*/ 370 w 376"/>
                <a:gd name="T39" fmla="*/ 244 h 370"/>
                <a:gd name="T40" fmla="*/ 342 w 376"/>
                <a:gd name="T41" fmla="*/ 208 h 370"/>
                <a:gd name="T42" fmla="*/ 168 w 376"/>
                <a:gd name="T43" fmla="*/ 320 h 370"/>
                <a:gd name="T44" fmla="*/ 110 w 376"/>
                <a:gd name="T45" fmla="*/ 308 h 370"/>
                <a:gd name="T46" fmla="*/ 62 w 376"/>
                <a:gd name="T47" fmla="*/ 274 h 370"/>
                <a:gd name="T48" fmla="*/ 30 w 376"/>
                <a:gd name="T49" fmla="*/ 226 h 370"/>
                <a:gd name="T50" fmla="*/ 18 w 376"/>
                <a:gd name="T51" fmla="*/ 168 h 370"/>
                <a:gd name="T52" fmla="*/ 24 w 376"/>
                <a:gd name="T53" fmla="*/ 124 h 370"/>
                <a:gd name="T54" fmla="*/ 52 w 376"/>
                <a:gd name="T55" fmla="*/ 72 h 370"/>
                <a:gd name="T56" fmla="*/ 96 w 376"/>
                <a:gd name="T57" fmla="*/ 36 h 370"/>
                <a:gd name="T58" fmla="*/ 154 w 376"/>
                <a:gd name="T59" fmla="*/ 18 h 370"/>
                <a:gd name="T60" fmla="*/ 200 w 376"/>
                <a:gd name="T61" fmla="*/ 20 h 370"/>
                <a:gd name="T62" fmla="*/ 254 w 376"/>
                <a:gd name="T63" fmla="*/ 42 h 370"/>
                <a:gd name="T64" fmla="*/ 294 w 376"/>
                <a:gd name="T65" fmla="*/ 84 h 370"/>
                <a:gd name="T66" fmla="*/ 316 w 376"/>
                <a:gd name="T67" fmla="*/ 138 h 370"/>
                <a:gd name="T68" fmla="*/ 318 w 376"/>
                <a:gd name="T69" fmla="*/ 194 h 370"/>
                <a:gd name="T70" fmla="*/ 286 w 376"/>
                <a:gd name="T71" fmla="*/ 188 h 370"/>
                <a:gd name="T72" fmla="*/ 220 w 376"/>
                <a:gd name="T73" fmla="*/ 214 h 370"/>
                <a:gd name="T74" fmla="*/ 194 w 376"/>
                <a:gd name="T75" fmla="*/ 278 h 370"/>
                <a:gd name="T76" fmla="*/ 202 w 376"/>
                <a:gd name="T77" fmla="*/ 316 h 370"/>
                <a:gd name="T78" fmla="*/ 286 w 376"/>
                <a:gd name="T79" fmla="*/ 352 h 370"/>
                <a:gd name="T80" fmla="*/ 244 w 376"/>
                <a:gd name="T81" fmla="*/ 340 h 370"/>
                <a:gd name="T82" fmla="*/ 212 w 376"/>
                <a:gd name="T83" fmla="*/ 294 h 370"/>
                <a:gd name="T84" fmla="*/ 218 w 376"/>
                <a:gd name="T85" fmla="*/ 250 h 370"/>
                <a:gd name="T86" fmla="*/ 256 w 376"/>
                <a:gd name="T87" fmla="*/ 210 h 370"/>
                <a:gd name="T88" fmla="*/ 300 w 376"/>
                <a:gd name="T89" fmla="*/ 206 h 370"/>
                <a:gd name="T90" fmla="*/ 346 w 376"/>
                <a:gd name="T91" fmla="*/ 238 h 370"/>
                <a:gd name="T92" fmla="*/ 360 w 376"/>
                <a:gd name="T93" fmla="*/ 278 h 370"/>
                <a:gd name="T94" fmla="*/ 338 w 376"/>
                <a:gd name="T95" fmla="*/ 330 h 370"/>
                <a:gd name="T96" fmla="*/ 286 w 376"/>
                <a:gd name="T97" fmla="*/ 352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370">
                  <a:moveTo>
                    <a:pt x="334" y="202"/>
                  </a:moveTo>
                  <a:lnTo>
                    <a:pt x="334" y="202"/>
                  </a:lnTo>
                  <a:lnTo>
                    <a:pt x="336" y="184"/>
                  </a:lnTo>
                  <a:lnTo>
                    <a:pt x="336" y="168"/>
                  </a:lnTo>
                  <a:lnTo>
                    <a:pt x="336" y="168"/>
                  </a:lnTo>
                  <a:lnTo>
                    <a:pt x="336" y="150"/>
                  </a:lnTo>
                  <a:lnTo>
                    <a:pt x="334" y="134"/>
                  </a:lnTo>
                  <a:lnTo>
                    <a:pt x="330" y="118"/>
                  </a:lnTo>
                  <a:lnTo>
                    <a:pt x="324" y="102"/>
                  </a:lnTo>
                  <a:lnTo>
                    <a:pt x="316" y="88"/>
                  </a:lnTo>
                  <a:lnTo>
                    <a:pt x="308" y="74"/>
                  </a:lnTo>
                  <a:lnTo>
                    <a:pt x="298" y="62"/>
                  </a:lnTo>
                  <a:lnTo>
                    <a:pt x="288" y="50"/>
                  </a:lnTo>
                  <a:lnTo>
                    <a:pt x="276" y="38"/>
                  </a:lnTo>
                  <a:lnTo>
                    <a:pt x="262" y="28"/>
                  </a:lnTo>
                  <a:lnTo>
                    <a:pt x="248" y="20"/>
                  </a:lnTo>
                  <a:lnTo>
                    <a:pt x="234" y="12"/>
                  </a:lnTo>
                  <a:lnTo>
                    <a:pt x="218" y="8"/>
                  </a:lnTo>
                  <a:lnTo>
                    <a:pt x="202" y="4"/>
                  </a:lnTo>
                  <a:lnTo>
                    <a:pt x="186" y="0"/>
                  </a:lnTo>
                  <a:lnTo>
                    <a:pt x="168" y="0"/>
                  </a:lnTo>
                  <a:lnTo>
                    <a:pt x="168" y="0"/>
                  </a:lnTo>
                  <a:lnTo>
                    <a:pt x="152" y="0"/>
                  </a:lnTo>
                  <a:lnTo>
                    <a:pt x="134" y="4"/>
                  </a:lnTo>
                  <a:lnTo>
                    <a:pt x="118" y="8"/>
                  </a:lnTo>
                  <a:lnTo>
                    <a:pt x="104" y="12"/>
                  </a:lnTo>
                  <a:lnTo>
                    <a:pt x="88" y="20"/>
                  </a:lnTo>
                  <a:lnTo>
                    <a:pt x="74" y="28"/>
                  </a:lnTo>
                  <a:lnTo>
                    <a:pt x="62" y="38"/>
                  </a:lnTo>
                  <a:lnTo>
                    <a:pt x="50" y="50"/>
                  </a:lnTo>
                  <a:lnTo>
                    <a:pt x="38" y="62"/>
                  </a:lnTo>
                  <a:lnTo>
                    <a:pt x="30" y="74"/>
                  </a:lnTo>
                  <a:lnTo>
                    <a:pt x="20" y="88"/>
                  </a:lnTo>
                  <a:lnTo>
                    <a:pt x="14" y="102"/>
                  </a:lnTo>
                  <a:lnTo>
                    <a:pt x="8" y="118"/>
                  </a:lnTo>
                  <a:lnTo>
                    <a:pt x="4" y="134"/>
                  </a:lnTo>
                  <a:lnTo>
                    <a:pt x="2" y="150"/>
                  </a:lnTo>
                  <a:lnTo>
                    <a:pt x="0" y="168"/>
                  </a:lnTo>
                  <a:lnTo>
                    <a:pt x="0" y="168"/>
                  </a:lnTo>
                  <a:lnTo>
                    <a:pt x="2" y="186"/>
                  </a:lnTo>
                  <a:lnTo>
                    <a:pt x="4" y="202"/>
                  </a:lnTo>
                  <a:lnTo>
                    <a:pt x="8" y="218"/>
                  </a:lnTo>
                  <a:lnTo>
                    <a:pt x="14" y="234"/>
                  </a:lnTo>
                  <a:lnTo>
                    <a:pt x="20" y="248"/>
                  </a:lnTo>
                  <a:lnTo>
                    <a:pt x="30" y="262"/>
                  </a:lnTo>
                  <a:lnTo>
                    <a:pt x="38" y="276"/>
                  </a:lnTo>
                  <a:lnTo>
                    <a:pt x="50" y="286"/>
                  </a:lnTo>
                  <a:lnTo>
                    <a:pt x="62" y="298"/>
                  </a:lnTo>
                  <a:lnTo>
                    <a:pt x="74" y="308"/>
                  </a:lnTo>
                  <a:lnTo>
                    <a:pt x="88" y="316"/>
                  </a:lnTo>
                  <a:lnTo>
                    <a:pt x="104" y="324"/>
                  </a:lnTo>
                  <a:lnTo>
                    <a:pt x="118" y="328"/>
                  </a:lnTo>
                  <a:lnTo>
                    <a:pt x="134" y="332"/>
                  </a:lnTo>
                  <a:lnTo>
                    <a:pt x="152" y="336"/>
                  </a:lnTo>
                  <a:lnTo>
                    <a:pt x="168" y="336"/>
                  </a:lnTo>
                  <a:lnTo>
                    <a:pt x="168" y="336"/>
                  </a:lnTo>
                  <a:lnTo>
                    <a:pt x="190" y="334"/>
                  </a:lnTo>
                  <a:lnTo>
                    <a:pt x="210" y="330"/>
                  </a:lnTo>
                  <a:lnTo>
                    <a:pt x="210" y="330"/>
                  </a:lnTo>
                  <a:lnTo>
                    <a:pt x="218" y="340"/>
                  </a:lnTo>
                  <a:lnTo>
                    <a:pt x="226" y="346"/>
                  </a:lnTo>
                  <a:lnTo>
                    <a:pt x="234" y="354"/>
                  </a:lnTo>
                  <a:lnTo>
                    <a:pt x="242" y="358"/>
                  </a:lnTo>
                  <a:lnTo>
                    <a:pt x="252" y="364"/>
                  </a:lnTo>
                  <a:lnTo>
                    <a:pt x="264" y="366"/>
                  </a:lnTo>
                  <a:lnTo>
                    <a:pt x="274" y="368"/>
                  </a:lnTo>
                  <a:lnTo>
                    <a:pt x="286" y="370"/>
                  </a:lnTo>
                  <a:lnTo>
                    <a:pt x="286" y="370"/>
                  </a:lnTo>
                  <a:lnTo>
                    <a:pt x="304" y="368"/>
                  </a:lnTo>
                  <a:lnTo>
                    <a:pt x="320" y="362"/>
                  </a:lnTo>
                  <a:lnTo>
                    <a:pt x="336" y="354"/>
                  </a:lnTo>
                  <a:lnTo>
                    <a:pt x="350" y="342"/>
                  </a:lnTo>
                  <a:lnTo>
                    <a:pt x="360" y="330"/>
                  </a:lnTo>
                  <a:lnTo>
                    <a:pt x="370" y="314"/>
                  </a:lnTo>
                  <a:lnTo>
                    <a:pt x="374" y="296"/>
                  </a:lnTo>
                  <a:lnTo>
                    <a:pt x="376" y="278"/>
                  </a:lnTo>
                  <a:lnTo>
                    <a:pt x="376" y="278"/>
                  </a:lnTo>
                  <a:lnTo>
                    <a:pt x="376" y="266"/>
                  </a:lnTo>
                  <a:lnTo>
                    <a:pt x="374" y="254"/>
                  </a:lnTo>
                  <a:lnTo>
                    <a:pt x="370" y="244"/>
                  </a:lnTo>
                  <a:lnTo>
                    <a:pt x="364" y="234"/>
                  </a:lnTo>
                  <a:lnTo>
                    <a:pt x="358" y="224"/>
                  </a:lnTo>
                  <a:lnTo>
                    <a:pt x="352" y="216"/>
                  </a:lnTo>
                  <a:lnTo>
                    <a:pt x="342" y="208"/>
                  </a:lnTo>
                  <a:lnTo>
                    <a:pt x="334" y="202"/>
                  </a:lnTo>
                  <a:lnTo>
                    <a:pt x="334" y="202"/>
                  </a:lnTo>
                  <a:close/>
                  <a:moveTo>
                    <a:pt x="168" y="320"/>
                  </a:moveTo>
                  <a:lnTo>
                    <a:pt x="168" y="320"/>
                  </a:lnTo>
                  <a:lnTo>
                    <a:pt x="154" y="318"/>
                  </a:lnTo>
                  <a:lnTo>
                    <a:pt x="138" y="316"/>
                  </a:lnTo>
                  <a:lnTo>
                    <a:pt x="124" y="312"/>
                  </a:lnTo>
                  <a:lnTo>
                    <a:pt x="110" y="308"/>
                  </a:lnTo>
                  <a:lnTo>
                    <a:pt x="96" y="300"/>
                  </a:lnTo>
                  <a:lnTo>
                    <a:pt x="84" y="294"/>
                  </a:lnTo>
                  <a:lnTo>
                    <a:pt x="72" y="284"/>
                  </a:lnTo>
                  <a:lnTo>
                    <a:pt x="62" y="274"/>
                  </a:lnTo>
                  <a:lnTo>
                    <a:pt x="52" y="264"/>
                  </a:lnTo>
                  <a:lnTo>
                    <a:pt x="44" y="252"/>
                  </a:lnTo>
                  <a:lnTo>
                    <a:pt x="36" y="240"/>
                  </a:lnTo>
                  <a:lnTo>
                    <a:pt x="30" y="226"/>
                  </a:lnTo>
                  <a:lnTo>
                    <a:pt x="24" y="212"/>
                  </a:lnTo>
                  <a:lnTo>
                    <a:pt x="20" y="198"/>
                  </a:lnTo>
                  <a:lnTo>
                    <a:pt x="18" y="184"/>
                  </a:lnTo>
                  <a:lnTo>
                    <a:pt x="18" y="168"/>
                  </a:lnTo>
                  <a:lnTo>
                    <a:pt x="18" y="168"/>
                  </a:lnTo>
                  <a:lnTo>
                    <a:pt x="18" y="152"/>
                  </a:lnTo>
                  <a:lnTo>
                    <a:pt x="20" y="138"/>
                  </a:lnTo>
                  <a:lnTo>
                    <a:pt x="24" y="124"/>
                  </a:lnTo>
                  <a:lnTo>
                    <a:pt x="30" y="110"/>
                  </a:lnTo>
                  <a:lnTo>
                    <a:pt x="36" y="96"/>
                  </a:lnTo>
                  <a:lnTo>
                    <a:pt x="44" y="84"/>
                  </a:lnTo>
                  <a:lnTo>
                    <a:pt x="52" y="72"/>
                  </a:lnTo>
                  <a:lnTo>
                    <a:pt x="62" y="62"/>
                  </a:lnTo>
                  <a:lnTo>
                    <a:pt x="72" y="52"/>
                  </a:lnTo>
                  <a:lnTo>
                    <a:pt x="84" y="42"/>
                  </a:lnTo>
                  <a:lnTo>
                    <a:pt x="96" y="36"/>
                  </a:lnTo>
                  <a:lnTo>
                    <a:pt x="110" y="28"/>
                  </a:lnTo>
                  <a:lnTo>
                    <a:pt x="124" y="24"/>
                  </a:lnTo>
                  <a:lnTo>
                    <a:pt x="138" y="20"/>
                  </a:lnTo>
                  <a:lnTo>
                    <a:pt x="154" y="18"/>
                  </a:lnTo>
                  <a:lnTo>
                    <a:pt x="168" y="16"/>
                  </a:lnTo>
                  <a:lnTo>
                    <a:pt x="168" y="16"/>
                  </a:lnTo>
                  <a:lnTo>
                    <a:pt x="184" y="18"/>
                  </a:lnTo>
                  <a:lnTo>
                    <a:pt x="200" y="20"/>
                  </a:lnTo>
                  <a:lnTo>
                    <a:pt x="214" y="24"/>
                  </a:lnTo>
                  <a:lnTo>
                    <a:pt x="228" y="28"/>
                  </a:lnTo>
                  <a:lnTo>
                    <a:pt x="240" y="36"/>
                  </a:lnTo>
                  <a:lnTo>
                    <a:pt x="254" y="42"/>
                  </a:lnTo>
                  <a:lnTo>
                    <a:pt x="264" y="52"/>
                  </a:lnTo>
                  <a:lnTo>
                    <a:pt x="276" y="62"/>
                  </a:lnTo>
                  <a:lnTo>
                    <a:pt x="286" y="72"/>
                  </a:lnTo>
                  <a:lnTo>
                    <a:pt x="294" y="84"/>
                  </a:lnTo>
                  <a:lnTo>
                    <a:pt x="302" y="96"/>
                  </a:lnTo>
                  <a:lnTo>
                    <a:pt x="308" y="110"/>
                  </a:lnTo>
                  <a:lnTo>
                    <a:pt x="314" y="124"/>
                  </a:lnTo>
                  <a:lnTo>
                    <a:pt x="316" y="138"/>
                  </a:lnTo>
                  <a:lnTo>
                    <a:pt x="320" y="152"/>
                  </a:lnTo>
                  <a:lnTo>
                    <a:pt x="320" y="168"/>
                  </a:lnTo>
                  <a:lnTo>
                    <a:pt x="320" y="168"/>
                  </a:lnTo>
                  <a:lnTo>
                    <a:pt x="318" y="194"/>
                  </a:lnTo>
                  <a:lnTo>
                    <a:pt x="318" y="194"/>
                  </a:lnTo>
                  <a:lnTo>
                    <a:pt x="302" y="188"/>
                  </a:lnTo>
                  <a:lnTo>
                    <a:pt x="286" y="188"/>
                  </a:lnTo>
                  <a:lnTo>
                    <a:pt x="286" y="188"/>
                  </a:lnTo>
                  <a:lnTo>
                    <a:pt x="266" y="190"/>
                  </a:lnTo>
                  <a:lnTo>
                    <a:pt x="250" y="194"/>
                  </a:lnTo>
                  <a:lnTo>
                    <a:pt x="234" y="202"/>
                  </a:lnTo>
                  <a:lnTo>
                    <a:pt x="220" y="214"/>
                  </a:lnTo>
                  <a:lnTo>
                    <a:pt x="210" y="228"/>
                  </a:lnTo>
                  <a:lnTo>
                    <a:pt x="202" y="242"/>
                  </a:lnTo>
                  <a:lnTo>
                    <a:pt x="196" y="260"/>
                  </a:lnTo>
                  <a:lnTo>
                    <a:pt x="194" y="278"/>
                  </a:lnTo>
                  <a:lnTo>
                    <a:pt x="194" y="278"/>
                  </a:lnTo>
                  <a:lnTo>
                    <a:pt x="196" y="298"/>
                  </a:lnTo>
                  <a:lnTo>
                    <a:pt x="202" y="316"/>
                  </a:lnTo>
                  <a:lnTo>
                    <a:pt x="202" y="316"/>
                  </a:lnTo>
                  <a:lnTo>
                    <a:pt x="186" y="318"/>
                  </a:lnTo>
                  <a:lnTo>
                    <a:pt x="168" y="320"/>
                  </a:lnTo>
                  <a:lnTo>
                    <a:pt x="168" y="320"/>
                  </a:lnTo>
                  <a:close/>
                  <a:moveTo>
                    <a:pt x="286" y="352"/>
                  </a:moveTo>
                  <a:lnTo>
                    <a:pt x="286" y="352"/>
                  </a:lnTo>
                  <a:lnTo>
                    <a:pt x="270" y="350"/>
                  </a:lnTo>
                  <a:lnTo>
                    <a:pt x="256" y="346"/>
                  </a:lnTo>
                  <a:lnTo>
                    <a:pt x="244" y="340"/>
                  </a:lnTo>
                  <a:lnTo>
                    <a:pt x="234" y="330"/>
                  </a:lnTo>
                  <a:lnTo>
                    <a:pt x="224" y="320"/>
                  </a:lnTo>
                  <a:lnTo>
                    <a:pt x="218" y="308"/>
                  </a:lnTo>
                  <a:lnTo>
                    <a:pt x="212" y="294"/>
                  </a:lnTo>
                  <a:lnTo>
                    <a:pt x="212" y="278"/>
                  </a:lnTo>
                  <a:lnTo>
                    <a:pt x="212" y="278"/>
                  </a:lnTo>
                  <a:lnTo>
                    <a:pt x="212" y="264"/>
                  </a:lnTo>
                  <a:lnTo>
                    <a:pt x="218" y="250"/>
                  </a:lnTo>
                  <a:lnTo>
                    <a:pt x="224" y="238"/>
                  </a:lnTo>
                  <a:lnTo>
                    <a:pt x="234" y="226"/>
                  </a:lnTo>
                  <a:lnTo>
                    <a:pt x="244" y="218"/>
                  </a:lnTo>
                  <a:lnTo>
                    <a:pt x="256" y="210"/>
                  </a:lnTo>
                  <a:lnTo>
                    <a:pt x="270" y="206"/>
                  </a:lnTo>
                  <a:lnTo>
                    <a:pt x="286" y="204"/>
                  </a:lnTo>
                  <a:lnTo>
                    <a:pt x="286" y="204"/>
                  </a:lnTo>
                  <a:lnTo>
                    <a:pt x="300" y="206"/>
                  </a:lnTo>
                  <a:lnTo>
                    <a:pt x="314" y="210"/>
                  </a:lnTo>
                  <a:lnTo>
                    <a:pt x="326" y="218"/>
                  </a:lnTo>
                  <a:lnTo>
                    <a:pt x="338" y="226"/>
                  </a:lnTo>
                  <a:lnTo>
                    <a:pt x="346" y="238"/>
                  </a:lnTo>
                  <a:lnTo>
                    <a:pt x="354" y="250"/>
                  </a:lnTo>
                  <a:lnTo>
                    <a:pt x="358" y="264"/>
                  </a:lnTo>
                  <a:lnTo>
                    <a:pt x="360" y="278"/>
                  </a:lnTo>
                  <a:lnTo>
                    <a:pt x="360" y="278"/>
                  </a:lnTo>
                  <a:lnTo>
                    <a:pt x="358" y="294"/>
                  </a:lnTo>
                  <a:lnTo>
                    <a:pt x="354" y="308"/>
                  </a:lnTo>
                  <a:lnTo>
                    <a:pt x="346" y="320"/>
                  </a:lnTo>
                  <a:lnTo>
                    <a:pt x="338" y="330"/>
                  </a:lnTo>
                  <a:lnTo>
                    <a:pt x="326" y="340"/>
                  </a:lnTo>
                  <a:lnTo>
                    <a:pt x="314" y="346"/>
                  </a:lnTo>
                  <a:lnTo>
                    <a:pt x="300" y="350"/>
                  </a:lnTo>
                  <a:lnTo>
                    <a:pt x="286" y="352"/>
                  </a:lnTo>
                  <a:lnTo>
                    <a:pt x="286" y="3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5" name="Freeform 229">
              <a:extLst>
                <a:ext uri="{FF2B5EF4-FFF2-40B4-BE49-F238E27FC236}">
                  <a16:creationId xmlns:a16="http://schemas.microsoft.com/office/drawing/2014/main" id="{42DF7216-6BDB-43C0-A718-64E393343408}"/>
                </a:ext>
              </a:extLst>
            </p:cNvPr>
            <p:cNvSpPr>
              <a:spLocks/>
            </p:cNvSpPr>
            <p:nvPr userDrawn="1"/>
          </p:nvSpPr>
          <p:spPr bwMode="auto">
            <a:xfrm>
              <a:off x="1471613" y="5953125"/>
              <a:ext cx="136525" cy="133350"/>
            </a:xfrm>
            <a:custGeom>
              <a:avLst/>
              <a:gdLst>
                <a:gd name="T0" fmla="*/ 76 w 86"/>
                <a:gd name="T1" fmla="*/ 50 h 84"/>
                <a:gd name="T2" fmla="*/ 76 w 86"/>
                <a:gd name="T3" fmla="*/ 50 h 84"/>
                <a:gd name="T4" fmla="*/ 80 w 86"/>
                <a:gd name="T5" fmla="*/ 50 h 84"/>
                <a:gd name="T6" fmla="*/ 82 w 86"/>
                <a:gd name="T7" fmla="*/ 48 h 84"/>
                <a:gd name="T8" fmla="*/ 84 w 86"/>
                <a:gd name="T9" fmla="*/ 46 h 84"/>
                <a:gd name="T10" fmla="*/ 86 w 86"/>
                <a:gd name="T11" fmla="*/ 42 h 84"/>
                <a:gd name="T12" fmla="*/ 86 w 86"/>
                <a:gd name="T13" fmla="*/ 42 h 84"/>
                <a:gd name="T14" fmla="*/ 84 w 86"/>
                <a:gd name="T15" fmla="*/ 38 h 84"/>
                <a:gd name="T16" fmla="*/ 82 w 86"/>
                <a:gd name="T17" fmla="*/ 36 h 84"/>
                <a:gd name="T18" fmla="*/ 80 w 86"/>
                <a:gd name="T19" fmla="*/ 34 h 84"/>
                <a:gd name="T20" fmla="*/ 76 w 86"/>
                <a:gd name="T21" fmla="*/ 34 h 84"/>
                <a:gd name="T22" fmla="*/ 52 w 86"/>
                <a:gd name="T23" fmla="*/ 34 h 84"/>
                <a:gd name="T24" fmla="*/ 52 w 86"/>
                <a:gd name="T25" fmla="*/ 8 h 84"/>
                <a:gd name="T26" fmla="*/ 52 w 86"/>
                <a:gd name="T27" fmla="*/ 8 h 84"/>
                <a:gd name="T28" fmla="*/ 50 w 86"/>
                <a:gd name="T29" fmla="*/ 4 h 84"/>
                <a:gd name="T30" fmla="*/ 48 w 86"/>
                <a:gd name="T31" fmla="*/ 2 h 84"/>
                <a:gd name="T32" fmla="*/ 46 w 86"/>
                <a:gd name="T33" fmla="*/ 0 h 84"/>
                <a:gd name="T34" fmla="*/ 42 w 86"/>
                <a:gd name="T35" fmla="*/ 0 h 84"/>
                <a:gd name="T36" fmla="*/ 42 w 86"/>
                <a:gd name="T37" fmla="*/ 0 h 84"/>
                <a:gd name="T38" fmla="*/ 40 w 86"/>
                <a:gd name="T39" fmla="*/ 0 h 84"/>
                <a:gd name="T40" fmla="*/ 36 w 86"/>
                <a:gd name="T41" fmla="*/ 2 h 84"/>
                <a:gd name="T42" fmla="*/ 34 w 86"/>
                <a:gd name="T43" fmla="*/ 4 h 84"/>
                <a:gd name="T44" fmla="*/ 34 w 86"/>
                <a:gd name="T45" fmla="*/ 8 h 84"/>
                <a:gd name="T46" fmla="*/ 34 w 86"/>
                <a:gd name="T47" fmla="*/ 34 h 84"/>
                <a:gd name="T48" fmla="*/ 8 w 86"/>
                <a:gd name="T49" fmla="*/ 34 h 84"/>
                <a:gd name="T50" fmla="*/ 8 w 86"/>
                <a:gd name="T51" fmla="*/ 34 h 84"/>
                <a:gd name="T52" fmla="*/ 6 w 86"/>
                <a:gd name="T53" fmla="*/ 34 h 84"/>
                <a:gd name="T54" fmla="*/ 2 w 86"/>
                <a:gd name="T55" fmla="*/ 36 h 84"/>
                <a:gd name="T56" fmla="*/ 0 w 86"/>
                <a:gd name="T57" fmla="*/ 38 h 84"/>
                <a:gd name="T58" fmla="*/ 0 w 86"/>
                <a:gd name="T59" fmla="*/ 42 h 84"/>
                <a:gd name="T60" fmla="*/ 0 w 86"/>
                <a:gd name="T61" fmla="*/ 42 h 84"/>
                <a:gd name="T62" fmla="*/ 0 w 86"/>
                <a:gd name="T63" fmla="*/ 46 h 84"/>
                <a:gd name="T64" fmla="*/ 2 w 86"/>
                <a:gd name="T65" fmla="*/ 48 h 84"/>
                <a:gd name="T66" fmla="*/ 6 w 86"/>
                <a:gd name="T67" fmla="*/ 50 h 84"/>
                <a:gd name="T68" fmla="*/ 8 w 86"/>
                <a:gd name="T69" fmla="*/ 50 h 84"/>
                <a:gd name="T70" fmla="*/ 34 w 86"/>
                <a:gd name="T71" fmla="*/ 50 h 84"/>
                <a:gd name="T72" fmla="*/ 34 w 86"/>
                <a:gd name="T73" fmla="*/ 76 h 84"/>
                <a:gd name="T74" fmla="*/ 34 w 86"/>
                <a:gd name="T75" fmla="*/ 76 h 84"/>
                <a:gd name="T76" fmla="*/ 34 w 86"/>
                <a:gd name="T77" fmla="*/ 80 h 84"/>
                <a:gd name="T78" fmla="*/ 36 w 86"/>
                <a:gd name="T79" fmla="*/ 82 h 84"/>
                <a:gd name="T80" fmla="*/ 40 w 86"/>
                <a:gd name="T81" fmla="*/ 84 h 84"/>
                <a:gd name="T82" fmla="*/ 42 w 86"/>
                <a:gd name="T83" fmla="*/ 84 h 84"/>
                <a:gd name="T84" fmla="*/ 42 w 86"/>
                <a:gd name="T85" fmla="*/ 84 h 84"/>
                <a:gd name="T86" fmla="*/ 46 w 86"/>
                <a:gd name="T87" fmla="*/ 84 h 84"/>
                <a:gd name="T88" fmla="*/ 48 w 86"/>
                <a:gd name="T89" fmla="*/ 82 h 84"/>
                <a:gd name="T90" fmla="*/ 50 w 86"/>
                <a:gd name="T91" fmla="*/ 80 h 84"/>
                <a:gd name="T92" fmla="*/ 52 w 86"/>
                <a:gd name="T93" fmla="*/ 76 h 84"/>
                <a:gd name="T94" fmla="*/ 52 w 86"/>
                <a:gd name="T95" fmla="*/ 50 h 84"/>
                <a:gd name="T96" fmla="*/ 76 w 86"/>
                <a:gd name="T97" fmla="*/ 5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 h="84">
                  <a:moveTo>
                    <a:pt x="76" y="50"/>
                  </a:moveTo>
                  <a:lnTo>
                    <a:pt x="76" y="50"/>
                  </a:lnTo>
                  <a:lnTo>
                    <a:pt x="80" y="50"/>
                  </a:lnTo>
                  <a:lnTo>
                    <a:pt x="82" y="48"/>
                  </a:lnTo>
                  <a:lnTo>
                    <a:pt x="84" y="46"/>
                  </a:lnTo>
                  <a:lnTo>
                    <a:pt x="86" y="42"/>
                  </a:lnTo>
                  <a:lnTo>
                    <a:pt x="86" y="42"/>
                  </a:lnTo>
                  <a:lnTo>
                    <a:pt x="84" y="38"/>
                  </a:lnTo>
                  <a:lnTo>
                    <a:pt x="82" y="36"/>
                  </a:lnTo>
                  <a:lnTo>
                    <a:pt x="80" y="34"/>
                  </a:lnTo>
                  <a:lnTo>
                    <a:pt x="76" y="34"/>
                  </a:lnTo>
                  <a:lnTo>
                    <a:pt x="52" y="34"/>
                  </a:lnTo>
                  <a:lnTo>
                    <a:pt x="52" y="8"/>
                  </a:lnTo>
                  <a:lnTo>
                    <a:pt x="52" y="8"/>
                  </a:lnTo>
                  <a:lnTo>
                    <a:pt x="50" y="4"/>
                  </a:lnTo>
                  <a:lnTo>
                    <a:pt x="48" y="2"/>
                  </a:lnTo>
                  <a:lnTo>
                    <a:pt x="46" y="0"/>
                  </a:lnTo>
                  <a:lnTo>
                    <a:pt x="42" y="0"/>
                  </a:lnTo>
                  <a:lnTo>
                    <a:pt x="42" y="0"/>
                  </a:lnTo>
                  <a:lnTo>
                    <a:pt x="40" y="0"/>
                  </a:lnTo>
                  <a:lnTo>
                    <a:pt x="36" y="2"/>
                  </a:lnTo>
                  <a:lnTo>
                    <a:pt x="34" y="4"/>
                  </a:lnTo>
                  <a:lnTo>
                    <a:pt x="34" y="8"/>
                  </a:lnTo>
                  <a:lnTo>
                    <a:pt x="34" y="34"/>
                  </a:lnTo>
                  <a:lnTo>
                    <a:pt x="8" y="34"/>
                  </a:lnTo>
                  <a:lnTo>
                    <a:pt x="8" y="34"/>
                  </a:lnTo>
                  <a:lnTo>
                    <a:pt x="6" y="34"/>
                  </a:lnTo>
                  <a:lnTo>
                    <a:pt x="2" y="36"/>
                  </a:lnTo>
                  <a:lnTo>
                    <a:pt x="0" y="38"/>
                  </a:lnTo>
                  <a:lnTo>
                    <a:pt x="0" y="42"/>
                  </a:lnTo>
                  <a:lnTo>
                    <a:pt x="0" y="42"/>
                  </a:lnTo>
                  <a:lnTo>
                    <a:pt x="0" y="46"/>
                  </a:lnTo>
                  <a:lnTo>
                    <a:pt x="2" y="48"/>
                  </a:lnTo>
                  <a:lnTo>
                    <a:pt x="6" y="50"/>
                  </a:lnTo>
                  <a:lnTo>
                    <a:pt x="8" y="50"/>
                  </a:lnTo>
                  <a:lnTo>
                    <a:pt x="34" y="50"/>
                  </a:lnTo>
                  <a:lnTo>
                    <a:pt x="34" y="76"/>
                  </a:lnTo>
                  <a:lnTo>
                    <a:pt x="34" y="76"/>
                  </a:lnTo>
                  <a:lnTo>
                    <a:pt x="34" y="80"/>
                  </a:lnTo>
                  <a:lnTo>
                    <a:pt x="36" y="82"/>
                  </a:lnTo>
                  <a:lnTo>
                    <a:pt x="40" y="84"/>
                  </a:lnTo>
                  <a:lnTo>
                    <a:pt x="42" y="84"/>
                  </a:lnTo>
                  <a:lnTo>
                    <a:pt x="42" y="84"/>
                  </a:lnTo>
                  <a:lnTo>
                    <a:pt x="46" y="84"/>
                  </a:lnTo>
                  <a:lnTo>
                    <a:pt x="48" y="82"/>
                  </a:lnTo>
                  <a:lnTo>
                    <a:pt x="50" y="80"/>
                  </a:lnTo>
                  <a:lnTo>
                    <a:pt x="52" y="76"/>
                  </a:lnTo>
                  <a:lnTo>
                    <a:pt x="52" y="50"/>
                  </a:lnTo>
                  <a:lnTo>
                    <a:pt x="76"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6" name="Freeform 230">
              <a:extLst>
                <a:ext uri="{FF2B5EF4-FFF2-40B4-BE49-F238E27FC236}">
                  <a16:creationId xmlns:a16="http://schemas.microsoft.com/office/drawing/2014/main" id="{9A051DB7-1AFA-4D7E-9E3C-EE8866C68244}"/>
                </a:ext>
              </a:extLst>
            </p:cNvPr>
            <p:cNvSpPr>
              <a:spLocks/>
            </p:cNvSpPr>
            <p:nvPr userDrawn="1"/>
          </p:nvSpPr>
          <p:spPr bwMode="auto">
            <a:xfrm>
              <a:off x="1363663" y="5845175"/>
              <a:ext cx="352425" cy="349250"/>
            </a:xfrm>
            <a:custGeom>
              <a:avLst/>
              <a:gdLst>
                <a:gd name="T0" fmla="*/ 110 w 222"/>
                <a:gd name="T1" fmla="*/ 0 h 220"/>
                <a:gd name="T2" fmla="*/ 68 w 222"/>
                <a:gd name="T3" fmla="*/ 8 h 220"/>
                <a:gd name="T4" fmla="*/ 32 w 222"/>
                <a:gd name="T5" fmla="*/ 32 h 220"/>
                <a:gd name="T6" fmla="*/ 8 w 222"/>
                <a:gd name="T7" fmla="*/ 68 h 220"/>
                <a:gd name="T8" fmla="*/ 0 w 222"/>
                <a:gd name="T9" fmla="*/ 110 h 220"/>
                <a:gd name="T10" fmla="*/ 2 w 222"/>
                <a:gd name="T11" fmla="*/ 132 h 220"/>
                <a:gd name="T12" fmla="*/ 20 w 222"/>
                <a:gd name="T13" fmla="*/ 172 h 220"/>
                <a:gd name="T14" fmla="*/ 48 w 222"/>
                <a:gd name="T15" fmla="*/ 202 h 220"/>
                <a:gd name="T16" fmla="*/ 88 w 222"/>
                <a:gd name="T17" fmla="*/ 218 h 220"/>
                <a:gd name="T18" fmla="*/ 110 w 222"/>
                <a:gd name="T19" fmla="*/ 220 h 220"/>
                <a:gd name="T20" fmla="*/ 128 w 222"/>
                <a:gd name="T21" fmla="*/ 220 h 220"/>
                <a:gd name="T22" fmla="*/ 138 w 222"/>
                <a:gd name="T23" fmla="*/ 178 h 220"/>
                <a:gd name="T24" fmla="*/ 124 w 222"/>
                <a:gd name="T25" fmla="*/ 182 h 220"/>
                <a:gd name="T26" fmla="*/ 110 w 222"/>
                <a:gd name="T27" fmla="*/ 184 h 220"/>
                <a:gd name="T28" fmla="*/ 82 w 222"/>
                <a:gd name="T29" fmla="*/ 178 h 220"/>
                <a:gd name="T30" fmla="*/ 58 w 222"/>
                <a:gd name="T31" fmla="*/ 162 h 220"/>
                <a:gd name="T32" fmla="*/ 44 w 222"/>
                <a:gd name="T33" fmla="*/ 138 h 220"/>
                <a:gd name="T34" fmla="*/ 38 w 222"/>
                <a:gd name="T35" fmla="*/ 110 h 220"/>
                <a:gd name="T36" fmla="*/ 40 w 222"/>
                <a:gd name="T37" fmla="*/ 96 h 220"/>
                <a:gd name="T38" fmla="*/ 50 w 222"/>
                <a:gd name="T39" fmla="*/ 70 h 220"/>
                <a:gd name="T40" fmla="*/ 70 w 222"/>
                <a:gd name="T41" fmla="*/ 50 h 220"/>
                <a:gd name="T42" fmla="*/ 96 w 222"/>
                <a:gd name="T43" fmla="*/ 38 h 220"/>
                <a:gd name="T44" fmla="*/ 110 w 222"/>
                <a:gd name="T45" fmla="*/ 36 h 220"/>
                <a:gd name="T46" fmla="*/ 140 w 222"/>
                <a:gd name="T47" fmla="*/ 42 h 220"/>
                <a:gd name="T48" fmla="*/ 162 w 222"/>
                <a:gd name="T49" fmla="*/ 58 h 220"/>
                <a:gd name="T50" fmla="*/ 178 w 222"/>
                <a:gd name="T51" fmla="*/ 82 h 220"/>
                <a:gd name="T52" fmla="*/ 184 w 222"/>
                <a:gd name="T53" fmla="*/ 110 h 220"/>
                <a:gd name="T54" fmla="*/ 182 w 222"/>
                <a:gd name="T55" fmla="*/ 122 h 220"/>
                <a:gd name="T56" fmla="*/ 180 w 222"/>
                <a:gd name="T57" fmla="*/ 132 h 220"/>
                <a:gd name="T58" fmla="*/ 220 w 222"/>
                <a:gd name="T59" fmla="*/ 122 h 220"/>
                <a:gd name="T60" fmla="*/ 222 w 222"/>
                <a:gd name="T61" fmla="*/ 110 h 220"/>
                <a:gd name="T62" fmla="*/ 218 w 222"/>
                <a:gd name="T63" fmla="*/ 88 h 220"/>
                <a:gd name="T64" fmla="*/ 202 w 222"/>
                <a:gd name="T65" fmla="*/ 48 h 220"/>
                <a:gd name="T66" fmla="*/ 172 w 222"/>
                <a:gd name="T67" fmla="*/ 18 h 220"/>
                <a:gd name="T68" fmla="*/ 132 w 222"/>
                <a:gd name="T69" fmla="*/ 2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2" h="220">
                  <a:moveTo>
                    <a:pt x="110" y="0"/>
                  </a:moveTo>
                  <a:lnTo>
                    <a:pt x="110" y="0"/>
                  </a:lnTo>
                  <a:lnTo>
                    <a:pt x="88" y="2"/>
                  </a:lnTo>
                  <a:lnTo>
                    <a:pt x="68" y="8"/>
                  </a:lnTo>
                  <a:lnTo>
                    <a:pt x="48" y="18"/>
                  </a:lnTo>
                  <a:lnTo>
                    <a:pt x="32" y="32"/>
                  </a:lnTo>
                  <a:lnTo>
                    <a:pt x="20" y="48"/>
                  </a:lnTo>
                  <a:lnTo>
                    <a:pt x="8" y="68"/>
                  </a:lnTo>
                  <a:lnTo>
                    <a:pt x="2" y="88"/>
                  </a:lnTo>
                  <a:lnTo>
                    <a:pt x="0" y="110"/>
                  </a:lnTo>
                  <a:lnTo>
                    <a:pt x="0" y="110"/>
                  </a:lnTo>
                  <a:lnTo>
                    <a:pt x="2" y="132"/>
                  </a:lnTo>
                  <a:lnTo>
                    <a:pt x="8" y="152"/>
                  </a:lnTo>
                  <a:lnTo>
                    <a:pt x="20" y="172"/>
                  </a:lnTo>
                  <a:lnTo>
                    <a:pt x="32" y="188"/>
                  </a:lnTo>
                  <a:lnTo>
                    <a:pt x="48" y="202"/>
                  </a:lnTo>
                  <a:lnTo>
                    <a:pt x="68" y="212"/>
                  </a:lnTo>
                  <a:lnTo>
                    <a:pt x="88" y="218"/>
                  </a:lnTo>
                  <a:lnTo>
                    <a:pt x="110" y="220"/>
                  </a:lnTo>
                  <a:lnTo>
                    <a:pt x="110" y="220"/>
                  </a:lnTo>
                  <a:lnTo>
                    <a:pt x="128" y="220"/>
                  </a:lnTo>
                  <a:lnTo>
                    <a:pt x="128" y="220"/>
                  </a:lnTo>
                  <a:lnTo>
                    <a:pt x="130" y="198"/>
                  </a:lnTo>
                  <a:lnTo>
                    <a:pt x="138" y="178"/>
                  </a:lnTo>
                  <a:lnTo>
                    <a:pt x="138" y="178"/>
                  </a:lnTo>
                  <a:lnTo>
                    <a:pt x="124" y="182"/>
                  </a:lnTo>
                  <a:lnTo>
                    <a:pt x="110" y="184"/>
                  </a:lnTo>
                  <a:lnTo>
                    <a:pt x="110" y="184"/>
                  </a:lnTo>
                  <a:lnTo>
                    <a:pt x="96" y="182"/>
                  </a:lnTo>
                  <a:lnTo>
                    <a:pt x="82" y="178"/>
                  </a:lnTo>
                  <a:lnTo>
                    <a:pt x="70" y="170"/>
                  </a:lnTo>
                  <a:lnTo>
                    <a:pt x="58" y="162"/>
                  </a:lnTo>
                  <a:lnTo>
                    <a:pt x="50" y="150"/>
                  </a:lnTo>
                  <a:lnTo>
                    <a:pt x="44" y="138"/>
                  </a:lnTo>
                  <a:lnTo>
                    <a:pt x="40" y="124"/>
                  </a:lnTo>
                  <a:lnTo>
                    <a:pt x="38" y="110"/>
                  </a:lnTo>
                  <a:lnTo>
                    <a:pt x="38" y="110"/>
                  </a:lnTo>
                  <a:lnTo>
                    <a:pt x="40" y="96"/>
                  </a:lnTo>
                  <a:lnTo>
                    <a:pt x="44" y="82"/>
                  </a:lnTo>
                  <a:lnTo>
                    <a:pt x="50" y="70"/>
                  </a:lnTo>
                  <a:lnTo>
                    <a:pt x="58" y="58"/>
                  </a:lnTo>
                  <a:lnTo>
                    <a:pt x="70" y="50"/>
                  </a:lnTo>
                  <a:lnTo>
                    <a:pt x="82" y="42"/>
                  </a:lnTo>
                  <a:lnTo>
                    <a:pt x="96" y="38"/>
                  </a:lnTo>
                  <a:lnTo>
                    <a:pt x="110" y="36"/>
                  </a:lnTo>
                  <a:lnTo>
                    <a:pt x="110" y="36"/>
                  </a:lnTo>
                  <a:lnTo>
                    <a:pt x="126" y="38"/>
                  </a:lnTo>
                  <a:lnTo>
                    <a:pt x="140" y="42"/>
                  </a:lnTo>
                  <a:lnTo>
                    <a:pt x="152" y="50"/>
                  </a:lnTo>
                  <a:lnTo>
                    <a:pt x="162" y="58"/>
                  </a:lnTo>
                  <a:lnTo>
                    <a:pt x="172" y="70"/>
                  </a:lnTo>
                  <a:lnTo>
                    <a:pt x="178" y="82"/>
                  </a:lnTo>
                  <a:lnTo>
                    <a:pt x="182" y="96"/>
                  </a:lnTo>
                  <a:lnTo>
                    <a:pt x="184" y="110"/>
                  </a:lnTo>
                  <a:lnTo>
                    <a:pt x="184" y="110"/>
                  </a:lnTo>
                  <a:lnTo>
                    <a:pt x="182" y="122"/>
                  </a:lnTo>
                  <a:lnTo>
                    <a:pt x="180" y="132"/>
                  </a:lnTo>
                  <a:lnTo>
                    <a:pt x="180" y="132"/>
                  </a:lnTo>
                  <a:lnTo>
                    <a:pt x="200" y="124"/>
                  </a:lnTo>
                  <a:lnTo>
                    <a:pt x="220" y="122"/>
                  </a:lnTo>
                  <a:lnTo>
                    <a:pt x="220" y="122"/>
                  </a:lnTo>
                  <a:lnTo>
                    <a:pt x="222" y="110"/>
                  </a:lnTo>
                  <a:lnTo>
                    <a:pt x="222" y="110"/>
                  </a:lnTo>
                  <a:lnTo>
                    <a:pt x="218" y="88"/>
                  </a:lnTo>
                  <a:lnTo>
                    <a:pt x="212" y="68"/>
                  </a:lnTo>
                  <a:lnTo>
                    <a:pt x="202" y="48"/>
                  </a:lnTo>
                  <a:lnTo>
                    <a:pt x="188" y="32"/>
                  </a:lnTo>
                  <a:lnTo>
                    <a:pt x="172" y="18"/>
                  </a:lnTo>
                  <a:lnTo>
                    <a:pt x="154" y="8"/>
                  </a:lnTo>
                  <a:lnTo>
                    <a:pt x="132" y="2"/>
                  </a:lnTo>
                  <a:lnTo>
                    <a:pt x="11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37" name="Freeform 231">
              <a:extLst>
                <a:ext uri="{FF2B5EF4-FFF2-40B4-BE49-F238E27FC236}">
                  <a16:creationId xmlns:a16="http://schemas.microsoft.com/office/drawing/2014/main" id="{070025F0-E9CF-45C8-93E3-226B5CD38762}"/>
                </a:ext>
              </a:extLst>
            </p:cNvPr>
            <p:cNvSpPr>
              <a:spLocks/>
            </p:cNvSpPr>
            <p:nvPr userDrawn="1"/>
          </p:nvSpPr>
          <p:spPr bwMode="auto">
            <a:xfrm>
              <a:off x="1363663" y="5845175"/>
              <a:ext cx="352425" cy="349250"/>
            </a:xfrm>
            <a:custGeom>
              <a:avLst/>
              <a:gdLst>
                <a:gd name="T0" fmla="*/ 110 w 222"/>
                <a:gd name="T1" fmla="*/ 0 h 220"/>
                <a:gd name="T2" fmla="*/ 68 w 222"/>
                <a:gd name="T3" fmla="*/ 8 h 220"/>
                <a:gd name="T4" fmla="*/ 32 w 222"/>
                <a:gd name="T5" fmla="*/ 32 h 220"/>
                <a:gd name="T6" fmla="*/ 8 w 222"/>
                <a:gd name="T7" fmla="*/ 68 h 220"/>
                <a:gd name="T8" fmla="*/ 0 w 222"/>
                <a:gd name="T9" fmla="*/ 110 h 220"/>
                <a:gd name="T10" fmla="*/ 2 w 222"/>
                <a:gd name="T11" fmla="*/ 132 h 220"/>
                <a:gd name="T12" fmla="*/ 20 w 222"/>
                <a:gd name="T13" fmla="*/ 172 h 220"/>
                <a:gd name="T14" fmla="*/ 48 w 222"/>
                <a:gd name="T15" fmla="*/ 202 h 220"/>
                <a:gd name="T16" fmla="*/ 88 w 222"/>
                <a:gd name="T17" fmla="*/ 218 h 220"/>
                <a:gd name="T18" fmla="*/ 110 w 222"/>
                <a:gd name="T19" fmla="*/ 220 h 220"/>
                <a:gd name="T20" fmla="*/ 128 w 222"/>
                <a:gd name="T21" fmla="*/ 220 h 220"/>
                <a:gd name="T22" fmla="*/ 138 w 222"/>
                <a:gd name="T23" fmla="*/ 178 h 220"/>
                <a:gd name="T24" fmla="*/ 124 w 222"/>
                <a:gd name="T25" fmla="*/ 182 h 220"/>
                <a:gd name="T26" fmla="*/ 110 w 222"/>
                <a:gd name="T27" fmla="*/ 184 h 220"/>
                <a:gd name="T28" fmla="*/ 82 w 222"/>
                <a:gd name="T29" fmla="*/ 178 h 220"/>
                <a:gd name="T30" fmla="*/ 58 w 222"/>
                <a:gd name="T31" fmla="*/ 162 h 220"/>
                <a:gd name="T32" fmla="*/ 44 w 222"/>
                <a:gd name="T33" fmla="*/ 138 h 220"/>
                <a:gd name="T34" fmla="*/ 38 w 222"/>
                <a:gd name="T35" fmla="*/ 110 h 220"/>
                <a:gd name="T36" fmla="*/ 40 w 222"/>
                <a:gd name="T37" fmla="*/ 96 h 220"/>
                <a:gd name="T38" fmla="*/ 50 w 222"/>
                <a:gd name="T39" fmla="*/ 70 h 220"/>
                <a:gd name="T40" fmla="*/ 70 w 222"/>
                <a:gd name="T41" fmla="*/ 50 h 220"/>
                <a:gd name="T42" fmla="*/ 96 w 222"/>
                <a:gd name="T43" fmla="*/ 38 h 220"/>
                <a:gd name="T44" fmla="*/ 110 w 222"/>
                <a:gd name="T45" fmla="*/ 36 h 220"/>
                <a:gd name="T46" fmla="*/ 140 w 222"/>
                <a:gd name="T47" fmla="*/ 42 h 220"/>
                <a:gd name="T48" fmla="*/ 162 w 222"/>
                <a:gd name="T49" fmla="*/ 58 h 220"/>
                <a:gd name="T50" fmla="*/ 178 w 222"/>
                <a:gd name="T51" fmla="*/ 82 h 220"/>
                <a:gd name="T52" fmla="*/ 184 w 222"/>
                <a:gd name="T53" fmla="*/ 110 h 220"/>
                <a:gd name="T54" fmla="*/ 182 w 222"/>
                <a:gd name="T55" fmla="*/ 122 h 220"/>
                <a:gd name="T56" fmla="*/ 180 w 222"/>
                <a:gd name="T57" fmla="*/ 132 h 220"/>
                <a:gd name="T58" fmla="*/ 220 w 222"/>
                <a:gd name="T59" fmla="*/ 122 h 220"/>
                <a:gd name="T60" fmla="*/ 222 w 222"/>
                <a:gd name="T61" fmla="*/ 110 h 220"/>
                <a:gd name="T62" fmla="*/ 218 w 222"/>
                <a:gd name="T63" fmla="*/ 88 h 220"/>
                <a:gd name="T64" fmla="*/ 202 w 222"/>
                <a:gd name="T65" fmla="*/ 48 h 220"/>
                <a:gd name="T66" fmla="*/ 172 w 222"/>
                <a:gd name="T67" fmla="*/ 18 h 220"/>
                <a:gd name="T68" fmla="*/ 132 w 222"/>
                <a:gd name="T69" fmla="*/ 2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2" h="220">
                  <a:moveTo>
                    <a:pt x="110" y="0"/>
                  </a:moveTo>
                  <a:lnTo>
                    <a:pt x="110" y="0"/>
                  </a:lnTo>
                  <a:lnTo>
                    <a:pt x="88" y="2"/>
                  </a:lnTo>
                  <a:lnTo>
                    <a:pt x="68" y="8"/>
                  </a:lnTo>
                  <a:lnTo>
                    <a:pt x="48" y="18"/>
                  </a:lnTo>
                  <a:lnTo>
                    <a:pt x="32" y="32"/>
                  </a:lnTo>
                  <a:lnTo>
                    <a:pt x="20" y="48"/>
                  </a:lnTo>
                  <a:lnTo>
                    <a:pt x="8" y="68"/>
                  </a:lnTo>
                  <a:lnTo>
                    <a:pt x="2" y="88"/>
                  </a:lnTo>
                  <a:lnTo>
                    <a:pt x="0" y="110"/>
                  </a:lnTo>
                  <a:lnTo>
                    <a:pt x="0" y="110"/>
                  </a:lnTo>
                  <a:lnTo>
                    <a:pt x="2" y="132"/>
                  </a:lnTo>
                  <a:lnTo>
                    <a:pt x="8" y="152"/>
                  </a:lnTo>
                  <a:lnTo>
                    <a:pt x="20" y="172"/>
                  </a:lnTo>
                  <a:lnTo>
                    <a:pt x="32" y="188"/>
                  </a:lnTo>
                  <a:lnTo>
                    <a:pt x="48" y="202"/>
                  </a:lnTo>
                  <a:lnTo>
                    <a:pt x="68" y="212"/>
                  </a:lnTo>
                  <a:lnTo>
                    <a:pt x="88" y="218"/>
                  </a:lnTo>
                  <a:lnTo>
                    <a:pt x="110" y="220"/>
                  </a:lnTo>
                  <a:lnTo>
                    <a:pt x="110" y="220"/>
                  </a:lnTo>
                  <a:lnTo>
                    <a:pt x="128" y="220"/>
                  </a:lnTo>
                  <a:lnTo>
                    <a:pt x="128" y="220"/>
                  </a:lnTo>
                  <a:lnTo>
                    <a:pt x="130" y="198"/>
                  </a:lnTo>
                  <a:lnTo>
                    <a:pt x="138" y="178"/>
                  </a:lnTo>
                  <a:lnTo>
                    <a:pt x="138" y="178"/>
                  </a:lnTo>
                  <a:lnTo>
                    <a:pt x="124" y="182"/>
                  </a:lnTo>
                  <a:lnTo>
                    <a:pt x="110" y="184"/>
                  </a:lnTo>
                  <a:lnTo>
                    <a:pt x="110" y="184"/>
                  </a:lnTo>
                  <a:lnTo>
                    <a:pt x="96" y="182"/>
                  </a:lnTo>
                  <a:lnTo>
                    <a:pt x="82" y="178"/>
                  </a:lnTo>
                  <a:lnTo>
                    <a:pt x="70" y="170"/>
                  </a:lnTo>
                  <a:lnTo>
                    <a:pt x="58" y="162"/>
                  </a:lnTo>
                  <a:lnTo>
                    <a:pt x="50" y="150"/>
                  </a:lnTo>
                  <a:lnTo>
                    <a:pt x="44" y="138"/>
                  </a:lnTo>
                  <a:lnTo>
                    <a:pt x="40" y="124"/>
                  </a:lnTo>
                  <a:lnTo>
                    <a:pt x="38" y="110"/>
                  </a:lnTo>
                  <a:lnTo>
                    <a:pt x="38" y="110"/>
                  </a:lnTo>
                  <a:lnTo>
                    <a:pt x="40" y="96"/>
                  </a:lnTo>
                  <a:lnTo>
                    <a:pt x="44" y="82"/>
                  </a:lnTo>
                  <a:lnTo>
                    <a:pt x="50" y="70"/>
                  </a:lnTo>
                  <a:lnTo>
                    <a:pt x="58" y="58"/>
                  </a:lnTo>
                  <a:lnTo>
                    <a:pt x="70" y="50"/>
                  </a:lnTo>
                  <a:lnTo>
                    <a:pt x="82" y="42"/>
                  </a:lnTo>
                  <a:lnTo>
                    <a:pt x="96" y="38"/>
                  </a:lnTo>
                  <a:lnTo>
                    <a:pt x="110" y="36"/>
                  </a:lnTo>
                  <a:lnTo>
                    <a:pt x="110" y="36"/>
                  </a:lnTo>
                  <a:lnTo>
                    <a:pt x="126" y="38"/>
                  </a:lnTo>
                  <a:lnTo>
                    <a:pt x="140" y="42"/>
                  </a:lnTo>
                  <a:lnTo>
                    <a:pt x="152" y="50"/>
                  </a:lnTo>
                  <a:lnTo>
                    <a:pt x="162" y="58"/>
                  </a:lnTo>
                  <a:lnTo>
                    <a:pt x="172" y="70"/>
                  </a:lnTo>
                  <a:lnTo>
                    <a:pt x="178" y="82"/>
                  </a:lnTo>
                  <a:lnTo>
                    <a:pt x="182" y="96"/>
                  </a:lnTo>
                  <a:lnTo>
                    <a:pt x="184" y="110"/>
                  </a:lnTo>
                  <a:lnTo>
                    <a:pt x="184" y="110"/>
                  </a:lnTo>
                  <a:lnTo>
                    <a:pt x="182" y="122"/>
                  </a:lnTo>
                  <a:lnTo>
                    <a:pt x="180" y="132"/>
                  </a:lnTo>
                  <a:lnTo>
                    <a:pt x="180" y="132"/>
                  </a:lnTo>
                  <a:lnTo>
                    <a:pt x="200" y="124"/>
                  </a:lnTo>
                  <a:lnTo>
                    <a:pt x="220" y="122"/>
                  </a:lnTo>
                  <a:lnTo>
                    <a:pt x="220" y="122"/>
                  </a:lnTo>
                  <a:lnTo>
                    <a:pt x="222" y="110"/>
                  </a:lnTo>
                  <a:lnTo>
                    <a:pt x="222" y="110"/>
                  </a:lnTo>
                  <a:lnTo>
                    <a:pt x="218" y="88"/>
                  </a:lnTo>
                  <a:lnTo>
                    <a:pt x="212" y="68"/>
                  </a:lnTo>
                  <a:lnTo>
                    <a:pt x="202" y="48"/>
                  </a:lnTo>
                  <a:lnTo>
                    <a:pt x="188" y="32"/>
                  </a:lnTo>
                  <a:lnTo>
                    <a:pt x="172" y="18"/>
                  </a:lnTo>
                  <a:lnTo>
                    <a:pt x="154" y="8"/>
                  </a:lnTo>
                  <a:lnTo>
                    <a:pt x="132" y="2"/>
                  </a:lnTo>
                  <a:lnTo>
                    <a:pt x="11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8" name="Freeform 225">
              <a:extLst>
                <a:ext uri="{FF2B5EF4-FFF2-40B4-BE49-F238E27FC236}">
                  <a16:creationId xmlns:a16="http://schemas.microsoft.com/office/drawing/2014/main" id="{105872D5-309A-4DF3-92C8-32F08F1FB2E1}"/>
                </a:ext>
              </a:extLst>
            </p:cNvPr>
            <p:cNvSpPr>
              <a:spLocks/>
            </p:cNvSpPr>
            <p:nvPr userDrawn="1"/>
          </p:nvSpPr>
          <p:spPr bwMode="auto">
            <a:xfrm>
              <a:off x="1706563" y="6169025"/>
              <a:ext cx="15875" cy="25400"/>
            </a:xfrm>
            <a:custGeom>
              <a:avLst/>
              <a:gdLst>
                <a:gd name="T0" fmla="*/ 10 w 10"/>
                <a:gd name="T1" fmla="*/ 14 h 16"/>
                <a:gd name="T2" fmla="*/ 10 w 10"/>
                <a:gd name="T3" fmla="*/ 14 h 16"/>
                <a:gd name="T4" fmla="*/ 8 w 10"/>
                <a:gd name="T5" fmla="*/ 16 h 16"/>
                <a:gd name="T6" fmla="*/ 8 w 10"/>
                <a:gd name="T7" fmla="*/ 16 h 16"/>
                <a:gd name="T8" fmla="*/ 0 w 10"/>
                <a:gd name="T9" fmla="*/ 16 h 16"/>
                <a:gd name="T10" fmla="*/ 10 w 10"/>
                <a:gd name="T11" fmla="*/ 0 h 16"/>
                <a:gd name="T12" fmla="*/ 10 w 10"/>
                <a:gd name="T13" fmla="*/ 14 h 16"/>
              </a:gdLst>
              <a:ahLst/>
              <a:cxnLst>
                <a:cxn ang="0">
                  <a:pos x="T0" y="T1"/>
                </a:cxn>
                <a:cxn ang="0">
                  <a:pos x="T2" y="T3"/>
                </a:cxn>
                <a:cxn ang="0">
                  <a:pos x="T4" y="T5"/>
                </a:cxn>
                <a:cxn ang="0">
                  <a:pos x="T6" y="T7"/>
                </a:cxn>
                <a:cxn ang="0">
                  <a:pos x="T8" y="T9"/>
                </a:cxn>
                <a:cxn ang="0">
                  <a:pos x="T10" y="T11"/>
                </a:cxn>
                <a:cxn ang="0">
                  <a:pos x="T12" y="T13"/>
                </a:cxn>
              </a:cxnLst>
              <a:rect l="0" t="0" r="r" b="b"/>
              <a:pathLst>
                <a:path w="10" h="16">
                  <a:moveTo>
                    <a:pt x="10" y="14"/>
                  </a:moveTo>
                  <a:lnTo>
                    <a:pt x="10" y="14"/>
                  </a:lnTo>
                  <a:lnTo>
                    <a:pt x="8" y="16"/>
                  </a:lnTo>
                  <a:lnTo>
                    <a:pt x="8" y="16"/>
                  </a:lnTo>
                  <a:lnTo>
                    <a:pt x="0" y="16"/>
                  </a:lnTo>
                  <a:lnTo>
                    <a:pt x="10" y="0"/>
                  </a:lnTo>
                  <a:lnTo>
                    <a:pt x="10" y="14"/>
                  </a:ln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96893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50" name="Content Placeholder 2">
            <a:extLst>
              <a:ext uri="{FF2B5EF4-FFF2-40B4-BE49-F238E27FC236}">
                <a16:creationId xmlns:a16="http://schemas.microsoft.com/office/drawing/2014/main" id="{B0B1D309-3B38-4F45-8C01-2F3B5D1F5E53}"/>
              </a:ext>
            </a:extLst>
          </p:cNvPr>
          <p:cNvSpPr>
            <a:spLocks noGrp="1"/>
          </p:cNvSpPr>
          <p:nvPr>
            <p:ph idx="1"/>
          </p:nvPr>
        </p:nvSpPr>
        <p:spPr>
          <a:xfrm>
            <a:off x="284484" y="1793146"/>
            <a:ext cx="8463275" cy="43073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Title 1">
            <a:extLst>
              <a:ext uri="{FF2B5EF4-FFF2-40B4-BE49-F238E27FC236}">
                <a16:creationId xmlns:a16="http://schemas.microsoft.com/office/drawing/2014/main" id="{B0ED130D-9527-43C3-89B0-4427F80F33F3}"/>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grpSp>
        <p:nvGrpSpPr>
          <p:cNvPr id="7" name="Group 6">
            <a:extLst>
              <a:ext uri="{FF2B5EF4-FFF2-40B4-BE49-F238E27FC236}">
                <a16:creationId xmlns:a16="http://schemas.microsoft.com/office/drawing/2014/main" id="{806B7D21-AC88-4CF3-A152-E90F5A545837}"/>
              </a:ext>
            </a:extLst>
          </p:cNvPr>
          <p:cNvGrpSpPr/>
          <p:nvPr userDrawn="1"/>
        </p:nvGrpSpPr>
        <p:grpSpPr>
          <a:xfrm>
            <a:off x="-2" y="993346"/>
            <a:ext cx="9144001" cy="217110"/>
            <a:chOff x="8773" y="6438754"/>
            <a:chExt cx="9144001" cy="217110"/>
          </a:xfrm>
        </p:grpSpPr>
        <p:sp>
          <p:nvSpPr>
            <p:cNvPr id="8" name="Rectangle 7">
              <a:extLst>
                <a:ext uri="{FF2B5EF4-FFF2-40B4-BE49-F238E27FC236}">
                  <a16:creationId xmlns:a16="http://schemas.microsoft.com/office/drawing/2014/main" id="{30269927-13FE-4B9F-BE43-B5CF458A4EC8}"/>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5F01495-6DBC-4738-9CB0-4CC5212C223A}"/>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2879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B776A987-1EEF-4FE7-A040-92151DC139AB}"/>
              </a:ext>
            </a:extLst>
          </p:cNvPr>
          <p:cNvSpPr txBox="1">
            <a:spLocks/>
          </p:cNvSpPr>
          <p:nvPr userDrawn="1"/>
        </p:nvSpPr>
        <p:spPr>
          <a:xfrm>
            <a:off x="4380366" y="6866682"/>
            <a:ext cx="238280" cy="163850"/>
          </a:xfrm>
          <a:prstGeom prst="rect">
            <a:avLst/>
          </a:prstGeom>
        </p:spPr>
        <p:txBody>
          <a:bodyPr vert="horz" lIns="0" tIns="0" rIns="0" bIns="0" rtlCol="0" anchor="ctr"/>
          <a:lstStyle>
            <a:defPPr>
              <a:defRPr lang="en-US"/>
            </a:defPPr>
            <a:lvl1pPr marL="0" algn="ctr" defTabSz="457200" rtl="0" eaLnBrk="1" latinLnBrk="0" hangingPunct="1">
              <a:defRPr sz="1200" b="1" kern="1200">
                <a:solidFill>
                  <a:schemeClr val="bg1"/>
                </a:solidFill>
                <a:latin typeface="Century Gothic" panose="020B0502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100" dirty="0">
              <a:latin typeface="Arial" panose="020B0604020202020204" pitchFamily="34" charset="0"/>
            </a:endParaRPr>
          </a:p>
        </p:txBody>
      </p:sp>
      <p:sp>
        <p:nvSpPr>
          <p:cNvPr id="3" name="Content Placeholder 2"/>
          <p:cNvSpPr>
            <a:spLocks noGrp="1"/>
          </p:cNvSpPr>
          <p:nvPr>
            <p:ph idx="1"/>
          </p:nvPr>
        </p:nvSpPr>
        <p:spPr>
          <a:xfrm>
            <a:off x="556156" y="1422863"/>
            <a:ext cx="7886700" cy="38501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627FB9B2-ACA9-458B-B0E6-9C1DA03DFCC8}"/>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grpSp>
        <p:nvGrpSpPr>
          <p:cNvPr id="12" name="Group 11">
            <a:extLst>
              <a:ext uri="{FF2B5EF4-FFF2-40B4-BE49-F238E27FC236}">
                <a16:creationId xmlns:a16="http://schemas.microsoft.com/office/drawing/2014/main" id="{8BF9161F-5B4F-41E3-AAD9-DCD00E9CEB78}"/>
              </a:ext>
            </a:extLst>
          </p:cNvPr>
          <p:cNvGrpSpPr/>
          <p:nvPr userDrawn="1"/>
        </p:nvGrpSpPr>
        <p:grpSpPr>
          <a:xfrm>
            <a:off x="-2" y="993346"/>
            <a:ext cx="9144001" cy="217110"/>
            <a:chOff x="8773" y="6438754"/>
            <a:chExt cx="9144001" cy="217110"/>
          </a:xfrm>
        </p:grpSpPr>
        <p:sp>
          <p:nvSpPr>
            <p:cNvPr id="14" name="Rectangle 13">
              <a:extLst>
                <a:ext uri="{FF2B5EF4-FFF2-40B4-BE49-F238E27FC236}">
                  <a16:creationId xmlns:a16="http://schemas.microsoft.com/office/drawing/2014/main" id="{E5C5F5A9-1D7D-455B-9773-5BA41B35D516}"/>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6DA6AFD-6777-444F-A4B2-4767B652DDBB}"/>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04974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tes Layou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532AB4F-B21A-45BB-BD66-DD99A2804FAD}"/>
              </a:ext>
            </a:extLst>
          </p:cNvPr>
          <p:cNvGrpSpPr/>
          <p:nvPr userDrawn="1"/>
        </p:nvGrpSpPr>
        <p:grpSpPr>
          <a:xfrm>
            <a:off x="548640" y="1542507"/>
            <a:ext cx="8195310" cy="4613854"/>
            <a:chOff x="457200" y="2528027"/>
            <a:chExt cx="6858000" cy="4613854"/>
          </a:xfrm>
        </p:grpSpPr>
        <p:cxnSp>
          <p:nvCxnSpPr>
            <p:cNvPr id="15" name="Straight Connector 14">
              <a:extLst>
                <a:ext uri="{FF2B5EF4-FFF2-40B4-BE49-F238E27FC236}">
                  <a16:creationId xmlns:a16="http://schemas.microsoft.com/office/drawing/2014/main" id="{14596C49-D9F9-4CC9-9825-36F64D143C83}"/>
                </a:ext>
              </a:extLst>
            </p:cNvPr>
            <p:cNvCxnSpPr/>
            <p:nvPr userDrawn="1"/>
          </p:nvCxnSpPr>
          <p:spPr>
            <a:xfrm>
              <a:off x="457200" y="2528027"/>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6868EEF-415D-4E4B-9D46-2837AD006E35}"/>
                </a:ext>
              </a:extLst>
            </p:cNvPr>
            <p:cNvCxnSpPr/>
            <p:nvPr userDrawn="1"/>
          </p:nvCxnSpPr>
          <p:spPr>
            <a:xfrm>
              <a:off x="457200" y="2857588"/>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FDACE3-B4B9-4A89-A909-B7675DF0E4DF}"/>
                </a:ext>
              </a:extLst>
            </p:cNvPr>
            <p:cNvCxnSpPr/>
            <p:nvPr userDrawn="1"/>
          </p:nvCxnSpPr>
          <p:spPr>
            <a:xfrm>
              <a:off x="457200" y="3187149"/>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6A84F7A-49FF-4A99-8E4F-E605C9ECCA89}"/>
                </a:ext>
              </a:extLst>
            </p:cNvPr>
            <p:cNvCxnSpPr/>
            <p:nvPr userDrawn="1"/>
          </p:nvCxnSpPr>
          <p:spPr>
            <a:xfrm>
              <a:off x="457200" y="3516710"/>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FFB529E-3942-4653-B3F3-88361FE168E3}"/>
                </a:ext>
              </a:extLst>
            </p:cNvPr>
            <p:cNvCxnSpPr/>
            <p:nvPr userDrawn="1"/>
          </p:nvCxnSpPr>
          <p:spPr>
            <a:xfrm>
              <a:off x="457200" y="3846271"/>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C993B2B-0E29-4E2C-A69C-27DDF586F863}"/>
                </a:ext>
              </a:extLst>
            </p:cNvPr>
            <p:cNvCxnSpPr/>
            <p:nvPr userDrawn="1"/>
          </p:nvCxnSpPr>
          <p:spPr>
            <a:xfrm>
              <a:off x="457200" y="4175832"/>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91EBB95-4B94-4602-99B6-97F628DF603F}"/>
                </a:ext>
              </a:extLst>
            </p:cNvPr>
            <p:cNvCxnSpPr/>
            <p:nvPr userDrawn="1"/>
          </p:nvCxnSpPr>
          <p:spPr>
            <a:xfrm>
              <a:off x="457200" y="4505393"/>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D50AF67-2F9B-4560-A63D-C0B7C23B9399}"/>
                </a:ext>
              </a:extLst>
            </p:cNvPr>
            <p:cNvCxnSpPr/>
            <p:nvPr userDrawn="1"/>
          </p:nvCxnSpPr>
          <p:spPr>
            <a:xfrm>
              <a:off x="457200" y="4834954"/>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01B4D4E-9FF6-48B1-9D14-6E772E35B269}"/>
                </a:ext>
              </a:extLst>
            </p:cNvPr>
            <p:cNvCxnSpPr/>
            <p:nvPr userDrawn="1"/>
          </p:nvCxnSpPr>
          <p:spPr>
            <a:xfrm>
              <a:off x="457200" y="5164515"/>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446F1C2-7C6E-4FEB-9799-89817B3C8A52}"/>
                </a:ext>
              </a:extLst>
            </p:cNvPr>
            <p:cNvCxnSpPr/>
            <p:nvPr userDrawn="1"/>
          </p:nvCxnSpPr>
          <p:spPr>
            <a:xfrm>
              <a:off x="457200" y="5494076"/>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8C3C223-281C-4F0C-8DA7-F2B2278500EB}"/>
                </a:ext>
              </a:extLst>
            </p:cNvPr>
            <p:cNvCxnSpPr/>
            <p:nvPr userDrawn="1"/>
          </p:nvCxnSpPr>
          <p:spPr>
            <a:xfrm>
              <a:off x="457200" y="5823637"/>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71A7A64-ADCE-4A64-A5AE-4BC62F9CE32D}"/>
                </a:ext>
              </a:extLst>
            </p:cNvPr>
            <p:cNvCxnSpPr/>
            <p:nvPr userDrawn="1"/>
          </p:nvCxnSpPr>
          <p:spPr>
            <a:xfrm>
              <a:off x="457200" y="6153198"/>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0CCE777-F418-45B0-922F-495EA73D81E1}"/>
                </a:ext>
              </a:extLst>
            </p:cNvPr>
            <p:cNvCxnSpPr/>
            <p:nvPr userDrawn="1"/>
          </p:nvCxnSpPr>
          <p:spPr>
            <a:xfrm>
              <a:off x="457200" y="6482759"/>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D10CA57-B394-40DF-9864-123137179D23}"/>
                </a:ext>
              </a:extLst>
            </p:cNvPr>
            <p:cNvCxnSpPr/>
            <p:nvPr userDrawn="1"/>
          </p:nvCxnSpPr>
          <p:spPr>
            <a:xfrm>
              <a:off x="457200" y="6812320"/>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7F63F04-0359-4BD5-9455-86507B702235}"/>
                </a:ext>
              </a:extLst>
            </p:cNvPr>
            <p:cNvCxnSpPr/>
            <p:nvPr userDrawn="1"/>
          </p:nvCxnSpPr>
          <p:spPr>
            <a:xfrm>
              <a:off x="457200" y="7141881"/>
              <a:ext cx="685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0" name="Title 1">
            <a:extLst>
              <a:ext uri="{FF2B5EF4-FFF2-40B4-BE49-F238E27FC236}">
                <a16:creationId xmlns:a16="http://schemas.microsoft.com/office/drawing/2014/main" id="{755F5B90-C32D-47B7-B862-676DA64EA95A}"/>
              </a:ext>
            </a:extLst>
          </p:cNvPr>
          <p:cNvSpPr>
            <a:spLocks noGrp="1"/>
          </p:cNvSpPr>
          <p:nvPr>
            <p:ph type="title" hasCustomPrompt="1"/>
          </p:nvPr>
        </p:nvSpPr>
        <p:spPr>
          <a:xfrm>
            <a:off x="457200" y="20320"/>
            <a:ext cx="4683760" cy="973025"/>
          </a:xfrm>
        </p:spPr>
        <p:txBody>
          <a:bodyPr lIns="0" tIns="0" rIns="0" bIns="0">
            <a:normAutofit/>
          </a:bodyPr>
          <a:lstStyle>
            <a:lvl1pPr>
              <a:defRPr sz="2500" cap="all" baseline="0">
                <a:latin typeface="+mj-lt"/>
              </a:defRPr>
            </a:lvl1pPr>
          </a:lstStyle>
          <a:p>
            <a:r>
              <a:rPr lang="en-US" dirty="0"/>
              <a:t>NOTES</a:t>
            </a:r>
          </a:p>
        </p:txBody>
      </p:sp>
      <p:grpSp>
        <p:nvGrpSpPr>
          <p:cNvPr id="31" name="Group 30">
            <a:extLst>
              <a:ext uri="{FF2B5EF4-FFF2-40B4-BE49-F238E27FC236}">
                <a16:creationId xmlns:a16="http://schemas.microsoft.com/office/drawing/2014/main" id="{9133E463-507C-4242-8EE2-F094FA315473}"/>
              </a:ext>
            </a:extLst>
          </p:cNvPr>
          <p:cNvGrpSpPr/>
          <p:nvPr userDrawn="1"/>
        </p:nvGrpSpPr>
        <p:grpSpPr>
          <a:xfrm>
            <a:off x="-2" y="993346"/>
            <a:ext cx="9144001" cy="217110"/>
            <a:chOff x="8773" y="6438754"/>
            <a:chExt cx="9144001" cy="217110"/>
          </a:xfrm>
        </p:grpSpPr>
        <p:sp>
          <p:nvSpPr>
            <p:cNvPr id="32" name="Rectangle 31">
              <a:extLst>
                <a:ext uri="{FF2B5EF4-FFF2-40B4-BE49-F238E27FC236}">
                  <a16:creationId xmlns:a16="http://schemas.microsoft.com/office/drawing/2014/main" id="{B45B1C0F-E581-4C0A-99B5-A956CC76251B}"/>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90AE75A-8D75-47F1-9D28-6B18F648318A}"/>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1491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2EA18AC3-71DF-4B8F-8950-FC0D11125356}"/>
              </a:ext>
            </a:extLst>
          </p:cNvPr>
          <p:cNvGrpSpPr/>
          <p:nvPr userDrawn="1"/>
        </p:nvGrpSpPr>
        <p:grpSpPr>
          <a:xfrm>
            <a:off x="-2" y="6652466"/>
            <a:ext cx="9144001" cy="217110"/>
            <a:chOff x="8773" y="6438754"/>
            <a:chExt cx="9144001" cy="217110"/>
          </a:xfrm>
        </p:grpSpPr>
        <p:sp>
          <p:nvSpPr>
            <p:cNvPr id="27" name="Rectangle 26">
              <a:extLst>
                <a:ext uri="{FF2B5EF4-FFF2-40B4-BE49-F238E27FC236}">
                  <a16:creationId xmlns:a16="http://schemas.microsoft.com/office/drawing/2014/main" id="{6B8CC08D-FA4B-48BC-8D04-CF0DB876CA3B}"/>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2507DBA-5584-4AE7-B2B0-DAF2A3E0EBE1}"/>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EEDC863C-D6DB-4279-B4CA-B3EE7B33F995}"/>
              </a:ext>
            </a:extLst>
          </p:cNvPr>
          <p:cNvGrpSpPr/>
          <p:nvPr userDrawn="1"/>
        </p:nvGrpSpPr>
        <p:grpSpPr>
          <a:xfrm>
            <a:off x="3808" y="341091"/>
            <a:ext cx="2470568" cy="2468880"/>
            <a:chOff x="4109399" y="882958"/>
            <a:chExt cx="2470568" cy="2468880"/>
          </a:xfrm>
        </p:grpSpPr>
        <p:sp>
          <p:nvSpPr>
            <p:cNvPr id="30" name="Rectangle 29">
              <a:extLst>
                <a:ext uri="{FF2B5EF4-FFF2-40B4-BE49-F238E27FC236}">
                  <a16:creationId xmlns:a16="http://schemas.microsoft.com/office/drawing/2014/main" id="{E047C018-8132-4908-867A-E2B4127BD7F9}"/>
                </a:ext>
              </a:extLst>
            </p:cNvPr>
            <p:cNvSpPr/>
            <p:nvPr/>
          </p:nvSpPr>
          <p:spPr>
            <a:xfrm rot="10800000">
              <a:off x="4111087" y="882958"/>
              <a:ext cx="2465507" cy="2465507"/>
            </a:xfrm>
            <a:prstGeom prst="rect">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464F92BA-58AD-47F2-9BE2-814DC3BD400C}"/>
                </a:ext>
              </a:extLst>
            </p:cNvPr>
            <p:cNvSpPr/>
            <p:nvPr/>
          </p:nvSpPr>
          <p:spPr>
            <a:xfrm rot="10800000">
              <a:off x="4111087" y="882958"/>
              <a:ext cx="2468880" cy="24688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ight Triangle 31">
              <a:extLst>
                <a:ext uri="{FF2B5EF4-FFF2-40B4-BE49-F238E27FC236}">
                  <a16:creationId xmlns:a16="http://schemas.microsoft.com/office/drawing/2014/main" id="{3A18694A-FA2E-4E5E-8E9D-A7DADBCFADCA}"/>
                </a:ext>
              </a:extLst>
            </p:cNvPr>
            <p:cNvSpPr/>
            <p:nvPr/>
          </p:nvSpPr>
          <p:spPr>
            <a:xfrm rot="16200000">
              <a:off x="4109399" y="883812"/>
              <a:ext cx="2465506" cy="2465506"/>
            </a:xfrm>
            <a:prstGeom prst="rtTriangl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CBD433CB-FFFB-422D-933B-62BF20232CA0}"/>
              </a:ext>
            </a:extLst>
          </p:cNvPr>
          <p:cNvGrpSpPr/>
          <p:nvPr userDrawn="1"/>
        </p:nvGrpSpPr>
        <p:grpSpPr>
          <a:xfrm rot="16200000">
            <a:off x="2574180" y="2884054"/>
            <a:ext cx="2470568" cy="2468880"/>
            <a:chOff x="4109399" y="882958"/>
            <a:chExt cx="2470568" cy="2468880"/>
          </a:xfrm>
        </p:grpSpPr>
        <p:sp>
          <p:nvSpPr>
            <p:cNvPr id="34" name="Rectangle 33">
              <a:extLst>
                <a:ext uri="{FF2B5EF4-FFF2-40B4-BE49-F238E27FC236}">
                  <a16:creationId xmlns:a16="http://schemas.microsoft.com/office/drawing/2014/main" id="{9DB09E29-1EEE-4D59-B66F-E10D53393C7F}"/>
                </a:ext>
              </a:extLst>
            </p:cNvPr>
            <p:cNvSpPr/>
            <p:nvPr/>
          </p:nvSpPr>
          <p:spPr>
            <a:xfrm rot="10800000">
              <a:off x="4111087" y="882958"/>
              <a:ext cx="2465507" cy="2465507"/>
            </a:xfrm>
            <a:prstGeom prst="rect">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Triangle 34">
              <a:extLst>
                <a:ext uri="{FF2B5EF4-FFF2-40B4-BE49-F238E27FC236}">
                  <a16:creationId xmlns:a16="http://schemas.microsoft.com/office/drawing/2014/main" id="{78DC0FF0-F835-4237-A688-D33E38346BB6}"/>
                </a:ext>
              </a:extLst>
            </p:cNvPr>
            <p:cNvSpPr/>
            <p:nvPr/>
          </p:nvSpPr>
          <p:spPr>
            <a:xfrm rot="10800000">
              <a:off x="4111087" y="882958"/>
              <a:ext cx="2468880" cy="24688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ight Triangle 35">
              <a:extLst>
                <a:ext uri="{FF2B5EF4-FFF2-40B4-BE49-F238E27FC236}">
                  <a16:creationId xmlns:a16="http://schemas.microsoft.com/office/drawing/2014/main" id="{57F7BF37-551F-40A3-BA38-219DF337F7BA}"/>
                </a:ext>
              </a:extLst>
            </p:cNvPr>
            <p:cNvSpPr/>
            <p:nvPr/>
          </p:nvSpPr>
          <p:spPr>
            <a:xfrm rot="16200000">
              <a:off x="4109399" y="883812"/>
              <a:ext cx="2465506" cy="2465506"/>
            </a:xfrm>
            <a:prstGeom prst="rtTriangl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8754842A-8E0B-4439-BA03-CD181B3F89BC}"/>
              </a:ext>
            </a:extLst>
          </p:cNvPr>
          <p:cNvGrpSpPr/>
          <p:nvPr userDrawn="1"/>
        </p:nvGrpSpPr>
        <p:grpSpPr>
          <a:xfrm>
            <a:off x="0" y="2884055"/>
            <a:ext cx="2474376" cy="2472690"/>
            <a:chOff x="4105591" y="2884055"/>
            <a:chExt cx="2474376" cy="2472690"/>
          </a:xfrm>
        </p:grpSpPr>
        <p:sp>
          <p:nvSpPr>
            <p:cNvPr id="38" name="Rectangle 37">
              <a:extLst>
                <a:ext uri="{FF2B5EF4-FFF2-40B4-BE49-F238E27FC236}">
                  <a16:creationId xmlns:a16="http://schemas.microsoft.com/office/drawing/2014/main" id="{036249A5-A8A1-4ABE-ACD5-D842E38842D4}"/>
                </a:ext>
              </a:extLst>
            </p:cNvPr>
            <p:cNvSpPr/>
            <p:nvPr/>
          </p:nvSpPr>
          <p:spPr>
            <a:xfrm>
              <a:off x="4111087" y="2887865"/>
              <a:ext cx="2465507" cy="2465507"/>
            </a:xfrm>
            <a:prstGeom prst="rect">
              <a:avLst/>
            </a:prstGeom>
            <a:solidFill>
              <a:schemeClr val="accent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Triangle 38">
              <a:extLst>
                <a:ext uri="{FF2B5EF4-FFF2-40B4-BE49-F238E27FC236}">
                  <a16:creationId xmlns:a16="http://schemas.microsoft.com/office/drawing/2014/main" id="{3B522077-C753-4403-9B93-1A81C07EC81B}"/>
                </a:ext>
              </a:extLst>
            </p:cNvPr>
            <p:cNvSpPr/>
            <p:nvPr/>
          </p:nvSpPr>
          <p:spPr>
            <a:xfrm>
              <a:off x="4111087" y="2887865"/>
              <a:ext cx="2468880" cy="2468880"/>
            </a:xfrm>
            <a:prstGeom prst="rtTriangle">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Triangle 39">
              <a:extLst>
                <a:ext uri="{FF2B5EF4-FFF2-40B4-BE49-F238E27FC236}">
                  <a16:creationId xmlns:a16="http://schemas.microsoft.com/office/drawing/2014/main" id="{C4334B76-D11B-44FF-BCF5-63A4D654F978}"/>
                </a:ext>
              </a:extLst>
            </p:cNvPr>
            <p:cNvSpPr/>
            <p:nvPr/>
          </p:nvSpPr>
          <p:spPr>
            <a:xfrm rot="16200000">
              <a:off x="4105591" y="2884055"/>
              <a:ext cx="2471003" cy="247100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1" name="Graphic 40" descr="Speaker Phone">
            <a:extLst>
              <a:ext uri="{FF2B5EF4-FFF2-40B4-BE49-F238E27FC236}">
                <a16:creationId xmlns:a16="http://schemas.microsoft.com/office/drawing/2014/main" id="{54E7FACD-F13B-4FE2-A5D9-A77D0F84C41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2925955" y="3153289"/>
            <a:ext cx="1752651" cy="1752651"/>
          </a:xfrm>
          <a:prstGeom prst="rect">
            <a:avLst/>
          </a:prstGeom>
        </p:spPr>
      </p:pic>
      <p:grpSp>
        <p:nvGrpSpPr>
          <p:cNvPr id="42" name="Group 41">
            <a:extLst>
              <a:ext uri="{FF2B5EF4-FFF2-40B4-BE49-F238E27FC236}">
                <a16:creationId xmlns:a16="http://schemas.microsoft.com/office/drawing/2014/main" id="{5C02B942-8C86-463F-8AC9-C53B56CE3480}"/>
              </a:ext>
            </a:extLst>
          </p:cNvPr>
          <p:cNvGrpSpPr/>
          <p:nvPr userDrawn="1"/>
        </p:nvGrpSpPr>
        <p:grpSpPr>
          <a:xfrm rot="5400000">
            <a:off x="2569528" y="333908"/>
            <a:ext cx="2474376" cy="2472690"/>
            <a:chOff x="4105591" y="2884055"/>
            <a:chExt cx="2474376" cy="2472690"/>
          </a:xfrm>
        </p:grpSpPr>
        <p:sp>
          <p:nvSpPr>
            <p:cNvPr id="43" name="Rectangle 42">
              <a:extLst>
                <a:ext uri="{FF2B5EF4-FFF2-40B4-BE49-F238E27FC236}">
                  <a16:creationId xmlns:a16="http://schemas.microsoft.com/office/drawing/2014/main" id="{4A5203EB-869C-43D6-9C19-2EEF3143BAA7}"/>
                </a:ext>
              </a:extLst>
            </p:cNvPr>
            <p:cNvSpPr/>
            <p:nvPr/>
          </p:nvSpPr>
          <p:spPr>
            <a:xfrm>
              <a:off x="4111087" y="2887865"/>
              <a:ext cx="2465507" cy="2465507"/>
            </a:xfrm>
            <a:prstGeom prst="rect">
              <a:avLst/>
            </a:prstGeom>
            <a:solidFill>
              <a:schemeClr val="accent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Triangle 43">
              <a:extLst>
                <a:ext uri="{FF2B5EF4-FFF2-40B4-BE49-F238E27FC236}">
                  <a16:creationId xmlns:a16="http://schemas.microsoft.com/office/drawing/2014/main" id="{B363AF46-BA13-4B0D-9248-3F6FA2F5DA02}"/>
                </a:ext>
              </a:extLst>
            </p:cNvPr>
            <p:cNvSpPr/>
            <p:nvPr/>
          </p:nvSpPr>
          <p:spPr>
            <a:xfrm>
              <a:off x="4111087" y="2887865"/>
              <a:ext cx="2468880" cy="2468880"/>
            </a:xfrm>
            <a:prstGeom prst="rtTriangle">
              <a:avLst/>
            </a:prstGeom>
            <a:solidFill>
              <a:schemeClr val="accent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ight Triangle 44">
              <a:extLst>
                <a:ext uri="{FF2B5EF4-FFF2-40B4-BE49-F238E27FC236}">
                  <a16:creationId xmlns:a16="http://schemas.microsoft.com/office/drawing/2014/main" id="{D27F6454-87A9-4C26-8778-8E35CB783758}"/>
                </a:ext>
              </a:extLst>
            </p:cNvPr>
            <p:cNvSpPr/>
            <p:nvPr/>
          </p:nvSpPr>
          <p:spPr>
            <a:xfrm rot="16200000">
              <a:off x="4105591" y="2884055"/>
              <a:ext cx="2471003" cy="247100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6" name="Graphic 45" descr="Document">
            <a:extLst>
              <a:ext uri="{FF2B5EF4-FFF2-40B4-BE49-F238E27FC236}">
                <a16:creationId xmlns:a16="http://schemas.microsoft.com/office/drawing/2014/main" id="{96886800-189C-4F05-854C-5938FD6BE91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36895" y="3356504"/>
            <a:ext cx="1346220" cy="1346220"/>
          </a:xfrm>
          <a:prstGeom prst="rect">
            <a:avLst/>
          </a:prstGeom>
        </p:spPr>
      </p:pic>
      <p:pic>
        <p:nvPicPr>
          <p:cNvPr id="47" name="Graphic 46" descr="Stethoscope">
            <a:extLst>
              <a:ext uri="{FF2B5EF4-FFF2-40B4-BE49-F238E27FC236}">
                <a16:creationId xmlns:a16="http://schemas.microsoft.com/office/drawing/2014/main" id="{49D599CE-22AB-4A70-B4A6-B07BD803C6F6}"/>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523214" y="969941"/>
            <a:ext cx="1320190" cy="1320190"/>
          </a:xfrm>
          <a:prstGeom prst="rect">
            <a:avLst/>
          </a:prstGeom>
        </p:spPr>
      </p:pic>
      <p:pic>
        <p:nvPicPr>
          <p:cNvPr id="48" name="Graphic 47" descr="Piggy Bank">
            <a:extLst>
              <a:ext uri="{FF2B5EF4-FFF2-40B4-BE49-F238E27FC236}">
                <a16:creationId xmlns:a16="http://schemas.microsoft.com/office/drawing/2014/main" id="{E475BFAA-C1E1-4A63-8B0F-2CDA22AEDD3A}"/>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3158712" y="809765"/>
            <a:ext cx="1480366" cy="1480366"/>
          </a:xfrm>
          <a:prstGeom prst="rect">
            <a:avLst/>
          </a:prstGeom>
        </p:spPr>
      </p:pic>
      <p:pic>
        <p:nvPicPr>
          <p:cNvPr id="49" name="Picture 48">
            <a:extLst>
              <a:ext uri="{FF2B5EF4-FFF2-40B4-BE49-F238E27FC236}">
                <a16:creationId xmlns:a16="http://schemas.microsoft.com/office/drawing/2014/main" id="{BB8E8423-7844-4E27-A316-A33B5B45A75E}"/>
              </a:ext>
            </a:extLst>
          </p:cNvPr>
          <p:cNvPicPr>
            <a:picLocks noChangeAspect="1"/>
          </p:cNvPicPr>
          <p:nvPr userDrawn="1"/>
        </p:nvPicPr>
        <p:blipFill>
          <a:blip r:embed="rId10" cstate="hqprint">
            <a:extLst>
              <a:ext uri="{28A0092B-C50C-407E-A947-70E740481C1C}">
                <a14:useLocalDpi xmlns:a14="http://schemas.microsoft.com/office/drawing/2010/main" val="0"/>
              </a:ext>
            </a:extLst>
          </a:blip>
          <a:srcRect/>
          <a:stretch/>
        </p:blipFill>
        <p:spPr>
          <a:xfrm>
            <a:off x="5672793" y="2610863"/>
            <a:ext cx="2949533" cy="566450"/>
          </a:xfrm>
          <a:prstGeom prst="rect">
            <a:avLst/>
          </a:prstGeom>
        </p:spPr>
      </p:pic>
      <p:sp>
        <p:nvSpPr>
          <p:cNvPr id="50" name="Content Placeholder 2">
            <a:extLst>
              <a:ext uri="{FF2B5EF4-FFF2-40B4-BE49-F238E27FC236}">
                <a16:creationId xmlns:a16="http://schemas.microsoft.com/office/drawing/2014/main" id="{B0B1D309-3B38-4F45-8C01-2F3B5D1F5E53}"/>
              </a:ext>
            </a:extLst>
          </p:cNvPr>
          <p:cNvSpPr>
            <a:spLocks noGrp="1"/>
          </p:cNvSpPr>
          <p:nvPr>
            <p:ph idx="1"/>
          </p:nvPr>
        </p:nvSpPr>
        <p:spPr>
          <a:xfrm>
            <a:off x="212090" y="5501546"/>
            <a:ext cx="8586470" cy="1131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850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2EA18AC3-71DF-4B8F-8950-FC0D11125356}"/>
              </a:ext>
            </a:extLst>
          </p:cNvPr>
          <p:cNvGrpSpPr/>
          <p:nvPr userDrawn="1"/>
        </p:nvGrpSpPr>
        <p:grpSpPr>
          <a:xfrm>
            <a:off x="-2" y="993346"/>
            <a:ext cx="9144001" cy="217110"/>
            <a:chOff x="8773" y="6438754"/>
            <a:chExt cx="9144001" cy="217110"/>
          </a:xfrm>
        </p:grpSpPr>
        <p:sp>
          <p:nvSpPr>
            <p:cNvPr id="27" name="Rectangle 26">
              <a:extLst>
                <a:ext uri="{FF2B5EF4-FFF2-40B4-BE49-F238E27FC236}">
                  <a16:creationId xmlns:a16="http://schemas.microsoft.com/office/drawing/2014/main" id="{6B8CC08D-FA4B-48BC-8D04-CF0DB876CA3B}"/>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2507DBA-5584-4AE7-B2B0-DAF2A3E0EBE1}"/>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Content Placeholder 2">
            <a:extLst>
              <a:ext uri="{FF2B5EF4-FFF2-40B4-BE49-F238E27FC236}">
                <a16:creationId xmlns:a16="http://schemas.microsoft.com/office/drawing/2014/main" id="{B0B1D309-3B38-4F45-8C01-2F3B5D1F5E53}"/>
              </a:ext>
            </a:extLst>
          </p:cNvPr>
          <p:cNvSpPr>
            <a:spLocks noGrp="1"/>
          </p:cNvSpPr>
          <p:nvPr>
            <p:ph idx="1"/>
          </p:nvPr>
        </p:nvSpPr>
        <p:spPr>
          <a:xfrm>
            <a:off x="284484" y="1793146"/>
            <a:ext cx="8463275" cy="43073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Title 1">
            <a:extLst>
              <a:ext uri="{FF2B5EF4-FFF2-40B4-BE49-F238E27FC236}">
                <a16:creationId xmlns:a16="http://schemas.microsoft.com/office/drawing/2014/main" id="{B0ED130D-9527-43C3-89B0-4427F80F33F3}"/>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308484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B776A987-1EEF-4FE7-A040-92151DC139AB}"/>
              </a:ext>
            </a:extLst>
          </p:cNvPr>
          <p:cNvSpPr txBox="1">
            <a:spLocks/>
          </p:cNvSpPr>
          <p:nvPr userDrawn="1"/>
        </p:nvSpPr>
        <p:spPr>
          <a:xfrm>
            <a:off x="4380366" y="6866682"/>
            <a:ext cx="238280" cy="163850"/>
          </a:xfrm>
          <a:prstGeom prst="rect">
            <a:avLst/>
          </a:prstGeom>
        </p:spPr>
        <p:txBody>
          <a:bodyPr vert="horz" lIns="0" tIns="0" rIns="0" bIns="0" rtlCol="0" anchor="ctr"/>
          <a:lstStyle>
            <a:defPPr>
              <a:defRPr lang="en-US"/>
            </a:defPPr>
            <a:lvl1pPr marL="0" algn="ctr" defTabSz="457200" rtl="0" eaLnBrk="1" latinLnBrk="0" hangingPunct="1">
              <a:defRPr sz="1200" b="1" kern="1200">
                <a:solidFill>
                  <a:schemeClr val="bg1"/>
                </a:solidFill>
                <a:latin typeface="Century Gothic" panose="020B0502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100" dirty="0">
              <a:latin typeface="Arial" panose="020B0604020202020204" pitchFamily="34" charset="0"/>
            </a:endParaRPr>
          </a:p>
        </p:txBody>
      </p:sp>
      <p:sp>
        <p:nvSpPr>
          <p:cNvPr id="3" name="Content Placeholder 2"/>
          <p:cNvSpPr>
            <a:spLocks noGrp="1"/>
          </p:cNvSpPr>
          <p:nvPr>
            <p:ph idx="1"/>
          </p:nvPr>
        </p:nvSpPr>
        <p:spPr>
          <a:xfrm>
            <a:off x="556156" y="1422863"/>
            <a:ext cx="7886700" cy="38501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a:extLst>
              <a:ext uri="{FF2B5EF4-FFF2-40B4-BE49-F238E27FC236}">
                <a16:creationId xmlns:a16="http://schemas.microsoft.com/office/drawing/2014/main" id="{25479E55-BE58-40D1-A06C-CE17D84B84FC}"/>
              </a:ext>
            </a:extLst>
          </p:cNvPr>
          <p:cNvGrpSpPr/>
          <p:nvPr userDrawn="1"/>
        </p:nvGrpSpPr>
        <p:grpSpPr>
          <a:xfrm>
            <a:off x="-2" y="993346"/>
            <a:ext cx="9144001" cy="217110"/>
            <a:chOff x="8773" y="6438754"/>
            <a:chExt cx="9144001" cy="217110"/>
          </a:xfrm>
        </p:grpSpPr>
        <p:sp>
          <p:nvSpPr>
            <p:cNvPr id="9" name="Rectangle 8">
              <a:extLst>
                <a:ext uri="{FF2B5EF4-FFF2-40B4-BE49-F238E27FC236}">
                  <a16:creationId xmlns:a16="http://schemas.microsoft.com/office/drawing/2014/main" id="{BED4289F-9730-4171-A1E3-87424DF9C4A5}"/>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CA28419-97B6-411C-972D-C8B6F4D74A33}"/>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Title 1">
            <a:extLst>
              <a:ext uri="{FF2B5EF4-FFF2-40B4-BE49-F238E27FC236}">
                <a16:creationId xmlns:a16="http://schemas.microsoft.com/office/drawing/2014/main" id="{627FB9B2-ACA9-458B-B0E6-9C1DA03DFCC8}"/>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330794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8000" y="1825625"/>
            <a:ext cx="4006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08500" y="1825625"/>
            <a:ext cx="40068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a:extLst>
              <a:ext uri="{FF2B5EF4-FFF2-40B4-BE49-F238E27FC236}">
                <a16:creationId xmlns:a16="http://schemas.microsoft.com/office/drawing/2014/main" id="{9CCA3829-B567-4148-B7C3-48E808E81A07}"/>
              </a:ext>
            </a:extLst>
          </p:cNvPr>
          <p:cNvGrpSpPr/>
          <p:nvPr userDrawn="1"/>
        </p:nvGrpSpPr>
        <p:grpSpPr>
          <a:xfrm>
            <a:off x="-2" y="993346"/>
            <a:ext cx="9144001" cy="217110"/>
            <a:chOff x="8773" y="6438754"/>
            <a:chExt cx="9144001" cy="217110"/>
          </a:xfrm>
        </p:grpSpPr>
        <p:sp>
          <p:nvSpPr>
            <p:cNvPr id="9" name="Rectangle 8">
              <a:extLst>
                <a:ext uri="{FF2B5EF4-FFF2-40B4-BE49-F238E27FC236}">
                  <a16:creationId xmlns:a16="http://schemas.microsoft.com/office/drawing/2014/main" id="{19108831-E366-4CA5-A176-9102C72A02FF}"/>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2E8CA6F-49A3-4671-8AD6-165EED4C5343}"/>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itle 1">
            <a:extLst>
              <a:ext uri="{FF2B5EF4-FFF2-40B4-BE49-F238E27FC236}">
                <a16:creationId xmlns:a16="http://schemas.microsoft.com/office/drawing/2014/main" id="{A176901A-CDDD-47FB-8398-681C815C6EFB}"/>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130060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8000" y="1825625"/>
            <a:ext cx="248285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190240" y="1825625"/>
            <a:ext cx="259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a:extLst>
              <a:ext uri="{FF2B5EF4-FFF2-40B4-BE49-F238E27FC236}">
                <a16:creationId xmlns:a16="http://schemas.microsoft.com/office/drawing/2014/main" id="{9CCA3829-B567-4148-B7C3-48E808E81A07}"/>
              </a:ext>
            </a:extLst>
          </p:cNvPr>
          <p:cNvGrpSpPr/>
          <p:nvPr userDrawn="1"/>
        </p:nvGrpSpPr>
        <p:grpSpPr>
          <a:xfrm>
            <a:off x="-2" y="993346"/>
            <a:ext cx="9144001" cy="217110"/>
            <a:chOff x="8773" y="6438754"/>
            <a:chExt cx="9144001" cy="217110"/>
          </a:xfrm>
        </p:grpSpPr>
        <p:sp>
          <p:nvSpPr>
            <p:cNvPr id="9" name="Rectangle 8">
              <a:extLst>
                <a:ext uri="{FF2B5EF4-FFF2-40B4-BE49-F238E27FC236}">
                  <a16:creationId xmlns:a16="http://schemas.microsoft.com/office/drawing/2014/main" id="{19108831-E366-4CA5-A176-9102C72A02FF}"/>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2E8CA6F-49A3-4671-8AD6-165EED4C5343}"/>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Content Placeholder 3">
            <a:extLst>
              <a:ext uri="{FF2B5EF4-FFF2-40B4-BE49-F238E27FC236}">
                <a16:creationId xmlns:a16="http://schemas.microsoft.com/office/drawing/2014/main" id="{52224B17-AA7F-4A65-BD97-D170364BA71C}"/>
              </a:ext>
            </a:extLst>
          </p:cNvPr>
          <p:cNvSpPr>
            <a:spLocks noGrp="1"/>
          </p:cNvSpPr>
          <p:nvPr>
            <p:ph sz="half" idx="10"/>
          </p:nvPr>
        </p:nvSpPr>
        <p:spPr>
          <a:xfrm>
            <a:off x="5980428" y="1825625"/>
            <a:ext cx="259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
            <a:extLst>
              <a:ext uri="{FF2B5EF4-FFF2-40B4-BE49-F238E27FC236}">
                <a16:creationId xmlns:a16="http://schemas.microsoft.com/office/drawing/2014/main" id="{BD3EE49B-5B09-4C5F-BF3B-9F412AB29E10}"/>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167435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4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1" y="1503681"/>
            <a:ext cx="3667760" cy="21806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85360" y="1503681"/>
            <a:ext cx="3667760" cy="21806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a:extLst>
              <a:ext uri="{FF2B5EF4-FFF2-40B4-BE49-F238E27FC236}">
                <a16:creationId xmlns:a16="http://schemas.microsoft.com/office/drawing/2014/main" id="{9CCA3829-B567-4148-B7C3-48E808E81A07}"/>
              </a:ext>
            </a:extLst>
          </p:cNvPr>
          <p:cNvGrpSpPr/>
          <p:nvPr userDrawn="1"/>
        </p:nvGrpSpPr>
        <p:grpSpPr>
          <a:xfrm>
            <a:off x="-2" y="993346"/>
            <a:ext cx="9144001" cy="217110"/>
            <a:chOff x="8773" y="6438754"/>
            <a:chExt cx="9144001" cy="217110"/>
          </a:xfrm>
        </p:grpSpPr>
        <p:sp>
          <p:nvSpPr>
            <p:cNvPr id="9" name="Rectangle 8">
              <a:extLst>
                <a:ext uri="{FF2B5EF4-FFF2-40B4-BE49-F238E27FC236}">
                  <a16:creationId xmlns:a16="http://schemas.microsoft.com/office/drawing/2014/main" id="{19108831-E366-4CA5-A176-9102C72A02FF}"/>
                </a:ext>
              </a:extLst>
            </p:cNvPr>
            <p:cNvSpPr/>
            <p:nvPr/>
          </p:nvSpPr>
          <p:spPr>
            <a:xfrm rot="5400000">
              <a:off x="5713645" y="3216734"/>
              <a:ext cx="217110" cy="66611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2E8CA6F-49A3-4671-8AD6-165EED4C5343}"/>
                </a:ext>
              </a:extLst>
            </p:cNvPr>
            <p:cNvSpPr/>
            <p:nvPr/>
          </p:nvSpPr>
          <p:spPr>
            <a:xfrm rot="5400000">
              <a:off x="1141644" y="5305883"/>
              <a:ext cx="217110" cy="24828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Content Placeholder 2">
            <a:extLst>
              <a:ext uri="{FF2B5EF4-FFF2-40B4-BE49-F238E27FC236}">
                <a16:creationId xmlns:a16="http://schemas.microsoft.com/office/drawing/2014/main" id="{F2ED5D0D-663F-44A9-B905-BB362D869C49}"/>
              </a:ext>
            </a:extLst>
          </p:cNvPr>
          <p:cNvSpPr>
            <a:spLocks noGrp="1"/>
          </p:cNvSpPr>
          <p:nvPr>
            <p:ph sz="half" idx="10"/>
          </p:nvPr>
        </p:nvSpPr>
        <p:spPr>
          <a:xfrm>
            <a:off x="711201" y="3901440"/>
            <a:ext cx="3667760" cy="21843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Content Placeholder 3">
            <a:extLst>
              <a:ext uri="{FF2B5EF4-FFF2-40B4-BE49-F238E27FC236}">
                <a16:creationId xmlns:a16="http://schemas.microsoft.com/office/drawing/2014/main" id="{040FF00D-5127-4CA8-81D6-1FACEF28DE57}"/>
              </a:ext>
            </a:extLst>
          </p:cNvPr>
          <p:cNvSpPr>
            <a:spLocks noGrp="1"/>
          </p:cNvSpPr>
          <p:nvPr>
            <p:ph sz="half" idx="11"/>
          </p:nvPr>
        </p:nvSpPr>
        <p:spPr>
          <a:xfrm>
            <a:off x="4785360" y="3901441"/>
            <a:ext cx="3667760" cy="218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1" name="Straight Connector 30">
            <a:extLst>
              <a:ext uri="{FF2B5EF4-FFF2-40B4-BE49-F238E27FC236}">
                <a16:creationId xmlns:a16="http://schemas.microsoft.com/office/drawing/2014/main" id="{657CBA05-672F-4812-9D66-897A16BC6D3E}"/>
              </a:ext>
            </a:extLst>
          </p:cNvPr>
          <p:cNvCxnSpPr>
            <a:cxnSpLocks/>
          </p:cNvCxnSpPr>
          <p:nvPr userDrawn="1"/>
        </p:nvCxnSpPr>
        <p:spPr>
          <a:xfrm>
            <a:off x="4572000" y="1503681"/>
            <a:ext cx="0" cy="459685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810CFA35-3397-4C2F-9118-44FC74AD8B47}"/>
              </a:ext>
            </a:extLst>
          </p:cNvPr>
          <p:cNvSpPr>
            <a:spLocks noGrp="1"/>
          </p:cNvSpPr>
          <p:nvPr>
            <p:ph type="title"/>
          </p:nvPr>
        </p:nvSpPr>
        <p:spPr>
          <a:xfrm>
            <a:off x="457200" y="20320"/>
            <a:ext cx="4683760" cy="973025"/>
          </a:xfrm>
        </p:spPr>
        <p:txBody>
          <a:bodyPr lIns="0" tIns="0" rIns="0" bIns="0">
            <a:normAutofit/>
          </a:bodyPr>
          <a:lstStyle>
            <a:lvl1pPr>
              <a:defRPr sz="2500" cap="all" baseline="0">
                <a:latin typeface="+mj-lt"/>
              </a:defRPr>
            </a:lvl1pPr>
          </a:lstStyle>
          <a:p>
            <a:r>
              <a:rPr lang="en-US" dirty="0"/>
              <a:t>Click to edit Master title style</a:t>
            </a:r>
          </a:p>
        </p:txBody>
      </p:sp>
    </p:spTree>
    <p:extLst>
      <p:ext uri="{BB962C8B-B14F-4D97-AF65-F5344CB8AC3E}">
        <p14:creationId xmlns:p14="http://schemas.microsoft.com/office/powerpoint/2010/main" val="392851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Layout Only">
    <p:spTree>
      <p:nvGrpSpPr>
        <p:cNvPr id="1" name=""/>
        <p:cNvGrpSpPr/>
        <p:nvPr/>
      </p:nvGrpSpPr>
      <p:grpSpPr>
        <a:xfrm>
          <a:off x="0" y="0"/>
          <a:ext cx="0" cy="0"/>
          <a:chOff x="0" y="0"/>
          <a:chExt cx="0" cy="0"/>
        </a:xfrm>
      </p:grpSpPr>
      <p:sp>
        <p:nvSpPr>
          <p:cNvPr id="29" name="Content Placeholder 2">
            <a:extLst>
              <a:ext uri="{FF2B5EF4-FFF2-40B4-BE49-F238E27FC236}">
                <a16:creationId xmlns:a16="http://schemas.microsoft.com/office/drawing/2014/main" id="{F2ED5D0D-663F-44A9-B905-BB362D869C49}"/>
              </a:ext>
            </a:extLst>
          </p:cNvPr>
          <p:cNvSpPr>
            <a:spLocks noGrp="1"/>
          </p:cNvSpPr>
          <p:nvPr>
            <p:ph sz="half" idx="10"/>
          </p:nvPr>
        </p:nvSpPr>
        <p:spPr>
          <a:xfrm>
            <a:off x="711200" y="599440"/>
            <a:ext cx="7873999" cy="54863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953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ntent Layout">
    <p:spTree>
      <p:nvGrpSpPr>
        <p:cNvPr id="1" name=""/>
        <p:cNvGrpSpPr/>
        <p:nvPr/>
      </p:nvGrpSpPr>
      <p:grpSpPr>
        <a:xfrm>
          <a:off x="0" y="0"/>
          <a:ext cx="0" cy="0"/>
          <a:chOff x="0" y="0"/>
          <a:chExt cx="0" cy="0"/>
        </a:xfrm>
      </p:grpSpPr>
      <p:sp>
        <p:nvSpPr>
          <p:cNvPr id="29" name="Content Placeholder 2">
            <a:extLst>
              <a:ext uri="{FF2B5EF4-FFF2-40B4-BE49-F238E27FC236}">
                <a16:creationId xmlns:a16="http://schemas.microsoft.com/office/drawing/2014/main" id="{F2ED5D0D-663F-44A9-B905-BB362D869C49}"/>
              </a:ext>
            </a:extLst>
          </p:cNvPr>
          <p:cNvSpPr>
            <a:spLocks noGrp="1"/>
          </p:cNvSpPr>
          <p:nvPr>
            <p:ph sz="half" idx="10"/>
          </p:nvPr>
        </p:nvSpPr>
        <p:spPr>
          <a:xfrm>
            <a:off x="548642" y="599440"/>
            <a:ext cx="3911599" cy="54863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204B6216-9D21-4C44-80BB-78D6DE016FFF}"/>
              </a:ext>
            </a:extLst>
          </p:cNvPr>
          <p:cNvSpPr>
            <a:spLocks noGrp="1"/>
          </p:cNvSpPr>
          <p:nvPr>
            <p:ph sz="half" idx="11"/>
          </p:nvPr>
        </p:nvSpPr>
        <p:spPr>
          <a:xfrm>
            <a:off x="4683760" y="599439"/>
            <a:ext cx="3911599" cy="54863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7073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B8DCEAE0-4EDC-4A1B-9A40-15680C620E96}"/>
              </a:ext>
            </a:extLst>
          </p:cNvPr>
          <p:cNvSpPr/>
          <p:nvPr userDrawn="1"/>
        </p:nvSpPr>
        <p:spPr>
          <a:xfrm rot="5400000">
            <a:off x="51458" y="6385584"/>
            <a:ext cx="433542" cy="5364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A83C78C-20F4-4455-8389-421A837FDE4F}"/>
              </a:ext>
            </a:extLst>
          </p:cNvPr>
          <p:cNvSpPr/>
          <p:nvPr userDrawn="1"/>
        </p:nvSpPr>
        <p:spPr>
          <a:xfrm>
            <a:off x="0" y="6437036"/>
            <a:ext cx="536450" cy="429955"/>
          </a:xfrm>
          <a:prstGeom prst="rect">
            <a:avLst/>
          </a:prstGeom>
        </p:spPr>
        <p:txBody>
          <a:bodyPr wrap="none" anchor="ctr" anchorCtr="0">
            <a:noAutofit/>
          </a:bodyPr>
          <a:lstStyle/>
          <a:p>
            <a:pPr algn="ctr"/>
            <a:fld id="{1C5396DB-C3ED-4425-BC21-3D6ADC916BC5}" type="slidenum">
              <a:rPr lang="en-US" sz="1200" smtClean="0">
                <a:solidFill>
                  <a:schemeClr val="bg1"/>
                </a:solidFill>
                <a:latin typeface="Arial" panose="020B0604020202020204" pitchFamily="34" charset="0"/>
                <a:cs typeface="Arial" panose="020B0604020202020204" pitchFamily="34" charset="0"/>
              </a:rPr>
              <a:pPr algn="ctr"/>
              <a:t>‹#›</a:t>
            </a:fld>
            <a:endParaRPr lang="en-US" sz="1200" dirty="0">
              <a:solidFill>
                <a:schemeClr val="bg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711CA670-67FA-4438-BD3D-C60BEC0085FB}"/>
              </a:ext>
            </a:extLst>
          </p:cNvPr>
          <p:cNvSpPr/>
          <p:nvPr userDrawn="1"/>
        </p:nvSpPr>
        <p:spPr>
          <a:xfrm rot="5400000">
            <a:off x="400720" y="6572768"/>
            <a:ext cx="429957" cy="158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7BBABAE-1AD5-4C76-9FF9-D94FB94167F4}"/>
              </a:ext>
            </a:extLst>
          </p:cNvPr>
          <p:cNvSpPr/>
          <p:nvPr userDrawn="1"/>
        </p:nvSpPr>
        <p:spPr>
          <a:xfrm>
            <a:off x="5172976" y="6437035"/>
            <a:ext cx="3634693" cy="429957"/>
          </a:xfrm>
          <a:prstGeom prst="rect">
            <a:avLst/>
          </a:prstGeom>
        </p:spPr>
        <p:txBody>
          <a:bodyPr wrap="none" rIns="0" anchor="ctr" anchorCtr="0">
            <a:noAutofit/>
          </a:bodyPr>
          <a:lstStyle/>
          <a:p>
            <a:pPr algn="r"/>
            <a:r>
              <a:rPr lang="en-US" sz="1000" dirty="0">
                <a:solidFill>
                  <a:schemeClr val="tx1"/>
                </a:solidFill>
                <a:latin typeface="+mj-lt"/>
                <a:cs typeface="Arial" panose="020B0604020202020204" pitchFamily="34" charset="0"/>
              </a:rPr>
              <a:t>Grayscale Event Marketing LLC</a:t>
            </a:r>
          </a:p>
        </p:txBody>
      </p:sp>
    </p:spTree>
    <p:extLst>
      <p:ext uri="{BB962C8B-B14F-4D97-AF65-F5344CB8AC3E}">
        <p14:creationId xmlns:p14="http://schemas.microsoft.com/office/powerpoint/2010/main" val="3655930363"/>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4" r:id="rId5"/>
    <p:sldLayoutId id="2147483674" r:id="rId6"/>
    <p:sldLayoutId id="2147483675" r:id="rId7"/>
    <p:sldLayoutId id="2147483676" r:id="rId8"/>
    <p:sldLayoutId id="2147483677" r:id="rId9"/>
    <p:sldLayoutId id="2147483678" r:id="rId10"/>
    <p:sldLayoutId id="2147483666" r:id="rId11"/>
    <p:sldLayoutId id="2147483667" r:id="rId12"/>
    <p:sldLayoutId id="2147483668" r:id="rId13"/>
    <p:sldLayoutId id="2147483669" r:id="rId14"/>
    <p:sldLayoutId id="2147483670" r:id="rId15"/>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Arial" panose="020B0604020202020204" pitchFamily="34" charset="0"/>
        </a:defRPr>
      </a:lvl1pPr>
    </p:titleStyle>
    <p:body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a:extLst>
              <a:ext uri="{FF2B5EF4-FFF2-40B4-BE49-F238E27FC236}">
                <a16:creationId xmlns:a16="http://schemas.microsoft.com/office/drawing/2014/main" id="{948785F5-0791-449E-8765-116E6EEEA6FE}"/>
              </a:ext>
            </a:extLst>
          </p:cNvPr>
          <p:cNvSpPr/>
          <p:nvPr userDrawn="1"/>
        </p:nvSpPr>
        <p:spPr>
          <a:xfrm rot="5400000">
            <a:off x="51458" y="6385584"/>
            <a:ext cx="433542" cy="5364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C2172F2-39D2-4B09-A8B6-5C1564DBEC61}"/>
              </a:ext>
            </a:extLst>
          </p:cNvPr>
          <p:cNvSpPr/>
          <p:nvPr userDrawn="1"/>
        </p:nvSpPr>
        <p:spPr>
          <a:xfrm rot="5400000">
            <a:off x="400720" y="6572768"/>
            <a:ext cx="429957" cy="158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CCA5D7D-98CE-4B3F-9CFD-9561D3138A24}"/>
              </a:ext>
            </a:extLst>
          </p:cNvPr>
          <p:cNvSpPr/>
          <p:nvPr userDrawn="1"/>
        </p:nvSpPr>
        <p:spPr>
          <a:xfrm>
            <a:off x="5172975" y="6437035"/>
            <a:ext cx="3634693" cy="429957"/>
          </a:xfrm>
          <a:prstGeom prst="rect">
            <a:avLst/>
          </a:prstGeom>
        </p:spPr>
        <p:txBody>
          <a:bodyPr wrap="none" rIns="0" anchor="ctr" anchorCtr="0">
            <a:noAutofit/>
          </a:bodyPr>
          <a:lstStyle/>
          <a:p>
            <a:pPr algn="r"/>
            <a:r>
              <a:rPr lang="en-US" sz="1000" dirty="0">
                <a:solidFill>
                  <a:schemeClr val="tx1"/>
                </a:solidFill>
                <a:latin typeface="Arial" panose="020B0604020202020204" pitchFamily="34" charset="0"/>
                <a:cs typeface="Arial" panose="020B0604020202020204" pitchFamily="34" charset="0"/>
              </a:rPr>
              <a:t>Grayscale Event Marketing LLC</a:t>
            </a:r>
          </a:p>
        </p:txBody>
      </p:sp>
      <p:sp>
        <p:nvSpPr>
          <p:cNvPr id="5" name="Rectangle 4">
            <a:extLst>
              <a:ext uri="{FF2B5EF4-FFF2-40B4-BE49-F238E27FC236}">
                <a16:creationId xmlns:a16="http://schemas.microsoft.com/office/drawing/2014/main" id="{56234490-EC5E-403C-BC7B-B40C05A3BB41}"/>
              </a:ext>
            </a:extLst>
          </p:cNvPr>
          <p:cNvSpPr/>
          <p:nvPr userDrawn="1"/>
        </p:nvSpPr>
        <p:spPr>
          <a:xfrm>
            <a:off x="0" y="6437036"/>
            <a:ext cx="536450" cy="429955"/>
          </a:xfrm>
          <a:prstGeom prst="rect">
            <a:avLst/>
          </a:prstGeom>
        </p:spPr>
        <p:txBody>
          <a:bodyPr wrap="none" anchor="ctr" anchorCtr="0">
            <a:noAutofit/>
          </a:bodyPr>
          <a:lstStyle/>
          <a:p>
            <a:pPr algn="ctr"/>
            <a:fld id="{1C5396DB-C3ED-4425-BC21-3D6ADC916BC5}" type="slidenum">
              <a:rPr lang="en-US" sz="1200" smtClean="0">
                <a:solidFill>
                  <a:schemeClr val="bg1"/>
                </a:solidFill>
                <a:latin typeface="Arial" panose="020B0604020202020204" pitchFamily="34" charset="0"/>
                <a:cs typeface="Arial" panose="020B0604020202020204" pitchFamily="34" charset="0"/>
              </a:rPr>
              <a:pPr algn="ctr"/>
              <a:t>‹#›</a:t>
            </a:fld>
            <a:endParaRPr lang="en-US" sz="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166068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92" r:id="rId3"/>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Arial" panose="020B0604020202020204" pitchFamily="34" charset="0"/>
        </a:defRPr>
      </a:lvl1pPr>
    </p:titleStyle>
    <p:body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9.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4.svg"/><Relationship Id="rId11" Type="http://schemas.openxmlformats.org/officeDocument/2006/relationships/hyperlink" Target="http://www.myuhc.com/" TargetMode="External"/><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32.sv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2.svg"/><Relationship Id="rId7" Type="http://schemas.openxmlformats.org/officeDocument/2006/relationships/image" Target="../media/image16.svg"/><Relationship Id="rId2" Type="http://schemas.openxmlformats.org/officeDocument/2006/relationships/image" Target="../media/image19.png"/><Relationship Id="rId1" Type="http://schemas.openxmlformats.org/officeDocument/2006/relationships/slideLayout" Target="../slideLayouts/slideLayout17.xml"/><Relationship Id="rId6" Type="http://schemas.openxmlformats.org/officeDocument/2006/relationships/image" Target="../media/image16.png"/><Relationship Id="rId5" Type="http://schemas.openxmlformats.org/officeDocument/2006/relationships/image" Target="../media/image28.svg"/><Relationship Id="rId4" Type="http://schemas.openxmlformats.org/officeDocument/2006/relationships/image" Target="../media/image15.png"/><Relationship Id="rId9" Type="http://schemas.openxmlformats.org/officeDocument/2006/relationships/image" Target="../media/image18.svg"/></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2.svg"/><Relationship Id="rId7" Type="http://schemas.openxmlformats.org/officeDocument/2006/relationships/image" Target="../media/image16.svg"/><Relationship Id="rId2" Type="http://schemas.openxmlformats.org/officeDocument/2006/relationships/image" Target="../media/image19.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8.svg"/><Relationship Id="rId10" Type="http://schemas.openxmlformats.org/officeDocument/2006/relationships/hyperlink" Target="http://www.myuhc.com/" TargetMode="External"/><Relationship Id="rId4" Type="http://schemas.openxmlformats.org/officeDocument/2006/relationships/image" Target="../media/image15.png"/><Relationship Id="rId9" Type="http://schemas.openxmlformats.org/officeDocument/2006/relationships/image" Target="../media/image18.svg"/></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7.png"/><Relationship Id="rId1" Type="http://schemas.openxmlformats.org/officeDocument/2006/relationships/slideLayout" Target="../slideLayouts/slideLayout17.xml"/><Relationship Id="rId6" Type="http://schemas.openxmlformats.org/officeDocument/2006/relationships/image" Target="../media/image16.png"/><Relationship Id="rId5" Type="http://schemas.openxmlformats.org/officeDocument/2006/relationships/image" Target="../media/image35.svg"/><Relationship Id="rId4" Type="http://schemas.openxmlformats.org/officeDocument/2006/relationships/image" Target="../media/image20.png"/><Relationship Id="rId9" Type="http://schemas.openxmlformats.org/officeDocument/2006/relationships/image" Target="../media/image18.svg"/></Relationships>
</file>

<file path=ppt/slides/_rels/slide14.xml.rels><?xml version="1.0" encoding="UTF-8" standalone="yes"?>
<Relationships xmlns="http://schemas.openxmlformats.org/package/2006/relationships"><Relationship Id="rId8" Type="http://schemas.openxmlformats.org/officeDocument/2006/relationships/image" Target="../media/image37.svg"/><Relationship Id="rId13" Type="http://schemas.openxmlformats.org/officeDocument/2006/relationships/hyperlink" Target="http://www.myuhc.com/virtualvisits" TargetMode="External"/><Relationship Id="rId3" Type="http://schemas.openxmlformats.org/officeDocument/2006/relationships/image" Target="../media/image21.png"/><Relationship Id="rId7" Type="http://schemas.openxmlformats.org/officeDocument/2006/relationships/image" Target="../media/image9.png"/><Relationship Id="rId12" Type="http://schemas.openxmlformats.org/officeDocument/2006/relationships/hyperlink" Target="mailto:Leslie.Boesen@MarshMMA.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4.svg"/><Relationship Id="rId11" Type="http://schemas.openxmlformats.org/officeDocument/2006/relationships/hyperlink" Target="mailto:tim@grayscalemarketing.com" TargetMode="External"/><Relationship Id="rId5" Type="http://schemas.openxmlformats.org/officeDocument/2006/relationships/image" Target="../media/image8.png"/><Relationship Id="rId10" Type="http://schemas.openxmlformats.org/officeDocument/2006/relationships/image" Target="../media/image39.svg"/><Relationship Id="rId4" Type="http://schemas.openxmlformats.org/officeDocument/2006/relationships/image" Target="../media/image12.svg"/><Relationship Id="rId9" Type="http://schemas.openxmlformats.org/officeDocument/2006/relationships/image" Target="../media/image22.png"/><Relationship Id="rId14" Type="http://schemas.openxmlformats.org/officeDocument/2006/relationships/hyperlink" Target="http://www.myuhc.com/"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8.svg"/><Relationship Id="rId4" Type="http://schemas.openxmlformats.org/officeDocument/2006/relationships/image" Target="../media/image15.png"/><Relationship Id="rId9" Type="http://schemas.openxmlformats.org/officeDocument/2006/relationships/image" Target="../media/image18.svg"/></Relationships>
</file>

<file path=ppt/slides/_rels/slide1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7.png"/><Relationship Id="rId1" Type="http://schemas.openxmlformats.org/officeDocument/2006/relationships/slideLayout" Target="../slideLayouts/slideLayout18.xml"/><Relationship Id="rId6" Type="http://schemas.openxmlformats.org/officeDocument/2006/relationships/image" Target="../media/image16.png"/><Relationship Id="rId5" Type="http://schemas.openxmlformats.org/officeDocument/2006/relationships/image" Target="../media/image28.svg"/><Relationship Id="rId4" Type="http://schemas.openxmlformats.org/officeDocument/2006/relationships/image" Target="../media/image15.png"/><Relationship Id="rId9" Type="http://schemas.openxmlformats.org/officeDocument/2006/relationships/image" Target="../media/image18.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4.svg"/><Relationship Id="rId5" Type="http://schemas.openxmlformats.org/officeDocument/2006/relationships/image" Target="../media/image8.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1.png"/><Relationship Id="rId1" Type="http://schemas.openxmlformats.org/officeDocument/2006/relationships/slideLayout" Target="../slideLayouts/slideLayout17.xml"/><Relationship Id="rId6" Type="http://schemas.openxmlformats.org/officeDocument/2006/relationships/image" Target="../media/image13.png"/><Relationship Id="rId5" Type="http://schemas.openxmlformats.org/officeDocument/2006/relationships/image" Target="../media/image22.svg"/><Relationship Id="rId4" Type="http://schemas.openxmlformats.org/officeDocument/2006/relationships/image" Target="../media/image12.png"/><Relationship Id="rId9" Type="http://schemas.openxmlformats.org/officeDocument/2006/relationships/image" Target="../media/image26.sv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8.svg"/><Relationship Id="rId4" Type="http://schemas.openxmlformats.org/officeDocument/2006/relationships/image" Target="../media/image15.png"/><Relationship Id="rId9" Type="http://schemas.openxmlformats.org/officeDocument/2006/relationships/image" Target="../media/image18.svg"/></Relationships>
</file>

<file path=ppt/slides/_rels/slide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8.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8.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28.svg"/><Relationship Id="rId11" Type="http://schemas.openxmlformats.org/officeDocument/2006/relationships/hyperlink" Target="http://www.myuhc.com/" TargetMode="External"/><Relationship Id="rId5" Type="http://schemas.openxmlformats.org/officeDocument/2006/relationships/image" Target="../media/image8.png"/><Relationship Id="rId10" Type="http://schemas.openxmlformats.org/officeDocument/2006/relationships/image" Target="../media/image18.svg"/><Relationship Id="rId4" Type="http://schemas.openxmlformats.org/officeDocument/2006/relationships/image" Target="../media/image32.sv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8.png"/><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8.svg"/><Relationship Id="rId5" Type="http://schemas.openxmlformats.org/officeDocument/2006/relationships/image" Target="../media/image8.png"/><Relationship Id="rId10" Type="http://schemas.openxmlformats.org/officeDocument/2006/relationships/image" Target="../media/image18.svg"/><Relationship Id="rId4" Type="http://schemas.openxmlformats.org/officeDocument/2006/relationships/image" Target="../media/image32.sv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8.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image" Target="../media/image28.svg"/><Relationship Id="rId5" Type="http://schemas.openxmlformats.org/officeDocument/2006/relationships/image" Target="../media/image8.png"/><Relationship Id="rId10" Type="http://schemas.openxmlformats.org/officeDocument/2006/relationships/image" Target="../media/image18.svg"/><Relationship Id="rId4" Type="http://schemas.openxmlformats.org/officeDocument/2006/relationships/image" Target="../media/image32.sv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8.svg"/><Relationship Id="rId3" Type="http://schemas.openxmlformats.org/officeDocument/2006/relationships/hyperlink" Target="http://www.myuhc.com/" TargetMode="External"/><Relationship Id="rId7" Type="http://schemas.openxmlformats.org/officeDocument/2006/relationships/image" Target="../media/image12.svg"/><Relationship Id="rId12"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4.xml"/><Relationship Id="rId11" Type="http://schemas.openxmlformats.org/officeDocument/2006/relationships/image" Target="../media/image16.svg"/><Relationship Id="rId5" Type="http://schemas.openxmlformats.org/officeDocument/2006/relationships/image" Target="../media/image7.png"/><Relationship Id="rId10" Type="http://schemas.openxmlformats.org/officeDocument/2006/relationships/image" Target="../media/image16.png"/><Relationship Id="rId4" Type="http://schemas.openxmlformats.org/officeDocument/2006/relationships/hyperlink" Target="http://www.success.realappeal.com/" TargetMode="External"/><Relationship Id="rId9" Type="http://schemas.openxmlformats.org/officeDocument/2006/relationships/image" Target="../media/image2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05ADC-5DA3-4E78-A1DD-3254990B5E33}"/>
              </a:ext>
            </a:extLst>
          </p:cNvPr>
          <p:cNvSpPr>
            <a:spLocks noGrp="1"/>
          </p:cNvSpPr>
          <p:nvPr>
            <p:ph type="ctrTitle" idx="4294967295"/>
          </p:nvPr>
        </p:nvSpPr>
        <p:spPr>
          <a:xfrm>
            <a:off x="572470" y="2459038"/>
            <a:ext cx="2790450" cy="850900"/>
          </a:xfrm>
        </p:spPr>
        <p:txBody>
          <a:bodyPr lIns="0" tIns="0" rIns="0" bIns="0">
            <a:noAutofit/>
          </a:bodyPr>
          <a:lstStyle/>
          <a:p>
            <a:pPr algn="l"/>
            <a:r>
              <a:rPr lang="en-US" sz="7000" dirty="0">
                <a:solidFill>
                  <a:schemeClr val="accent1"/>
                </a:solidFill>
                <a:latin typeface="Arial" panose="020B0604020202020204" pitchFamily="34" charset="0"/>
              </a:rPr>
              <a:t>2022</a:t>
            </a:r>
            <a:endParaRPr lang="en-US" sz="7000" b="1" dirty="0">
              <a:solidFill>
                <a:srgbClr val="FF00FF"/>
              </a:solidFill>
              <a:latin typeface="Arial" panose="020B0604020202020204" pitchFamily="34" charset="0"/>
            </a:endParaRPr>
          </a:p>
        </p:txBody>
      </p:sp>
      <p:sp>
        <p:nvSpPr>
          <p:cNvPr id="3" name="Subtitle 2">
            <a:extLst>
              <a:ext uri="{FF2B5EF4-FFF2-40B4-BE49-F238E27FC236}">
                <a16:creationId xmlns:a16="http://schemas.microsoft.com/office/drawing/2014/main" id="{82379125-E552-4826-8B67-89C95D5D53A0}"/>
              </a:ext>
            </a:extLst>
          </p:cNvPr>
          <p:cNvSpPr>
            <a:spLocks noGrp="1"/>
          </p:cNvSpPr>
          <p:nvPr>
            <p:ph type="subTitle" idx="4294967295"/>
          </p:nvPr>
        </p:nvSpPr>
        <p:spPr>
          <a:xfrm>
            <a:off x="572470" y="3378200"/>
            <a:ext cx="2790450" cy="1077913"/>
          </a:xfrm>
        </p:spPr>
        <p:txBody>
          <a:bodyPr vert="horz" lIns="0" tIns="0" rIns="0" bIns="0">
            <a:noAutofit/>
          </a:bodyPr>
          <a:lstStyle/>
          <a:p>
            <a:pPr algn="l"/>
            <a:r>
              <a:rPr lang="en-US" sz="3600" spc="0" dirty="0">
                <a:solidFill>
                  <a:schemeClr val="accent2"/>
                </a:solidFill>
                <a:latin typeface="Arial" panose="020B0604020202020204" pitchFamily="34" charset="0"/>
                <a:cs typeface="Arial" panose="020B0604020202020204" pitchFamily="34" charset="0"/>
              </a:rPr>
              <a:t>BENEFITS</a:t>
            </a:r>
          </a:p>
          <a:p>
            <a:pPr algn="l"/>
            <a:r>
              <a:rPr lang="en-US" sz="3600" spc="0" dirty="0">
                <a:solidFill>
                  <a:schemeClr val="accent2"/>
                </a:solidFill>
                <a:latin typeface="Arial" panose="020B0604020202020204" pitchFamily="34" charset="0"/>
                <a:cs typeface="Arial" panose="020B0604020202020204" pitchFamily="34" charset="0"/>
              </a:rPr>
              <a:t>GUIDE</a:t>
            </a:r>
          </a:p>
        </p:txBody>
      </p:sp>
      <p:cxnSp>
        <p:nvCxnSpPr>
          <p:cNvPr id="47" name="Straight Connector 46">
            <a:extLst>
              <a:ext uri="{FF2B5EF4-FFF2-40B4-BE49-F238E27FC236}">
                <a16:creationId xmlns:a16="http://schemas.microsoft.com/office/drawing/2014/main" id="{7AEEB384-4E58-294C-9A4F-5870147B1A11}"/>
              </a:ext>
            </a:extLst>
          </p:cNvPr>
          <p:cNvCxnSpPr/>
          <p:nvPr/>
        </p:nvCxnSpPr>
        <p:spPr>
          <a:xfrm>
            <a:off x="572470" y="2116665"/>
            <a:ext cx="279045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logo&#10;&#10;Description automatically generated">
            <a:extLst>
              <a:ext uri="{FF2B5EF4-FFF2-40B4-BE49-F238E27FC236}">
                <a16:creationId xmlns:a16="http://schemas.microsoft.com/office/drawing/2014/main" id="{D0E39F6E-6488-4B62-80DB-8B9CF2524851}"/>
              </a:ext>
            </a:extLst>
          </p:cNvPr>
          <p:cNvPicPr>
            <a:picLocks noChangeAspect="1"/>
          </p:cNvPicPr>
          <p:nvPr/>
        </p:nvPicPr>
        <p:blipFill>
          <a:blip r:embed="rId3">
            <a:clrChange>
              <a:clrFrom>
                <a:srgbClr val="E6E6E6"/>
              </a:clrFrom>
              <a:clrTo>
                <a:srgbClr val="E6E6E6">
                  <a:alpha val="0"/>
                </a:srgbClr>
              </a:clrTo>
            </a:clrChange>
            <a:extLst>
              <a:ext uri="{28A0092B-C50C-407E-A947-70E740481C1C}">
                <a14:useLocalDpi xmlns:a14="http://schemas.microsoft.com/office/drawing/2010/main" val="0"/>
              </a:ext>
            </a:extLst>
          </a:blip>
          <a:stretch>
            <a:fillRect/>
          </a:stretch>
        </p:blipFill>
        <p:spPr>
          <a:xfrm>
            <a:off x="840313" y="786525"/>
            <a:ext cx="2101616" cy="1075827"/>
          </a:xfrm>
          <a:prstGeom prst="rect">
            <a:avLst/>
          </a:prstGeom>
        </p:spPr>
      </p:pic>
    </p:spTree>
    <p:extLst>
      <p:ext uri="{BB962C8B-B14F-4D97-AF65-F5344CB8AC3E}">
        <p14:creationId xmlns:p14="http://schemas.microsoft.com/office/powerpoint/2010/main" val="172314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A6EF870-B85E-4802-91C4-DE9175B29CBD}"/>
              </a:ext>
            </a:extLst>
          </p:cNvPr>
          <p:cNvSpPr txBox="1"/>
          <p:nvPr/>
        </p:nvSpPr>
        <p:spPr>
          <a:xfrm flipH="1">
            <a:off x="434142" y="207501"/>
            <a:ext cx="5578711" cy="346249"/>
          </a:xfrm>
          <a:prstGeom prst="rect">
            <a:avLst/>
          </a:prstGeom>
          <a:noFill/>
        </p:spPr>
        <p:txBody>
          <a:bodyPr wrap="square" lIns="0" tIns="0" rIns="0" bIns="0" rtlCol="0">
            <a:spAutoFit/>
          </a:bodyPr>
          <a:lstStyle/>
          <a:p>
            <a:pPr>
              <a:lnSpc>
                <a:spcPct val="90000"/>
              </a:lnSpc>
            </a:pPr>
            <a:r>
              <a:rPr lang="en-US" sz="2500" cap="all" dirty="0">
                <a:solidFill>
                  <a:srgbClr val="004180"/>
                </a:solidFill>
                <a:latin typeface="Tahoma"/>
                <a:ea typeface="+mj-ea"/>
                <a:cs typeface="Arial" panose="020B0604020202020204" pitchFamily="34" charset="0"/>
              </a:rPr>
              <a:t>UHC VOLUNTARY Dental</a:t>
            </a:r>
            <a:endParaRPr lang="en-US" sz="2500" dirty="0">
              <a:solidFill>
                <a:schemeClr val="accent1"/>
              </a:solidFill>
              <a:latin typeface="+mj-lt"/>
              <a:cs typeface="Arial" panose="020B0604020202020204" pitchFamily="34" charset="0"/>
            </a:endParaRPr>
          </a:p>
        </p:txBody>
      </p:sp>
      <p:pic>
        <p:nvPicPr>
          <p:cNvPr id="50" name="Graphic 49" descr="Stethoscope">
            <a:extLst>
              <a:ext uri="{FF2B5EF4-FFF2-40B4-BE49-F238E27FC236}">
                <a16:creationId xmlns:a16="http://schemas.microsoft.com/office/drawing/2014/main" id="{7A6FBA26-33D0-8D4F-BD8B-AF32930BBCE8}"/>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35" name="Graphic 34" descr="Piggy Bank">
            <a:extLst>
              <a:ext uri="{FF2B5EF4-FFF2-40B4-BE49-F238E27FC236}">
                <a16:creationId xmlns:a16="http://schemas.microsoft.com/office/drawing/2014/main" id="{3690F131-EEF5-2A45-9DAE-980A4F08F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36" name="Graphic 35" descr="Document">
            <a:extLst>
              <a:ext uri="{FF2B5EF4-FFF2-40B4-BE49-F238E27FC236}">
                <a16:creationId xmlns:a16="http://schemas.microsoft.com/office/drawing/2014/main" id="{4E6608C9-DAC7-7747-890A-B40E2684C973}"/>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37" name="Graphic 36" descr="Speaker Phone">
            <a:extLst>
              <a:ext uri="{FF2B5EF4-FFF2-40B4-BE49-F238E27FC236}">
                <a16:creationId xmlns:a16="http://schemas.microsoft.com/office/drawing/2014/main" id="{17FE3813-6218-4845-A14B-D131FC244BA5}"/>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sp>
        <p:nvSpPr>
          <p:cNvPr id="10" name="Content Placeholder 24">
            <a:extLst>
              <a:ext uri="{FF2B5EF4-FFF2-40B4-BE49-F238E27FC236}">
                <a16:creationId xmlns:a16="http://schemas.microsoft.com/office/drawing/2014/main" id="{E818D531-6A28-467B-AFF2-5F90EED96156}"/>
              </a:ext>
            </a:extLst>
          </p:cNvPr>
          <p:cNvSpPr txBox="1">
            <a:spLocks/>
          </p:cNvSpPr>
          <p:nvPr/>
        </p:nvSpPr>
        <p:spPr>
          <a:xfrm>
            <a:off x="4876803" y="1500187"/>
            <a:ext cx="3876672" cy="1606594"/>
          </a:xfrm>
          <a:prstGeom prst="rect">
            <a:avLst/>
          </a:prstGeom>
          <a:solidFill>
            <a:schemeClr val="accent2">
              <a:alpha val="15000"/>
            </a:schemeClr>
          </a:solidFill>
          <a:ln>
            <a:solidFill>
              <a:schemeClr val="accent2"/>
            </a:solidFill>
          </a:ln>
        </p:spPr>
        <p:txBody>
          <a:bodyPr wrap="square" tIns="91440" bIns="91440" anchor="ctr" anchorCtr="0">
            <a:sp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Before You Enroll</a:t>
            </a:r>
          </a:p>
          <a:p>
            <a:pPr lvl="1">
              <a:spcBef>
                <a:spcPts val="800"/>
              </a:spcBef>
            </a:pPr>
            <a:r>
              <a:rPr lang="en-US" sz="1000" dirty="0"/>
              <a:t>Consider this:</a:t>
            </a:r>
          </a:p>
          <a:p>
            <a:pPr marL="228600" lvl="1" indent="-228600">
              <a:buClr>
                <a:schemeClr val="accent1"/>
              </a:buClr>
              <a:buFont typeface="+mj-lt"/>
              <a:buAutoNum type="arabicPeriod"/>
            </a:pPr>
            <a:r>
              <a:rPr lang="en-US" sz="1000" dirty="0"/>
              <a:t>Most in-network preventive cleanings and exams are covered at 100%. </a:t>
            </a:r>
          </a:p>
          <a:p>
            <a:pPr marL="228600" lvl="1" indent="-228600">
              <a:buClr>
                <a:schemeClr val="accent1"/>
              </a:buClr>
              <a:buFont typeface="+mj-lt"/>
              <a:buAutoNum type="arabicPeriod"/>
            </a:pPr>
            <a:r>
              <a:rPr lang="en-US" sz="1000" dirty="0"/>
              <a:t>You may receive dental care in- or out-of-network. However, when you go out of network, the provider can charge more and the plan will only reimburse up to the reasonable and customary rates.</a:t>
            </a:r>
          </a:p>
        </p:txBody>
      </p:sp>
      <p:sp>
        <p:nvSpPr>
          <p:cNvPr id="29" name="Content Placeholder 7">
            <a:extLst>
              <a:ext uri="{FF2B5EF4-FFF2-40B4-BE49-F238E27FC236}">
                <a16:creationId xmlns:a16="http://schemas.microsoft.com/office/drawing/2014/main" id="{A26D7B80-D7D0-4D2A-8988-92325FBF3422}"/>
              </a:ext>
            </a:extLst>
          </p:cNvPr>
          <p:cNvSpPr txBox="1">
            <a:spLocks/>
          </p:cNvSpPr>
          <p:nvPr/>
        </p:nvSpPr>
        <p:spPr>
          <a:xfrm>
            <a:off x="457199" y="1500187"/>
            <a:ext cx="3970009" cy="2328863"/>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t>Taking care of your oral health is not a luxury; it is necessary for optimal long-term health. With a focus on prevention,  early diagnosis and treatment, dental coverage can greatly reduce the cost of restorative and emergency procedures. Preventive services at in-network providers are generally covered at no cost to you and include routine exams and cleanings. You pay a small deductible and coinsurance for basic and major services. </a:t>
            </a:r>
          </a:p>
          <a:p>
            <a:pPr lvl="1">
              <a:lnSpc>
                <a:spcPct val="100000"/>
              </a:lnSpc>
            </a:pPr>
            <a:r>
              <a:rPr lang="en-US" sz="1000" dirty="0"/>
              <a:t>You may enroll yourself and your eligible dependents — or you may waive dental coverage. You do not have to be enrolled in medical coverage to elect a dental plan. </a:t>
            </a:r>
          </a:p>
          <a:p>
            <a:pPr lvl="1">
              <a:lnSpc>
                <a:spcPct val="100000"/>
              </a:lnSpc>
            </a:pPr>
            <a:r>
              <a:rPr lang="en-US" sz="1000" dirty="0"/>
              <a:t>Grayscale Event Marketing LLC offers dental coverage through UHC. For information on finding a dental provider, visit </a:t>
            </a:r>
            <a:r>
              <a:rPr lang="en-US" sz="1000" dirty="0">
                <a:solidFill>
                  <a:srgbClr val="0563C1"/>
                </a:solidFill>
                <a:hlinkClick r:id="rId11"/>
              </a:rPr>
              <a:t>www</a:t>
            </a:r>
            <a:r>
              <a:rPr lang="en-US" sz="1000" dirty="0">
                <a:hlinkClick r:id="rId11"/>
              </a:rPr>
              <a:t>.myuhc.com</a:t>
            </a:r>
            <a:r>
              <a:rPr lang="en-US" sz="1000" dirty="0"/>
              <a:t> and click on Find a Provider.</a:t>
            </a:r>
          </a:p>
        </p:txBody>
      </p:sp>
      <p:cxnSp>
        <p:nvCxnSpPr>
          <p:cNvPr id="11" name="Straight Connector 10">
            <a:extLst>
              <a:ext uri="{FF2B5EF4-FFF2-40B4-BE49-F238E27FC236}">
                <a16:creationId xmlns:a16="http://schemas.microsoft.com/office/drawing/2014/main" id="{09C85F34-959F-4797-A813-704A0013A7A3}"/>
              </a:ext>
            </a:extLst>
          </p:cNvPr>
          <p:cNvCxnSpPr>
            <a:cxnSpLocks/>
          </p:cNvCxnSpPr>
          <p:nvPr/>
        </p:nvCxnSpPr>
        <p:spPr>
          <a:xfrm>
            <a:off x="4572000" y="1494446"/>
            <a:ext cx="0" cy="4793143"/>
          </a:xfrm>
          <a:prstGeom prst="line">
            <a:avLst/>
          </a:prstGeom>
          <a:ln>
            <a:solidFill>
              <a:schemeClr val="accent6">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40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8E1D0D-A678-4896-8AC8-ED81E88B66EE}"/>
              </a:ext>
            </a:extLst>
          </p:cNvPr>
          <p:cNvSpPr>
            <a:spLocks noGrp="1"/>
          </p:cNvSpPr>
          <p:nvPr>
            <p:ph type="title"/>
          </p:nvPr>
        </p:nvSpPr>
        <p:spPr/>
        <p:txBody>
          <a:bodyPr/>
          <a:lstStyle/>
          <a:p>
            <a:r>
              <a:rPr lang="en-US" dirty="0"/>
              <a:t>UHC VOLUNTARY Dental</a:t>
            </a:r>
          </a:p>
        </p:txBody>
      </p:sp>
      <p:graphicFrame>
        <p:nvGraphicFramePr>
          <p:cNvPr id="7" name="Table 6">
            <a:extLst>
              <a:ext uri="{FF2B5EF4-FFF2-40B4-BE49-F238E27FC236}">
                <a16:creationId xmlns:a16="http://schemas.microsoft.com/office/drawing/2014/main" id="{C82C1705-9C57-4936-8936-C521D14666ED}"/>
              </a:ext>
            </a:extLst>
          </p:cNvPr>
          <p:cNvGraphicFramePr>
            <a:graphicFrameLocks noGrp="1"/>
          </p:cNvGraphicFramePr>
          <p:nvPr>
            <p:extLst>
              <p:ext uri="{D42A27DB-BD31-4B8C-83A1-F6EECF244321}">
                <p14:modId xmlns:p14="http://schemas.microsoft.com/office/powerpoint/2010/main" val="310542976"/>
              </p:ext>
            </p:extLst>
          </p:nvPr>
        </p:nvGraphicFramePr>
        <p:xfrm>
          <a:off x="2486534" y="1328624"/>
          <a:ext cx="6422574" cy="4050666"/>
        </p:xfrm>
        <a:graphic>
          <a:graphicData uri="http://schemas.openxmlformats.org/drawingml/2006/table">
            <a:tbl>
              <a:tblPr firstRow="1" bandRow="1">
                <a:tableStyleId>{16D9F66E-5EB9-4882-86FB-DCBF35E3C3E4}</a:tableStyleId>
              </a:tblPr>
              <a:tblGrid>
                <a:gridCol w="4453474">
                  <a:extLst>
                    <a:ext uri="{9D8B030D-6E8A-4147-A177-3AD203B41FA5}">
                      <a16:colId xmlns:a16="http://schemas.microsoft.com/office/drawing/2014/main" val="3312829955"/>
                    </a:ext>
                  </a:extLst>
                </a:gridCol>
                <a:gridCol w="984550">
                  <a:extLst>
                    <a:ext uri="{9D8B030D-6E8A-4147-A177-3AD203B41FA5}">
                      <a16:colId xmlns:a16="http://schemas.microsoft.com/office/drawing/2014/main" val="41381098"/>
                    </a:ext>
                  </a:extLst>
                </a:gridCol>
                <a:gridCol w="984550">
                  <a:extLst>
                    <a:ext uri="{9D8B030D-6E8A-4147-A177-3AD203B41FA5}">
                      <a16:colId xmlns:a16="http://schemas.microsoft.com/office/drawing/2014/main" val="85053904"/>
                    </a:ext>
                  </a:extLst>
                </a:gridCol>
              </a:tblGrid>
              <a:tr h="204982">
                <a:tc>
                  <a:txBody>
                    <a:bodyPr/>
                    <a:lstStyle/>
                    <a:p>
                      <a:pPr algn="l" fontAlgn="b"/>
                      <a:endParaRPr lang="en-US" sz="1200" b="0" i="0" u="none" strike="noStrike" dirty="0">
                        <a:solidFill>
                          <a:schemeClr val="accent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tc gridSpan="2">
                  <a:txBody>
                    <a:bodyPr/>
                    <a:lstStyle/>
                    <a:p>
                      <a:pPr algn="ctr"/>
                      <a:r>
                        <a:rPr lang="en-US" sz="1200" u="none" strike="noStrike" dirty="0">
                          <a:solidFill>
                            <a:schemeClr val="bg1"/>
                          </a:solidFill>
                          <a:effectLst/>
                        </a:rPr>
                        <a:t>UHC</a:t>
                      </a:r>
                      <a:endParaRPr lang="en-US" dirty="0">
                        <a:solidFill>
                          <a:schemeClr val="bg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tc hMerge="1">
                  <a:txBody>
                    <a:bodyPr/>
                    <a:lstStyle/>
                    <a:p>
                      <a:endParaRPr lang="en-US"/>
                    </a:p>
                  </a:txBody>
                  <a:tcPr/>
                </a:tc>
                <a:extLst>
                  <a:ext uri="{0D108BD9-81ED-4DB2-BD59-A6C34878D82A}">
                    <a16:rowId xmlns:a16="http://schemas.microsoft.com/office/drawing/2014/main" val="103714610"/>
                  </a:ext>
                </a:extLst>
              </a:tr>
              <a:tr h="2946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b="1" i="0" u="none" strike="noStrike" dirty="0">
                          <a:solidFill>
                            <a:schemeClr val="tx1"/>
                          </a:solidFill>
                          <a:effectLst/>
                          <a:latin typeface="+mn-lt"/>
                        </a:rPr>
                        <a:t>Coverage</a:t>
                      </a:r>
                      <a:r>
                        <a:rPr lang="en-US" sz="900" b="1" i="0" u="none" strike="noStrike" baseline="0" dirty="0">
                          <a:solidFill>
                            <a:schemeClr val="tx1"/>
                          </a:solidFill>
                          <a:effectLst/>
                          <a:latin typeface="+mn-lt"/>
                        </a:rPr>
                        <a:t> Effective: 5/1/2022</a:t>
                      </a:r>
                      <a:endParaRPr lang="en-US" sz="900" b="1" i="0" u="none" strike="noStrike" dirty="0">
                        <a:solidFill>
                          <a:schemeClr val="tx1"/>
                        </a:solidFill>
                        <a:effectLst/>
                        <a:latin typeface="+mn-lt"/>
                      </a:endParaRPr>
                    </a:p>
                    <a:p>
                      <a:pPr algn="l" fontAlgn="b"/>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rPr>
                        <a:t>In-Network</a:t>
                      </a:r>
                      <a:endParaRPr lang="en-US" dirty="0"/>
                    </a:p>
                  </a:txBody>
                  <a:tcPr marL="27432" marR="18288" marT="9144" marB="9144"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rPr>
                        <a:t>Out-of-Network</a:t>
                      </a:r>
                      <a:endParaRPr lang="en-US" dirty="0"/>
                    </a:p>
                  </a:txBody>
                  <a:tcPr marL="27432" marR="18288" marT="9144" marB="9144"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56438952"/>
                  </a:ext>
                </a:extLst>
              </a:tr>
              <a:tr h="173552">
                <a:tc gridSpan="3">
                  <a:txBody>
                    <a:bodyPr/>
                    <a:lstStyle/>
                    <a:p>
                      <a:pPr algn="l" fontAlgn="b"/>
                      <a:r>
                        <a:rPr lang="en-US" sz="950" b="1" u="none" strike="noStrike" dirty="0">
                          <a:solidFill>
                            <a:schemeClr val="bg1"/>
                          </a:solidFill>
                          <a:effectLst/>
                        </a:rPr>
                        <a:t>2022 Deductible</a:t>
                      </a:r>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mpd="sng">
                      <a:noFill/>
                    </a:lnT>
                  </a:tcPr>
                </a:tc>
                <a:tc hMerge="1">
                  <a:txBody>
                    <a:bodyPr/>
                    <a:lstStyle/>
                    <a:p>
                      <a:endParaRPr lang="en-US"/>
                    </a:p>
                  </a:txBody>
                  <a:tcPr/>
                </a:tc>
                <a:extLst>
                  <a:ext uri="{0D108BD9-81ED-4DB2-BD59-A6C34878D82A}">
                    <a16:rowId xmlns:a16="http://schemas.microsoft.com/office/drawing/2014/main" val="1222244793"/>
                  </a:ext>
                </a:extLst>
              </a:tr>
              <a:tr h="1735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50" u="none" strike="noStrike" dirty="0">
                          <a:effectLst/>
                        </a:rPr>
                        <a:t>Individual | Family (3 x Max for Family</a:t>
                      </a:r>
                      <a:r>
                        <a:rPr lang="en-US" sz="950" u="none" strike="noStrike" dirty="0" smtClean="0">
                          <a:effectLst/>
                        </a:rPr>
                        <a:t>)  Applies to Basic</a:t>
                      </a:r>
                      <a:r>
                        <a:rPr lang="en-US" sz="950" u="none" strike="noStrike" baseline="0" dirty="0" smtClean="0">
                          <a:effectLst/>
                        </a:rPr>
                        <a:t> &amp; Major Services</a:t>
                      </a:r>
                      <a:endParaRPr lang="en-US" sz="950" b="0" i="0" u="none" strike="noStrike" dirty="0">
                        <a:solidFill>
                          <a:srgbClr val="000000"/>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50" u="none" strike="noStrike" dirty="0">
                          <a:solidFill>
                            <a:schemeClr val="tx1"/>
                          </a:solidFill>
                          <a:effectLst/>
                        </a:rPr>
                        <a:t>$50 | $150</a:t>
                      </a:r>
                      <a:endParaRPr lang="en-US" sz="100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85885844"/>
                  </a:ext>
                </a:extLst>
              </a:tr>
              <a:tr h="173552">
                <a:tc gridSpan="3">
                  <a:txBody>
                    <a:bodyPr/>
                    <a:lstStyle/>
                    <a:p>
                      <a:pPr algn="l" fontAlgn="b"/>
                      <a:r>
                        <a:rPr lang="en-US" sz="950" b="1" u="none" strike="noStrike" dirty="0">
                          <a:solidFill>
                            <a:schemeClr val="bg1"/>
                          </a:solidFill>
                          <a:effectLst/>
                        </a:rPr>
                        <a:t>2022 Out-of-Pocket Maximum</a:t>
                      </a:r>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ap="flat" cmpd="sng" algn="ctr">
                      <a:solidFill>
                        <a:schemeClr val="bg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857580517"/>
                  </a:ext>
                </a:extLst>
              </a:tr>
              <a:tr h="406898">
                <a:tc>
                  <a:txBody>
                    <a:bodyPr/>
                    <a:lstStyle/>
                    <a:p>
                      <a:pPr algn="l" fontAlgn="b"/>
                      <a:r>
                        <a:rPr lang="en-US" sz="950" u="none" strike="noStrike" dirty="0">
                          <a:effectLst/>
                        </a:rPr>
                        <a:t>Per Individual</a:t>
                      </a:r>
                      <a:endParaRPr lang="en-US" sz="950" b="0" i="0" u="none" strike="noStrike" dirty="0">
                        <a:solidFill>
                          <a:srgbClr val="000000"/>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algn="ctr" defTabSz="914400" rtl="0" eaLnBrk="1" fontAlgn="b" latinLnBrk="0" hangingPunct="1"/>
                      <a:r>
                        <a:rPr lang="en-US" sz="950" u="none" strike="noStrike" kern="1200" dirty="0">
                          <a:solidFill>
                            <a:schemeClr val="tx1"/>
                          </a:solidFill>
                          <a:effectLst/>
                          <a:latin typeface="+mn-lt"/>
                          <a:ea typeface="+mn-ea"/>
                          <a:cs typeface="+mn-cs"/>
                        </a:rPr>
                        <a:t>$1,000 per </a:t>
                      </a:r>
                      <a:r>
                        <a:rPr lang="en-US" sz="950" u="none" strike="noStrike" kern="1200" dirty="0">
                          <a:solidFill>
                            <a:schemeClr val="dk1"/>
                          </a:solidFill>
                          <a:effectLst/>
                          <a:latin typeface="+mn-lt"/>
                          <a:ea typeface="+mn-ea"/>
                          <a:cs typeface="+mn-cs"/>
                        </a:rPr>
                        <a:t>individual </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376674767"/>
                  </a:ext>
                </a:extLst>
              </a:tr>
              <a:tr h="174023">
                <a:tc>
                  <a:txBody>
                    <a:bodyPr/>
                    <a:lstStyle/>
                    <a:p>
                      <a:pPr algn="l" fontAlgn="b"/>
                      <a:endParaRPr lang="en-US" sz="950" b="0"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r>
                        <a:rPr lang="en-US" sz="950" u="none" strike="noStrike" dirty="0">
                          <a:solidFill>
                            <a:schemeClr val="bg1"/>
                          </a:solidFill>
                          <a:effectLst/>
                        </a:rPr>
                        <a:t>You pay</a:t>
                      </a:r>
                      <a:endParaRPr lang="en-US" dirty="0"/>
                    </a:p>
                  </a:txBody>
                  <a:tcPr marL="27432" marR="18288"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a:p>
                  </a:txBody>
                  <a:tcPr/>
                </a:tc>
                <a:extLst>
                  <a:ext uri="{0D108BD9-81ED-4DB2-BD59-A6C34878D82A}">
                    <a16:rowId xmlns:a16="http://schemas.microsoft.com/office/drawing/2014/main" val="2567963741"/>
                  </a:ext>
                </a:extLst>
              </a:tr>
              <a:tr h="173552">
                <a:tc gridSpan="3">
                  <a:txBody>
                    <a:bodyPr/>
                    <a:lstStyle/>
                    <a:p>
                      <a:pPr algn="l" fontAlgn="b"/>
                      <a:r>
                        <a:rPr lang="en-US" sz="950" b="1" u="none" strike="noStrike" dirty="0">
                          <a:solidFill>
                            <a:schemeClr val="bg1"/>
                          </a:solidFill>
                          <a:effectLst/>
                        </a:rPr>
                        <a:t>Preventive Care</a:t>
                      </a:r>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mpd="sng">
                      <a:noFill/>
                    </a:lnT>
                  </a:tcPr>
                </a:tc>
                <a:tc hMerge="1">
                  <a:txBody>
                    <a:bodyPr/>
                    <a:lstStyle/>
                    <a:p>
                      <a:endParaRPr lang="en-US"/>
                    </a:p>
                  </a:txBody>
                  <a:tcPr/>
                </a:tc>
                <a:extLst>
                  <a:ext uri="{0D108BD9-81ED-4DB2-BD59-A6C34878D82A}">
                    <a16:rowId xmlns:a16="http://schemas.microsoft.com/office/drawing/2014/main" val="826446545"/>
                  </a:ext>
                </a:extLst>
              </a:tr>
              <a:tr h="173552">
                <a:tc>
                  <a:txBody>
                    <a:bodyPr/>
                    <a:lstStyle/>
                    <a:p>
                      <a:pPr algn="l" fontAlgn="b"/>
                      <a:r>
                        <a:rPr lang="en-US" sz="950" u="none" strike="noStrike" dirty="0">
                          <a:effectLst/>
                        </a:rPr>
                        <a:t>Exams, Cleanings, X-rays, Fluoride Treatments</a:t>
                      </a:r>
                      <a:endParaRPr lang="en-US" sz="950" b="0" i="0" u="none" strike="noStrike" dirty="0">
                        <a:solidFill>
                          <a:srgbClr val="000000"/>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99284222"/>
                  </a:ext>
                </a:extLst>
              </a:tr>
              <a:tr h="173552">
                <a:tc gridSpan="3">
                  <a:txBody>
                    <a:bodyPr/>
                    <a:lstStyle/>
                    <a:p>
                      <a:pPr algn="l" fontAlgn="b"/>
                      <a:r>
                        <a:rPr lang="en-US" sz="950" b="1" u="none" strike="noStrike" dirty="0">
                          <a:solidFill>
                            <a:schemeClr val="bg1"/>
                          </a:solidFill>
                          <a:effectLst/>
                        </a:rPr>
                        <a:t>Basic</a:t>
                      </a:r>
                      <a:r>
                        <a:rPr lang="en-US" sz="950" b="1" u="none" strike="noStrike" dirty="0">
                          <a:solidFill>
                            <a:schemeClr val="accent1"/>
                          </a:solidFill>
                          <a:effectLst/>
                        </a:rPr>
                        <a:t> </a:t>
                      </a:r>
                      <a:r>
                        <a:rPr lang="en-US" sz="950" b="1" u="none" strike="noStrike" dirty="0">
                          <a:solidFill>
                            <a:schemeClr val="bg1"/>
                          </a:solidFill>
                          <a:effectLst/>
                        </a:rPr>
                        <a:t>Services</a:t>
                      </a:r>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ap="flat" cmpd="sng" algn="ctr">
                      <a:solidFill>
                        <a:schemeClr val="bg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2932653978"/>
                  </a:ext>
                </a:extLst>
              </a:tr>
              <a:tr h="297517">
                <a:tc>
                  <a:txBody>
                    <a:bodyPr/>
                    <a:lstStyle/>
                    <a:p>
                      <a:pPr algn="l" fontAlgn="b"/>
                      <a:r>
                        <a:rPr lang="en-US" sz="900" u="none" strike="noStrike" dirty="0">
                          <a:effectLst/>
                        </a:rPr>
                        <a:t>Fillings</a:t>
                      </a:r>
                      <a:r>
                        <a:rPr lang="en-US" sz="900" u="none" strike="noStrike" dirty="0" smtClean="0">
                          <a:effectLst/>
                        </a:rPr>
                        <a:t>, Emergency Exams</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20%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20%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86755178"/>
                  </a:ext>
                </a:extLst>
              </a:tr>
              <a:tr h="173552">
                <a:tc gridSpan="3">
                  <a:txBody>
                    <a:bodyPr/>
                    <a:lstStyle/>
                    <a:p>
                      <a:pPr algn="l" fontAlgn="b"/>
                      <a:r>
                        <a:rPr lang="en-US" sz="950" b="1" u="none" strike="noStrike" dirty="0">
                          <a:solidFill>
                            <a:schemeClr val="bg1"/>
                          </a:solidFill>
                          <a:effectLst/>
                        </a:rPr>
                        <a:t>Major </a:t>
                      </a:r>
                      <a:r>
                        <a:rPr lang="en-US" sz="950" b="1" u="none" strike="noStrike" dirty="0" smtClean="0">
                          <a:solidFill>
                            <a:schemeClr val="bg1"/>
                          </a:solidFill>
                          <a:effectLst/>
                        </a:rPr>
                        <a:t>Services:</a:t>
                      </a:r>
                      <a:r>
                        <a:rPr lang="en-US" sz="950" b="1" u="none" strike="noStrike" baseline="0" dirty="0" smtClean="0">
                          <a:solidFill>
                            <a:schemeClr val="bg1"/>
                          </a:solidFill>
                          <a:effectLst/>
                        </a:rPr>
                        <a:t>  12 month wait for Major Services</a:t>
                      </a:r>
                      <a:endParaRPr lang="en-US" sz="95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ap="flat" cmpd="sng" algn="ctr">
                      <a:solidFill>
                        <a:schemeClr val="bg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1288839447"/>
                  </a:ext>
                </a:extLst>
              </a:tr>
              <a:tr h="450651">
                <a:tc>
                  <a:txBody>
                    <a:bodyPr/>
                    <a:lstStyle/>
                    <a:p>
                      <a:pPr algn="l" fontAlgn="b"/>
                      <a:r>
                        <a:rPr lang="en-US" sz="950" u="none" strike="noStrike" dirty="0">
                          <a:solidFill>
                            <a:schemeClr val="tx1"/>
                          </a:solidFill>
                          <a:effectLst/>
                        </a:rPr>
                        <a:t>Crowns, Inlays/Outlays, Dentures and Bridgework, Repairs, Oral Surgery, </a:t>
                      </a:r>
                      <a:endParaRPr lang="en-US" sz="950" u="none" strike="noStrike" dirty="0" smtClean="0">
                        <a:solidFill>
                          <a:schemeClr val="tx1"/>
                        </a:solidFill>
                        <a:effectLst/>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solidFill>
                            <a:schemeClr val="tx1"/>
                          </a:solidFill>
                          <a:effectLst/>
                        </a:rPr>
                        <a:t>Endodontics, Periodontics</a:t>
                      </a:r>
                      <a:endParaRPr lang="en-US" sz="1000" b="0" i="0" u="none" strike="noStrike" dirty="0" smtClean="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50%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50%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898965949"/>
                  </a:ext>
                </a:extLst>
              </a:tr>
              <a:tr h="173552">
                <a:tc gridSpan="3">
                  <a:txBody>
                    <a:bodyPr/>
                    <a:lstStyle/>
                    <a:p>
                      <a:pPr algn="l" fontAlgn="b"/>
                      <a:r>
                        <a:rPr lang="en-US" sz="950" b="1" u="none" strike="noStrike" dirty="0">
                          <a:solidFill>
                            <a:schemeClr val="bg1"/>
                          </a:solidFill>
                          <a:effectLst/>
                        </a:rPr>
                        <a:t>Dental </a:t>
                      </a:r>
                      <a:r>
                        <a:rPr lang="en-US" sz="950" b="1" u="none" strike="noStrike" kern="1200" dirty="0">
                          <a:solidFill>
                            <a:schemeClr val="bg1"/>
                          </a:solidFill>
                          <a:effectLst/>
                          <a:latin typeface="+mn-lt"/>
                          <a:ea typeface="+mn-ea"/>
                          <a:cs typeface="+mn-cs"/>
                        </a:rPr>
                        <a:t>Semi-Monthly</a:t>
                      </a:r>
                      <a:r>
                        <a:rPr lang="en-US" sz="950" b="1" u="none" strike="noStrike" dirty="0">
                          <a:solidFill>
                            <a:srgbClr val="FF00FF"/>
                          </a:solidFill>
                          <a:effectLst/>
                        </a:rPr>
                        <a:t> </a:t>
                      </a:r>
                      <a:r>
                        <a:rPr lang="en-US" sz="950" b="1" u="none" strike="noStrike" dirty="0">
                          <a:solidFill>
                            <a:schemeClr val="bg1"/>
                          </a:solidFill>
                          <a:effectLst/>
                        </a:rPr>
                        <a:t>Payroll Deduction</a:t>
                      </a:r>
                    </a:p>
                  </a:txBody>
                  <a:tcPr marL="27432" marR="18288" marT="18288" marB="18288" anchor="ctr">
                    <a:lnL w="12700" cmpd="sng">
                      <a:noFill/>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a:p>
                  </a:txBody>
                  <a:tcPr>
                    <a:lnL w="12700" cmpd="sng">
                      <a:noFill/>
                    </a:lnL>
                    <a:lnT w="12700" cmpd="sng">
                      <a:noFill/>
                    </a:lnT>
                  </a:tcPr>
                </a:tc>
                <a:tc hMerge="1">
                  <a:txBody>
                    <a:bodyPr/>
                    <a:lstStyle/>
                    <a:p>
                      <a:endParaRPr lang="en-US"/>
                    </a:p>
                  </a:txBody>
                  <a:tcPr/>
                </a:tc>
                <a:extLst>
                  <a:ext uri="{0D108BD9-81ED-4DB2-BD59-A6C34878D82A}">
                    <a16:rowId xmlns:a16="http://schemas.microsoft.com/office/drawing/2014/main" val="1161508581"/>
                  </a:ext>
                </a:extLst>
              </a:tr>
              <a:tr h="173552">
                <a:tc>
                  <a:txBody>
                    <a:bodyPr/>
                    <a:lstStyle/>
                    <a:p>
                      <a:r>
                        <a:rPr lang="en-US" sz="950" dirty="0"/>
                        <a:t>Employee Only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$2.70</a:t>
                      </a:r>
                      <a:endParaRPr lang="en-US"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220718048"/>
                  </a:ext>
                </a:extLst>
              </a:tr>
              <a:tr h="173552">
                <a:tc>
                  <a:txBody>
                    <a:bodyPr/>
                    <a:lstStyle/>
                    <a:p>
                      <a:r>
                        <a:rPr lang="en-US" sz="950" dirty="0"/>
                        <a:t>Employee + Spouse</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$8.36</a:t>
                      </a:r>
                      <a:endParaRPr lang="en-US"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2491119040"/>
                  </a:ext>
                </a:extLst>
              </a:tr>
              <a:tr h="173552">
                <a:tc>
                  <a:txBody>
                    <a:bodyPr/>
                    <a:lstStyle/>
                    <a:p>
                      <a:r>
                        <a:rPr lang="en-US" sz="950" dirty="0"/>
                        <a:t>Employee + Child(ren)</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$9.61</a:t>
                      </a:r>
                      <a:endParaRPr lang="en-US"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979193102"/>
                  </a:ext>
                </a:extLst>
              </a:tr>
              <a:tr h="173552">
                <a:tc>
                  <a:txBody>
                    <a:bodyPr/>
                    <a:lstStyle/>
                    <a:p>
                      <a:r>
                        <a:rPr lang="en-US" sz="950" dirty="0"/>
                        <a:t>Employee + Family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$16.20</a:t>
                      </a:r>
                      <a:endParaRPr lang="en-US"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274750952"/>
                  </a:ext>
                </a:extLst>
              </a:tr>
            </a:tbl>
          </a:graphicData>
        </a:graphic>
      </p:graphicFrame>
      <p:pic>
        <p:nvPicPr>
          <p:cNvPr id="8" name="Graphic 7" descr="Stethoscope">
            <a:extLst>
              <a:ext uri="{FF2B5EF4-FFF2-40B4-BE49-F238E27FC236}">
                <a16:creationId xmlns:a16="http://schemas.microsoft.com/office/drawing/2014/main" id="{85F3E58A-B6C9-4965-836A-B1462CC237FE}"/>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10" name="Graphic 9" descr="Piggy Bank">
            <a:extLst>
              <a:ext uri="{FF2B5EF4-FFF2-40B4-BE49-F238E27FC236}">
                <a16:creationId xmlns:a16="http://schemas.microsoft.com/office/drawing/2014/main" id="{697D3DA0-A5DD-4061-B18D-FAEC154C7D9C}"/>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11" name="Graphic 10" descr="Document">
            <a:extLst>
              <a:ext uri="{FF2B5EF4-FFF2-40B4-BE49-F238E27FC236}">
                <a16:creationId xmlns:a16="http://schemas.microsoft.com/office/drawing/2014/main" id="{2C2F30CE-4748-4949-A443-E40656957E64}"/>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12" name="Graphic 11" descr="Speaker Phone">
            <a:extLst>
              <a:ext uri="{FF2B5EF4-FFF2-40B4-BE49-F238E27FC236}">
                <a16:creationId xmlns:a16="http://schemas.microsoft.com/office/drawing/2014/main" id="{7B1C1906-266F-45C6-9D3C-7798B8A0D756}"/>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sp>
        <p:nvSpPr>
          <p:cNvPr id="4" name="Content Placeholder 6">
            <a:extLst>
              <a:ext uri="{FF2B5EF4-FFF2-40B4-BE49-F238E27FC236}">
                <a16:creationId xmlns:a16="http://schemas.microsoft.com/office/drawing/2014/main" id="{FCB1891D-2EA9-41C4-A04C-1899C8E26EBD}"/>
              </a:ext>
            </a:extLst>
          </p:cNvPr>
          <p:cNvSpPr txBox="1">
            <a:spLocks/>
          </p:cNvSpPr>
          <p:nvPr/>
        </p:nvSpPr>
        <p:spPr>
          <a:xfrm>
            <a:off x="323339" y="1328624"/>
            <a:ext cx="1967048" cy="5075982"/>
          </a:xfrm>
          <a:prstGeom prst="rect">
            <a:avLst/>
          </a:prstGeom>
          <a:solidFill>
            <a:schemeClr val="accent2">
              <a:lumMod val="20000"/>
              <a:lumOff val="80000"/>
            </a:schemeClr>
          </a:solidFill>
        </p:spPr>
        <p:txBody>
          <a:bodyPr tIns="91440" bIns="91440" anchor="ctr" anchorCtr="0"/>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6" name="Content Placeholder 1">
            <a:extLst>
              <a:ext uri="{FF2B5EF4-FFF2-40B4-BE49-F238E27FC236}">
                <a16:creationId xmlns:a16="http://schemas.microsoft.com/office/drawing/2014/main" id="{74B54332-1DC9-4303-ACBA-A7E75B1A190B}"/>
              </a:ext>
            </a:extLst>
          </p:cNvPr>
          <p:cNvSpPr txBox="1">
            <a:spLocks/>
          </p:cNvSpPr>
          <p:nvPr/>
        </p:nvSpPr>
        <p:spPr>
          <a:xfrm>
            <a:off x="441960" y="1468134"/>
            <a:ext cx="1804819" cy="4953697"/>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t>This table summarizes the key features of the dental plan. Please refer to the official plan documents for additional information on coverage and exclusions. </a:t>
            </a:r>
          </a:p>
        </p:txBody>
      </p:sp>
    </p:spTree>
    <p:extLst>
      <p:ext uri="{BB962C8B-B14F-4D97-AF65-F5344CB8AC3E}">
        <p14:creationId xmlns:p14="http://schemas.microsoft.com/office/powerpoint/2010/main" val="127174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8E1D0D-A678-4896-8AC8-ED81E88B66EE}"/>
              </a:ext>
            </a:extLst>
          </p:cNvPr>
          <p:cNvSpPr>
            <a:spLocks noGrp="1"/>
          </p:cNvSpPr>
          <p:nvPr>
            <p:ph type="title"/>
          </p:nvPr>
        </p:nvSpPr>
        <p:spPr/>
        <p:txBody>
          <a:bodyPr/>
          <a:lstStyle/>
          <a:p>
            <a:r>
              <a:rPr lang="en-US" dirty="0"/>
              <a:t>UHC ER PAID OR VOLUNTARY VISION</a:t>
            </a:r>
          </a:p>
        </p:txBody>
      </p:sp>
      <p:pic>
        <p:nvPicPr>
          <p:cNvPr id="8" name="Graphic 7" descr="Stethoscope">
            <a:extLst>
              <a:ext uri="{FF2B5EF4-FFF2-40B4-BE49-F238E27FC236}">
                <a16:creationId xmlns:a16="http://schemas.microsoft.com/office/drawing/2014/main" id="{929D7333-E808-42C1-831B-0230A55F1CE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10" name="Graphic 9" descr="Piggy Bank">
            <a:extLst>
              <a:ext uri="{FF2B5EF4-FFF2-40B4-BE49-F238E27FC236}">
                <a16:creationId xmlns:a16="http://schemas.microsoft.com/office/drawing/2014/main" id="{F5FF0D26-383C-48D4-8CC2-2CBB3E081DF4}"/>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11" name="Graphic 10" descr="Document">
            <a:extLst>
              <a:ext uri="{FF2B5EF4-FFF2-40B4-BE49-F238E27FC236}">
                <a16:creationId xmlns:a16="http://schemas.microsoft.com/office/drawing/2014/main" id="{A19AF291-AB87-4C2C-8177-73DAFB66C4A5}"/>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12" name="Graphic 11" descr="Speaker Phone">
            <a:extLst>
              <a:ext uri="{FF2B5EF4-FFF2-40B4-BE49-F238E27FC236}">
                <a16:creationId xmlns:a16="http://schemas.microsoft.com/office/drawing/2014/main" id="{54C95AE8-0FD6-4B10-8AEE-1E78BCACC5CE}"/>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graphicFrame>
        <p:nvGraphicFramePr>
          <p:cNvPr id="65" name="Table 64">
            <a:extLst>
              <a:ext uri="{FF2B5EF4-FFF2-40B4-BE49-F238E27FC236}">
                <a16:creationId xmlns:a16="http://schemas.microsoft.com/office/drawing/2014/main" id="{E38C1385-3895-499B-950B-462446BC0A32}"/>
              </a:ext>
            </a:extLst>
          </p:cNvPr>
          <p:cNvGraphicFramePr>
            <a:graphicFrameLocks noGrp="1"/>
          </p:cNvGraphicFramePr>
          <p:nvPr>
            <p:extLst>
              <p:ext uri="{D42A27DB-BD31-4B8C-83A1-F6EECF244321}">
                <p14:modId xmlns:p14="http://schemas.microsoft.com/office/powerpoint/2010/main" val="4209728495"/>
              </p:ext>
            </p:extLst>
          </p:nvPr>
        </p:nvGraphicFramePr>
        <p:xfrm>
          <a:off x="2491740" y="1294830"/>
          <a:ext cx="6536436" cy="5173980"/>
        </p:xfrm>
        <a:graphic>
          <a:graphicData uri="http://schemas.openxmlformats.org/drawingml/2006/table">
            <a:tbl>
              <a:tblPr firstRow="1" bandRow="1">
                <a:tableStyleId>{16D9F66E-5EB9-4882-86FB-DCBF35E3C3E4}</a:tableStyleId>
              </a:tblPr>
              <a:tblGrid>
                <a:gridCol w="2965944">
                  <a:extLst>
                    <a:ext uri="{9D8B030D-6E8A-4147-A177-3AD203B41FA5}">
                      <a16:colId xmlns:a16="http://schemas.microsoft.com/office/drawing/2014/main" val="3632695746"/>
                    </a:ext>
                  </a:extLst>
                </a:gridCol>
                <a:gridCol w="2067243">
                  <a:extLst>
                    <a:ext uri="{9D8B030D-6E8A-4147-A177-3AD203B41FA5}">
                      <a16:colId xmlns:a16="http://schemas.microsoft.com/office/drawing/2014/main" val="4064759464"/>
                    </a:ext>
                  </a:extLst>
                </a:gridCol>
                <a:gridCol w="1503249">
                  <a:extLst>
                    <a:ext uri="{9D8B030D-6E8A-4147-A177-3AD203B41FA5}">
                      <a16:colId xmlns:a16="http://schemas.microsoft.com/office/drawing/2014/main" val="236175830"/>
                    </a:ext>
                  </a:extLst>
                </a:gridCol>
              </a:tblGrid>
              <a:tr h="184128">
                <a:tc>
                  <a:txBody>
                    <a:bodyPr/>
                    <a:lstStyle/>
                    <a:p>
                      <a:pPr algn="l" fontAlgn="b"/>
                      <a:endParaRPr lang="en-US" sz="1200" b="1" i="0" u="none" strike="noStrike" dirty="0">
                        <a:solidFill>
                          <a:schemeClr val="accent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tc gridSpan="2">
                  <a:txBody>
                    <a:bodyPr/>
                    <a:lstStyle/>
                    <a:p>
                      <a:pPr marL="0" marR="0" lvl="0" indent="0" algn="ctr" defTabSz="777240" rtl="0" eaLnBrk="1" fontAlgn="b" latinLnBrk="0" hangingPunct="1">
                        <a:lnSpc>
                          <a:spcPct val="100000"/>
                        </a:lnSpc>
                        <a:spcBef>
                          <a:spcPts val="0"/>
                        </a:spcBef>
                        <a:spcAft>
                          <a:spcPts val="0"/>
                        </a:spcAft>
                        <a:buClrTx/>
                        <a:buSzTx/>
                        <a:buFontTx/>
                        <a:buNone/>
                        <a:tabLst/>
                        <a:defRPr/>
                      </a:pPr>
                      <a:r>
                        <a:rPr lang="en-US" sz="1200" u="none" strike="noStrike" dirty="0">
                          <a:solidFill>
                            <a:schemeClr val="bg1"/>
                          </a:solidFill>
                          <a:effectLst/>
                        </a:rPr>
                        <a:t>UHC</a:t>
                      </a:r>
                      <a:endParaRPr lang="en-US" sz="1200" b="1" i="0" u="none" strike="noStrike" dirty="0">
                        <a:solidFill>
                          <a:schemeClr val="bg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tc hMerge="1">
                  <a:txBody>
                    <a:bodyPr/>
                    <a:lstStyle/>
                    <a:p>
                      <a:pPr marL="0" marR="0" lvl="0" indent="0" algn="ctr" defTabSz="777240" rtl="0" eaLnBrk="1" fontAlgn="b" latinLnBrk="0" hangingPunct="1">
                        <a:lnSpc>
                          <a:spcPct val="100000"/>
                        </a:lnSpc>
                        <a:spcBef>
                          <a:spcPts val="0"/>
                        </a:spcBef>
                        <a:spcAft>
                          <a:spcPts val="0"/>
                        </a:spcAft>
                        <a:buClrTx/>
                        <a:buSzTx/>
                        <a:buFontTx/>
                        <a:buNone/>
                        <a:tabLst/>
                        <a:defRPr/>
                      </a:pPr>
                      <a:endParaRPr lang="en-US" sz="1200" b="1"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898204263"/>
                  </a:ext>
                </a:extLst>
              </a:tr>
              <a:tr h="14576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solidFill>
                            <a:schemeClr val="tx1"/>
                          </a:solidFill>
                          <a:effectLst/>
                          <a:latin typeface="+mn-lt"/>
                        </a:rPr>
                        <a:t>Coverage</a:t>
                      </a:r>
                      <a:r>
                        <a:rPr lang="en-US" sz="900" b="1" i="0" u="none" strike="noStrike" baseline="0" dirty="0">
                          <a:solidFill>
                            <a:schemeClr val="tx1"/>
                          </a:solidFill>
                          <a:effectLst/>
                          <a:latin typeface="+mn-lt"/>
                        </a:rPr>
                        <a:t> Effective: 5/1/2022</a:t>
                      </a:r>
                      <a:endParaRPr lang="en-US" sz="900" b="1" i="0" u="none" strike="noStrike" dirty="0">
                        <a:solidFill>
                          <a:schemeClr val="tx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00" u="none" strike="noStrike" dirty="0">
                          <a:solidFill>
                            <a:schemeClr val="tx1"/>
                          </a:solidFill>
                          <a:effectLst/>
                        </a:rPr>
                        <a:t>In-Network</a:t>
                      </a:r>
                      <a:endParaRPr lang="en-US" sz="900" b="1"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00" u="none" strike="noStrike">
                          <a:solidFill>
                            <a:schemeClr val="tx1"/>
                          </a:solidFill>
                          <a:effectLst/>
                        </a:rPr>
                        <a:t>Out-of-Network</a:t>
                      </a:r>
                      <a:endParaRPr lang="en-US" sz="900" b="1"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27431594"/>
                  </a:ext>
                </a:extLst>
              </a:tr>
              <a:tr h="163658">
                <a:tc>
                  <a:txBody>
                    <a:bodyPr/>
                    <a:lstStyle/>
                    <a:p>
                      <a:pPr algn="ctr" fontAlgn="b"/>
                      <a:endParaRPr lang="en-US" sz="90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fontAlgn="b"/>
                      <a:r>
                        <a:rPr lang="en-US" sz="900" u="none" strike="noStrike" dirty="0">
                          <a:solidFill>
                            <a:schemeClr val="bg1"/>
                          </a:solidFill>
                          <a:effectLst/>
                        </a:rPr>
                        <a:t>You pay</a:t>
                      </a:r>
                      <a:endParaRPr lang="en-US" sz="900" b="1" i="0" u="none" strike="noStrike" dirty="0">
                        <a:solidFill>
                          <a:schemeClr val="bg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ctr" fontAlgn="b"/>
                      <a:r>
                        <a:rPr lang="en-US" sz="900" u="none" strike="noStrike" dirty="0">
                          <a:solidFill>
                            <a:schemeClr val="bg1"/>
                          </a:solidFill>
                          <a:effectLst/>
                        </a:rPr>
                        <a:t>You will</a:t>
                      </a:r>
                      <a:r>
                        <a:rPr lang="en-US" sz="900" u="none" strike="noStrike" baseline="0" dirty="0">
                          <a:solidFill>
                            <a:schemeClr val="bg1"/>
                          </a:solidFill>
                          <a:effectLst/>
                        </a:rPr>
                        <a:t> be reimbursed</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517831116"/>
                  </a:ext>
                </a:extLst>
              </a:tr>
              <a:tr h="158555">
                <a:tc gridSpan="3">
                  <a:txBody>
                    <a:bodyPr/>
                    <a:lstStyle/>
                    <a:p>
                      <a:pPr algn="l" fontAlgn="b"/>
                      <a:r>
                        <a:rPr lang="en-US" sz="1000" b="1" u="none" strike="noStrike" dirty="0">
                          <a:solidFill>
                            <a:schemeClr val="bg1"/>
                          </a:solidFill>
                          <a:effectLst/>
                        </a:rPr>
                        <a:t>Cost</a:t>
                      </a:r>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tc hMerge="1">
                  <a:txBody>
                    <a:bodyPr/>
                    <a:lstStyle/>
                    <a:p>
                      <a:pPr algn="l" fontAlgn="b"/>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extLst>
                  <a:ext uri="{0D108BD9-81ED-4DB2-BD59-A6C34878D82A}">
                    <a16:rowId xmlns:a16="http://schemas.microsoft.com/office/drawing/2014/main" val="3358399333"/>
                  </a:ext>
                </a:extLst>
              </a:tr>
              <a:tr h="152162">
                <a:tc>
                  <a:txBody>
                    <a:bodyPr/>
                    <a:lstStyle/>
                    <a:p>
                      <a:pPr algn="l" fontAlgn="b"/>
                      <a:r>
                        <a:rPr lang="en-US" sz="950" u="none" strike="noStrike" dirty="0">
                          <a:effectLst/>
                        </a:rPr>
                        <a:t>Exam</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$10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a:solidFill>
                            <a:schemeClr val="tx1"/>
                          </a:solidFill>
                          <a:effectLst/>
                        </a:rPr>
                        <a:t>Up to $40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42009915"/>
                  </a:ext>
                </a:extLst>
              </a:tr>
              <a:tr h="152162">
                <a:tc>
                  <a:txBody>
                    <a:bodyPr/>
                    <a:lstStyle/>
                    <a:p>
                      <a:pPr algn="l" fontAlgn="b"/>
                      <a:r>
                        <a:rPr lang="en-US" sz="950" u="none" strike="noStrike" dirty="0">
                          <a:effectLst/>
                        </a:rPr>
                        <a:t>Materials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$25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rPr>
                        <a:t>See Below</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74826317"/>
                  </a:ext>
                </a:extLst>
              </a:tr>
              <a:tr h="158555">
                <a:tc gridSpan="3">
                  <a:txBody>
                    <a:bodyPr/>
                    <a:lstStyle/>
                    <a:p>
                      <a:pPr algn="l" fontAlgn="b"/>
                      <a:r>
                        <a:rPr lang="en-US" sz="1000" b="1" u="none" strike="noStrike" dirty="0">
                          <a:solidFill>
                            <a:schemeClr val="bg1"/>
                          </a:solidFill>
                          <a:effectLst/>
                        </a:rPr>
                        <a:t>Covered Services - Lenses</a:t>
                      </a:r>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tc hMerge="1">
                  <a:txBody>
                    <a:bodyPr/>
                    <a:lstStyle/>
                    <a:p>
                      <a:pPr algn="l" fontAlgn="b"/>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extLst>
                  <a:ext uri="{0D108BD9-81ED-4DB2-BD59-A6C34878D82A}">
                    <a16:rowId xmlns:a16="http://schemas.microsoft.com/office/drawing/2014/main" val="48625889"/>
                  </a:ext>
                </a:extLst>
              </a:tr>
              <a:tr h="152162">
                <a:tc>
                  <a:txBody>
                    <a:bodyPr/>
                    <a:lstStyle/>
                    <a:p>
                      <a:pPr algn="l" fontAlgn="b"/>
                      <a:r>
                        <a:rPr lang="en-US" sz="950" u="none" strike="noStrike" dirty="0">
                          <a:effectLst/>
                        </a:rPr>
                        <a:t>Single Lenses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rPr>
                        <a:t>Materials Copay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chemeClr val="tx1"/>
                          </a:solidFill>
                          <a:effectLst/>
                          <a:uLnTx/>
                          <a:uFillTx/>
                          <a:latin typeface="Arial"/>
                          <a:ea typeface="+mn-ea"/>
                          <a:cs typeface="+mn-cs"/>
                        </a:rPr>
                        <a:t>Up to $40</a:t>
                      </a:r>
                      <a:endParaRPr kumimoji="0" lang="en-US" sz="950" b="0" i="0" u="none" strike="noStrike" kern="1200" cap="none" spc="0" normalizeH="0" baseline="0" noProof="0" dirty="0">
                        <a:ln>
                          <a:noFill/>
                        </a:ln>
                        <a:solidFill>
                          <a:schemeClr val="tx1"/>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88088953"/>
                  </a:ext>
                </a:extLst>
              </a:tr>
              <a:tr h="152162">
                <a:tc>
                  <a:txBody>
                    <a:bodyPr/>
                    <a:lstStyle/>
                    <a:p>
                      <a:pPr algn="l" fontAlgn="b"/>
                      <a:r>
                        <a:rPr lang="en-US" sz="950" u="none" strike="noStrike" dirty="0">
                          <a:effectLst/>
                        </a:rPr>
                        <a:t>Bifocals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a:effectLst/>
                        </a:rPr>
                        <a:t>Materials Copay</a:t>
                      </a:r>
                      <a:endParaRPr lang="en-US" sz="950" u="none" strike="noStrike" dirty="0">
                        <a:effectLs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chemeClr val="tx1"/>
                          </a:solidFill>
                          <a:effectLst/>
                          <a:uLnTx/>
                          <a:uFillTx/>
                          <a:latin typeface="Arial"/>
                          <a:ea typeface="+mn-ea"/>
                          <a:cs typeface="+mn-cs"/>
                        </a:rPr>
                        <a:t>Up to $60</a:t>
                      </a:r>
                      <a:endParaRPr kumimoji="0" lang="en-US" sz="950" b="0" i="0" u="none" strike="noStrike" kern="1200" cap="none" spc="0" normalizeH="0" baseline="0" noProof="0" dirty="0">
                        <a:ln>
                          <a:noFill/>
                        </a:ln>
                        <a:solidFill>
                          <a:schemeClr val="tx1"/>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54253598"/>
                  </a:ext>
                </a:extLst>
              </a:tr>
              <a:tr h="152162">
                <a:tc>
                  <a:txBody>
                    <a:bodyPr/>
                    <a:lstStyle/>
                    <a:p>
                      <a:pPr algn="l" fontAlgn="b"/>
                      <a:r>
                        <a:rPr lang="en-US" sz="950" u="none" strike="noStrike" dirty="0">
                          <a:effectLst/>
                        </a:rPr>
                        <a:t>Trifocals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rPr>
                        <a:t>Materials Copay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chemeClr val="tx1"/>
                          </a:solidFill>
                          <a:effectLst/>
                          <a:uLnTx/>
                          <a:uFillTx/>
                          <a:latin typeface="Arial"/>
                          <a:ea typeface="+mn-ea"/>
                          <a:cs typeface="+mn-cs"/>
                        </a:rPr>
                        <a:t>Up to $80</a:t>
                      </a:r>
                      <a:endParaRPr kumimoji="0" lang="en-US" sz="950" b="0" i="0" u="none" strike="noStrike" kern="1200" cap="none" spc="0" normalizeH="0" baseline="0" noProof="0" dirty="0">
                        <a:ln>
                          <a:noFill/>
                        </a:ln>
                        <a:solidFill>
                          <a:schemeClr val="tx1"/>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34975186"/>
                  </a:ext>
                </a:extLst>
              </a:tr>
              <a:tr h="395108">
                <a:tc>
                  <a:txBody>
                    <a:bodyPr/>
                    <a:lstStyle/>
                    <a:p>
                      <a:pPr algn="l" fontAlgn="b"/>
                      <a:r>
                        <a:rPr lang="en-US" sz="950" u="none" strike="noStrike" dirty="0">
                          <a:effectLst/>
                        </a:rPr>
                        <a:t>Frames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IE" sz="950" u="none" strike="noStrike" dirty="0">
                          <a:effectLst/>
                        </a:rPr>
                        <a:t>Co-payment of $</a:t>
                      </a:r>
                      <a:r>
                        <a:rPr lang="en-IE" sz="950" u="none" strike="noStrike" dirty="0" smtClean="0">
                          <a:effectLst/>
                        </a:rPr>
                        <a:t>25 </a:t>
                      </a:r>
                      <a:r>
                        <a:rPr lang="en-IE" sz="950" u="none" strike="noStrike" dirty="0">
                          <a:effectLst/>
                        </a:rPr>
                        <a:t>to</a:t>
                      </a:r>
                    </a:p>
                    <a:p>
                      <a:pPr algn="ctr" fontAlgn="b"/>
                      <a:r>
                        <a:rPr lang="en-IE" sz="950" u="none" strike="noStrike" dirty="0">
                          <a:effectLst/>
                        </a:rPr>
                        <a:t>a maximum of a $130</a:t>
                      </a:r>
                    </a:p>
                    <a:p>
                      <a:pPr algn="ctr" fontAlgn="b"/>
                      <a:r>
                        <a:rPr lang="en-IE" sz="950" u="none" strike="noStrike" dirty="0">
                          <a:effectLst/>
                        </a:rPr>
                        <a:t>allowance</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chemeClr val="tx1"/>
                          </a:solidFill>
                          <a:effectLst/>
                          <a:uLnTx/>
                          <a:uFillTx/>
                          <a:latin typeface="Arial"/>
                          <a:ea typeface="+mn-ea"/>
                          <a:cs typeface="+mn-cs"/>
                        </a:rPr>
                        <a:t>Up to $45</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0430894"/>
                  </a:ext>
                </a:extLst>
              </a:tr>
              <a:tr h="158555">
                <a:tc gridSpan="3">
                  <a:txBody>
                    <a:bodyPr/>
                    <a:lstStyle/>
                    <a:p>
                      <a:pPr algn="l" fontAlgn="b"/>
                      <a:r>
                        <a:rPr lang="en-US" sz="1000" b="1" u="none" strike="noStrike" dirty="0">
                          <a:solidFill>
                            <a:schemeClr val="bg1"/>
                          </a:solidFill>
                          <a:effectLst/>
                        </a:rPr>
                        <a:t>Covered Services - Contacts in lieu of Frames/Lenses</a:t>
                      </a:r>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tc hMerge="1">
                  <a:txBody>
                    <a:bodyPr/>
                    <a:lstStyle/>
                    <a:p>
                      <a:pPr algn="l" fontAlgn="b"/>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extLst>
                  <a:ext uri="{0D108BD9-81ED-4DB2-BD59-A6C34878D82A}">
                    <a16:rowId xmlns:a16="http://schemas.microsoft.com/office/drawing/2014/main" val="771230714"/>
                  </a:ext>
                </a:extLst>
              </a:tr>
              <a:tr h="152162">
                <a:tc>
                  <a:txBody>
                    <a:bodyPr/>
                    <a:lstStyle/>
                    <a:p>
                      <a:pPr algn="l" fontAlgn="b"/>
                      <a:r>
                        <a:rPr lang="en-US" sz="950" u="none" strike="noStrike" dirty="0">
                          <a:effectLst/>
                        </a:rPr>
                        <a:t>Contacts - Medically Necessary</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rPr>
                        <a:t>Materials Copay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chemeClr val="tx1"/>
                          </a:solidFill>
                          <a:effectLst/>
                          <a:uLnTx/>
                          <a:uFillTx/>
                          <a:latin typeface="Arial"/>
                          <a:ea typeface="+mn-ea"/>
                          <a:cs typeface="+mn-cs"/>
                        </a:rPr>
                        <a:t>Up to $210</a:t>
                      </a:r>
                      <a:endParaRPr kumimoji="0" lang="en-US" sz="950" b="0" i="0" u="none" strike="noStrike" kern="1200" cap="none" spc="0" normalizeH="0" baseline="0" noProof="0" dirty="0">
                        <a:ln>
                          <a:noFill/>
                        </a:ln>
                        <a:solidFill>
                          <a:schemeClr val="tx1"/>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2227985"/>
                  </a:ext>
                </a:extLst>
              </a:tr>
              <a:tr h="273635">
                <a:tc>
                  <a:txBody>
                    <a:bodyPr/>
                    <a:lstStyle/>
                    <a:p>
                      <a:pPr algn="l" fontAlgn="b"/>
                      <a:r>
                        <a:rPr lang="en-US" sz="950" u="none" strike="noStrike" dirty="0">
                          <a:effectLst/>
                        </a:rPr>
                        <a:t>Contacts - Elective</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IE" sz="950" u="none" strike="noStrike" dirty="0">
                          <a:effectLst/>
                        </a:rPr>
                        <a:t>To a maximum of a</a:t>
                      </a:r>
                    </a:p>
                    <a:p>
                      <a:pPr algn="ctr" fontAlgn="b"/>
                      <a:r>
                        <a:rPr lang="en-IE" sz="950" u="none" strike="noStrike" dirty="0">
                          <a:effectLst/>
                        </a:rPr>
                        <a:t>$</a:t>
                      </a:r>
                      <a:r>
                        <a:rPr lang="en-IE" sz="950" u="none" strike="noStrike" dirty="0" smtClean="0">
                          <a:effectLst/>
                        </a:rPr>
                        <a:t>105 </a:t>
                      </a:r>
                      <a:r>
                        <a:rPr lang="en-IE" sz="950" u="none" strike="noStrike" dirty="0">
                          <a:effectLst/>
                        </a:rPr>
                        <a:t>allowance</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chemeClr val="tx1"/>
                          </a:solidFill>
                          <a:effectLst/>
                          <a:uLnTx/>
                          <a:uFillTx/>
                          <a:latin typeface="Arial"/>
                          <a:ea typeface="+mn-ea"/>
                          <a:cs typeface="+mn-cs"/>
                        </a:rPr>
                        <a:t>Up to $80</a:t>
                      </a:r>
                      <a:endParaRPr kumimoji="0" lang="en-US" sz="950" b="0" i="0" u="none" strike="noStrike" kern="1200" cap="none" spc="0" normalizeH="0" baseline="0" noProof="0" dirty="0">
                        <a:ln>
                          <a:noFill/>
                        </a:ln>
                        <a:solidFill>
                          <a:schemeClr val="tx1"/>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61272132"/>
                  </a:ext>
                </a:extLst>
              </a:tr>
              <a:tr h="273635">
                <a:tc>
                  <a:txBody>
                    <a:bodyPr/>
                    <a:lstStyle/>
                    <a:p>
                      <a:pPr algn="l" fontAlgn="b"/>
                      <a:r>
                        <a:rPr lang="en-US" sz="950" b="0" i="0" u="none" strike="noStrike" dirty="0">
                          <a:solidFill>
                            <a:srgbClr val="000000"/>
                          </a:solidFill>
                          <a:effectLst/>
                          <a:latin typeface="+mn-lt"/>
                        </a:rPr>
                        <a:t>Contact Fitting</a:t>
                      </a:r>
                      <a:r>
                        <a:rPr lang="en-US" sz="950" b="0" i="0" u="none" strike="noStrike" baseline="0" dirty="0">
                          <a:solidFill>
                            <a:srgbClr val="000000"/>
                          </a:solidFill>
                          <a:effectLst/>
                          <a:latin typeface="+mn-lt"/>
                        </a:rPr>
                        <a:t> &amp; Evaluation</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b"/>
                      <a:r>
                        <a:rPr lang="en-IE" sz="950" u="none" strike="noStrike" dirty="0">
                          <a:effectLst/>
                        </a:rPr>
                        <a:t>To a maximum of a $ 30</a:t>
                      </a:r>
                    </a:p>
                    <a:p>
                      <a:pPr algn="ctr" fontAlgn="b"/>
                      <a:r>
                        <a:rPr lang="en-IE" sz="950" u="none" strike="noStrike" dirty="0">
                          <a:effectLst/>
                        </a:rPr>
                        <a:t>allowance</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000000"/>
                          </a:solidFill>
                          <a:effectLst/>
                          <a:uLnTx/>
                          <a:uFillTx/>
                          <a:latin typeface="Arial"/>
                          <a:ea typeface="+mn-ea"/>
                          <a:cs typeface="+mn-cs"/>
                        </a:rPr>
                        <a:t>--</a:t>
                      </a:r>
                      <a:endParaRPr kumimoji="0" lang="en-US" sz="950" b="0" i="0" u="none" strike="noStrike" kern="1200" cap="none" spc="0" normalizeH="0" baseline="0" noProof="0" dirty="0">
                        <a:ln>
                          <a:noFill/>
                        </a:ln>
                        <a:solidFill>
                          <a:srgbClr val="FF00FF"/>
                        </a:solidFill>
                        <a:effectLst/>
                        <a:uLnTx/>
                        <a:uFillTx/>
                        <a:latin typeface="Arial"/>
                        <a:ea typeface="+mn-ea"/>
                        <a:cs typeface="+mn-cs"/>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3471075"/>
                  </a:ext>
                </a:extLst>
              </a:tr>
              <a:tr h="158555">
                <a:tc gridSpan="3">
                  <a:txBody>
                    <a:bodyPr/>
                    <a:lstStyle/>
                    <a:p>
                      <a:pPr algn="l" fontAlgn="b"/>
                      <a:r>
                        <a:rPr lang="en-US" sz="1000" b="1" u="none" strike="noStrike" dirty="0">
                          <a:solidFill>
                            <a:schemeClr val="bg1"/>
                          </a:solidFill>
                          <a:effectLst/>
                        </a:rPr>
                        <a:t>Benefit Frequency</a:t>
                      </a:r>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tc hMerge="1">
                  <a:txBody>
                    <a:bodyPr/>
                    <a:lstStyle/>
                    <a:p>
                      <a:pPr algn="l" fontAlgn="b"/>
                      <a:endParaRPr lang="en-US" sz="1000" b="1"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alpha val="50000"/>
                      </a:schemeClr>
                    </a:solidFill>
                  </a:tcPr>
                </a:tc>
                <a:extLst>
                  <a:ext uri="{0D108BD9-81ED-4DB2-BD59-A6C34878D82A}">
                    <a16:rowId xmlns:a16="http://schemas.microsoft.com/office/drawing/2014/main" val="3851909139"/>
                  </a:ext>
                </a:extLst>
              </a:tr>
              <a:tr h="152162">
                <a:tc>
                  <a:txBody>
                    <a:bodyPr/>
                    <a:lstStyle/>
                    <a:p>
                      <a:pPr algn="l" fontAlgn="b"/>
                      <a:r>
                        <a:rPr lang="en-US" sz="950" u="none" strike="noStrike" dirty="0">
                          <a:effectLst/>
                        </a:rPr>
                        <a:t>Exams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fontAlgn="b"/>
                      <a:r>
                        <a:rPr lang="en-US" sz="950" u="none" strike="noStrike" dirty="0">
                          <a:solidFill>
                            <a:schemeClr val="tx1"/>
                          </a:solidFill>
                          <a:effectLst/>
                        </a:rPr>
                        <a:t>Once every 12 Months</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3352271"/>
                  </a:ext>
                </a:extLst>
              </a:tr>
              <a:tr h="152162">
                <a:tc>
                  <a:txBody>
                    <a:bodyPr/>
                    <a:lstStyle/>
                    <a:p>
                      <a:pPr algn="l" fontAlgn="b"/>
                      <a:r>
                        <a:rPr lang="en-US" sz="950" u="none" strike="noStrike" dirty="0">
                          <a:effectLst/>
                        </a:rPr>
                        <a:t>Lenses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fontAlgn="b"/>
                      <a:r>
                        <a:rPr lang="en-US" sz="950" u="none" strike="noStrike" dirty="0">
                          <a:solidFill>
                            <a:schemeClr val="tx1"/>
                          </a:solidFill>
                          <a:effectLst/>
                        </a:rPr>
                        <a:t>Once every 12 Months</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4141931"/>
                  </a:ext>
                </a:extLst>
              </a:tr>
              <a:tr h="152162">
                <a:tc>
                  <a:txBody>
                    <a:bodyPr/>
                    <a:lstStyle/>
                    <a:p>
                      <a:pPr algn="l" fontAlgn="b"/>
                      <a:r>
                        <a:rPr lang="en-US" sz="950" u="none" strike="noStrike" dirty="0">
                          <a:effectLst/>
                        </a:rPr>
                        <a:t>Frames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fontAlgn="b"/>
                      <a:r>
                        <a:rPr lang="en-US" sz="950" u="none" strike="noStrike" dirty="0">
                          <a:solidFill>
                            <a:schemeClr val="tx1"/>
                          </a:solidFill>
                          <a:effectLst/>
                        </a:rPr>
                        <a:t>Once every 24 Months</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21662367"/>
                  </a:ext>
                </a:extLst>
              </a:tr>
              <a:tr h="152162">
                <a:tc>
                  <a:txBody>
                    <a:bodyPr/>
                    <a:lstStyle/>
                    <a:p>
                      <a:pPr algn="l" fontAlgn="b"/>
                      <a:r>
                        <a:rPr lang="en-US" sz="950" u="none" strike="noStrike" dirty="0">
                          <a:effectLst/>
                        </a:rPr>
                        <a:t>Contacts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ctr" fontAlgn="b"/>
                      <a:r>
                        <a:rPr lang="en-US" sz="950" u="none" strike="noStrike" dirty="0">
                          <a:solidFill>
                            <a:schemeClr val="tx1"/>
                          </a:solidFill>
                          <a:effectLst/>
                        </a:rPr>
                        <a:t>Once every 12 Months</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26737471"/>
                  </a:ext>
                </a:extLst>
              </a:tr>
              <a:tr h="158555">
                <a:tc gridSpan="3">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1000" b="1" u="none" strike="noStrike" baseline="0" dirty="0">
                          <a:solidFill>
                            <a:schemeClr val="bg1"/>
                          </a:solidFill>
                          <a:effectLst/>
                        </a:rPr>
                        <a:t>Vision </a:t>
                      </a:r>
                      <a:r>
                        <a:rPr lang="en-US" sz="1000" b="1" u="none" strike="noStrike" kern="1200" baseline="0" dirty="0">
                          <a:solidFill>
                            <a:schemeClr val="bg1"/>
                          </a:solidFill>
                          <a:effectLst/>
                          <a:latin typeface="+mn-lt"/>
                          <a:ea typeface="+mn-ea"/>
                          <a:cs typeface="+mn-cs"/>
                        </a:rPr>
                        <a:t>Semi-Monthly</a:t>
                      </a:r>
                      <a:r>
                        <a:rPr lang="en-US" sz="1000" b="1" u="none" strike="noStrike" baseline="0" dirty="0">
                          <a:solidFill>
                            <a:schemeClr val="bg1"/>
                          </a:solidFill>
                          <a:effectLst/>
                        </a:rPr>
                        <a:t> Payroll Deductions </a:t>
                      </a:r>
                      <a:endParaRPr lang="en-US" sz="1000" b="1" i="0" u="none" strike="noStrike" baseline="0"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hMerge="1">
                  <a:txBody>
                    <a:bodyPr/>
                    <a:lstStyle/>
                    <a:p>
                      <a:pPr algn="ctr" fontAlgn="b"/>
                      <a:endParaRPr lang="en-US" sz="1000" b="0" i="0" u="none" strike="noStrike" dirty="0">
                        <a:solidFill>
                          <a:srgbClr val="000000"/>
                        </a:solidFill>
                        <a:effectLst/>
                        <a:latin typeface="+mn-lt"/>
                      </a:endParaRPr>
                    </a:p>
                  </a:txBody>
                  <a:tcPr marL="45720" marR="45720">
                    <a:lnR w="12700" cap="flat" cmpd="sng" algn="ctr">
                      <a:solidFill>
                        <a:schemeClr val="accent1"/>
                      </a:solidFill>
                      <a:prstDash val="solid"/>
                      <a:round/>
                      <a:headEnd type="none" w="med" len="med"/>
                      <a:tailEnd type="none" w="med" len="med"/>
                    </a:lnR>
                    <a:solidFill>
                      <a:srgbClr val="004280"/>
                    </a:solidFill>
                  </a:tcPr>
                </a:tc>
                <a:tc hMerge="1">
                  <a:txBody>
                    <a:bodyPr/>
                    <a:lstStyle/>
                    <a:p>
                      <a:pPr marL="0" marR="0" lvl="0" indent="0" algn="l" defTabSz="777240" rtl="0" eaLnBrk="1" fontAlgn="b" latinLnBrk="0" hangingPunct="1">
                        <a:lnSpc>
                          <a:spcPct val="100000"/>
                        </a:lnSpc>
                        <a:spcBef>
                          <a:spcPts val="0"/>
                        </a:spcBef>
                        <a:spcAft>
                          <a:spcPts val="0"/>
                        </a:spcAft>
                        <a:buClrTx/>
                        <a:buSzTx/>
                        <a:buFontTx/>
                        <a:buNone/>
                        <a:tabLst/>
                        <a:defRPr/>
                      </a:pPr>
                      <a:endParaRPr lang="en-US" sz="1000" b="1" i="0" u="none" strike="noStrike" baseline="0"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301367236"/>
                  </a:ext>
                </a:extLst>
              </a:tr>
              <a:tr h="152162">
                <a:tc>
                  <a:txBody>
                    <a:bodyPr/>
                    <a:lstStyle/>
                    <a:p>
                      <a:r>
                        <a:rPr lang="en-US" sz="950" dirty="0"/>
                        <a:t>Employee Only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$0.63</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95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17168250"/>
                  </a:ext>
                </a:extLst>
              </a:tr>
              <a:tr h="152162">
                <a:tc>
                  <a:txBody>
                    <a:bodyPr/>
                    <a:lstStyle/>
                    <a:p>
                      <a:r>
                        <a:rPr lang="en-US" sz="950" dirty="0"/>
                        <a:t>Employee + Spouse</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$1.82</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95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87929169"/>
                  </a:ext>
                </a:extLst>
              </a:tr>
              <a:tr h="152162">
                <a:tc>
                  <a:txBody>
                    <a:bodyPr/>
                    <a:lstStyle/>
                    <a:p>
                      <a:r>
                        <a:rPr lang="en-US" sz="950" dirty="0"/>
                        <a:t>Employee + Child(ren)</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$2.25</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95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287408265"/>
                  </a:ext>
                </a:extLst>
              </a:tr>
              <a:tr h="152162">
                <a:tc>
                  <a:txBody>
                    <a:bodyPr/>
                    <a:lstStyle/>
                    <a:p>
                      <a:r>
                        <a:rPr lang="en-US" sz="950" dirty="0"/>
                        <a:t>Employee + Family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950" dirty="0">
                          <a:solidFill>
                            <a:schemeClr val="tx1"/>
                          </a:solidFill>
                        </a:rPr>
                        <a:t>$3.45</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95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49857442"/>
                  </a:ext>
                </a:extLst>
              </a:tr>
            </a:tbl>
          </a:graphicData>
        </a:graphic>
      </p:graphicFrame>
      <p:sp>
        <p:nvSpPr>
          <p:cNvPr id="5" name="Content Placeholder 6">
            <a:extLst>
              <a:ext uri="{FF2B5EF4-FFF2-40B4-BE49-F238E27FC236}">
                <a16:creationId xmlns:a16="http://schemas.microsoft.com/office/drawing/2014/main" id="{E207C587-76A0-4E66-BC2C-22FA9B0C9F88}"/>
              </a:ext>
            </a:extLst>
          </p:cNvPr>
          <p:cNvSpPr txBox="1">
            <a:spLocks/>
          </p:cNvSpPr>
          <p:nvPr/>
        </p:nvSpPr>
        <p:spPr>
          <a:xfrm>
            <a:off x="323338" y="1446916"/>
            <a:ext cx="2000761" cy="4869809"/>
          </a:xfrm>
          <a:prstGeom prst="rect">
            <a:avLst/>
          </a:prstGeom>
          <a:solidFill>
            <a:schemeClr val="accent2">
              <a:lumMod val="20000"/>
              <a:lumOff val="80000"/>
            </a:schemeClr>
          </a:solidFill>
        </p:spPr>
        <p:txBody>
          <a:bodyPr tIns="91440" bIns="91440" anchor="ctr" anchorCtr="0"/>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2" name="Content Placeholder 7">
            <a:extLst>
              <a:ext uri="{FF2B5EF4-FFF2-40B4-BE49-F238E27FC236}">
                <a16:creationId xmlns:a16="http://schemas.microsoft.com/office/drawing/2014/main" id="{672BBEE2-5939-4466-806D-A6351317E459}"/>
              </a:ext>
            </a:extLst>
          </p:cNvPr>
          <p:cNvSpPr txBox="1">
            <a:spLocks/>
          </p:cNvSpPr>
          <p:nvPr/>
        </p:nvSpPr>
        <p:spPr>
          <a:xfrm>
            <a:off x="393007" y="1553596"/>
            <a:ext cx="1874520" cy="4839397"/>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950" dirty="0"/>
              <a:t>Healthy eyes and clear vision are an important part of your overall health and quality of life. You may enroll yourself and your eligible dependents — or you may waive vision coverage. You do not have </a:t>
            </a:r>
            <a:br>
              <a:rPr lang="en-US" sz="950" dirty="0"/>
            </a:br>
            <a:r>
              <a:rPr lang="en-US" sz="950" dirty="0"/>
              <a:t>to be enrolled in medical coverage to elect a vision plan. </a:t>
            </a:r>
          </a:p>
          <a:p>
            <a:pPr lvl="1">
              <a:lnSpc>
                <a:spcPct val="100000"/>
              </a:lnSpc>
            </a:pPr>
            <a:r>
              <a:rPr lang="en-US" sz="950" dirty="0"/>
              <a:t>This table summarizes the </a:t>
            </a:r>
            <a:br>
              <a:rPr lang="en-US" sz="950" dirty="0"/>
            </a:br>
            <a:r>
              <a:rPr lang="en-US" sz="950" dirty="0"/>
              <a:t>key features of the vision plan. Please refer to the official </a:t>
            </a:r>
            <a:br>
              <a:rPr lang="en-US" sz="950" dirty="0"/>
            </a:br>
            <a:r>
              <a:rPr lang="en-US" sz="950" dirty="0"/>
              <a:t>plan documents for additional information on coverage </a:t>
            </a:r>
            <a:br>
              <a:rPr lang="en-US" sz="950" dirty="0"/>
            </a:br>
            <a:r>
              <a:rPr lang="en-US" sz="950" dirty="0"/>
              <a:t>and exclusions.</a:t>
            </a:r>
          </a:p>
          <a:p>
            <a:pPr lvl="1">
              <a:lnSpc>
                <a:spcPct val="100000"/>
              </a:lnSpc>
            </a:pPr>
            <a:r>
              <a:rPr lang="en-US" sz="950" dirty="0"/>
              <a:t>Grayscale Event Marketing LLC offers vision coverage through UHC. For information on finding a vision provider, visit </a:t>
            </a:r>
            <a:r>
              <a:rPr lang="en-US" sz="950" dirty="0">
                <a:solidFill>
                  <a:srgbClr val="FF00FF"/>
                </a:solidFill>
                <a:hlinkClick r:id="rId10"/>
              </a:rPr>
              <a:t>www.myuhc.com</a:t>
            </a:r>
            <a:r>
              <a:rPr lang="en-US" sz="950" dirty="0">
                <a:solidFill>
                  <a:srgbClr val="FF00FF"/>
                </a:solidFill>
              </a:rPr>
              <a:t> </a:t>
            </a:r>
            <a:r>
              <a:rPr lang="en-US" sz="950" dirty="0"/>
              <a:t>and click on Find a Provider.</a:t>
            </a:r>
          </a:p>
        </p:txBody>
      </p:sp>
    </p:spTree>
    <p:extLst>
      <p:ext uri="{BB962C8B-B14F-4D97-AF65-F5344CB8AC3E}">
        <p14:creationId xmlns:p14="http://schemas.microsoft.com/office/powerpoint/2010/main" val="2361728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75A935-1959-4201-9B60-527F45D2A8BC}"/>
              </a:ext>
            </a:extLst>
          </p:cNvPr>
          <p:cNvSpPr>
            <a:spLocks noGrp="1"/>
          </p:cNvSpPr>
          <p:nvPr>
            <p:ph type="title"/>
          </p:nvPr>
        </p:nvSpPr>
        <p:spPr/>
        <p:txBody>
          <a:bodyPr>
            <a:normAutofit fontScale="90000"/>
          </a:bodyPr>
          <a:lstStyle/>
          <a:p>
            <a:r>
              <a:rPr lang="en-US" sz="2600" dirty="0"/>
              <a:t>UHC</a:t>
            </a:r>
            <a:r>
              <a:rPr lang="en-US" dirty="0">
                <a:solidFill>
                  <a:srgbClr val="FF00FF"/>
                </a:solidFill>
              </a:rPr>
              <a:t> </a:t>
            </a:r>
            <a:r>
              <a:rPr lang="en-US" dirty="0"/>
              <a:t>Life and Accidental Death &amp; Dismemberment (AD&amp;D)</a:t>
            </a:r>
          </a:p>
        </p:txBody>
      </p:sp>
      <p:pic>
        <p:nvPicPr>
          <p:cNvPr id="4" name="Graphic 3" descr="Stethoscope">
            <a:extLst>
              <a:ext uri="{FF2B5EF4-FFF2-40B4-BE49-F238E27FC236}">
                <a16:creationId xmlns:a16="http://schemas.microsoft.com/office/drawing/2014/main" id="{16799DC4-09BF-4004-8147-87A10C5B3C33}"/>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0213878A-D4C8-4FE5-94DF-19EE27F91C44}"/>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C1B43F0F-D39A-4CE6-9606-AE2D39B95079}"/>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B0BEC7CF-73AD-4DFD-A838-ED5A61FEE5EA}"/>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sp>
        <p:nvSpPr>
          <p:cNvPr id="8" name="Content Placeholder 6">
            <a:extLst>
              <a:ext uri="{FF2B5EF4-FFF2-40B4-BE49-F238E27FC236}">
                <a16:creationId xmlns:a16="http://schemas.microsoft.com/office/drawing/2014/main" id="{E5E3BBAA-7CF4-47FA-95E3-99194A082198}"/>
              </a:ext>
            </a:extLst>
          </p:cNvPr>
          <p:cNvSpPr txBox="1">
            <a:spLocks/>
          </p:cNvSpPr>
          <p:nvPr/>
        </p:nvSpPr>
        <p:spPr>
          <a:xfrm>
            <a:off x="457200" y="1499939"/>
            <a:ext cx="8432799" cy="694656"/>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t>Life insurance, provided by carrier, pays a lump-sum benefit to your beneficiaries to help meet expenses in the event you pass away. Accidental death and dismemberment (AD&amp;D) insurance pays a benefit if you die or suffer certain serious injuries as the result of a covered accident. In the case of a covered accidental injury (such as loss of sight or the loss of a limb), the benefit you receive is a percentage of the total AD&amp;D coverage you elected based on the severity of the accidental injury.</a:t>
            </a:r>
          </a:p>
        </p:txBody>
      </p:sp>
      <p:graphicFrame>
        <p:nvGraphicFramePr>
          <p:cNvPr id="9" name="Content Placeholder 21">
            <a:extLst>
              <a:ext uri="{FF2B5EF4-FFF2-40B4-BE49-F238E27FC236}">
                <a16:creationId xmlns:a16="http://schemas.microsoft.com/office/drawing/2014/main" id="{4E567E98-27DB-44AF-A28D-00F844C6EA33}"/>
              </a:ext>
            </a:extLst>
          </p:cNvPr>
          <p:cNvGraphicFramePr>
            <a:graphicFrameLocks/>
          </p:cNvGraphicFramePr>
          <p:nvPr>
            <p:extLst>
              <p:ext uri="{D42A27DB-BD31-4B8C-83A1-F6EECF244321}">
                <p14:modId xmlns:p14="http://schemas.microsoft.com/office/powerpoint/2010/main" val="1653803419"/>
              </p:ext>
            </p:extLst>
          </p:nvPr>
        </p:nvGraphicFramePr>
        <p:xfrm>
          <a:off x="472968" y="2336226"/>
          <a:ext cx="8356707" cy="1798320"/>
        </p:xfrm>
        <a:graphic>
          <a:graphicData uri="http://schemas.openxmlformats.org/drawingml/2006/table">
            <a:tbl>
              <a:tblPr firstRow="1" bandRow="1">
                <a:tableStyleId>{16D9F66E-5EB9-4882-86FB-DCBF35E3C3E4}</a:tableStyleId>
              </a:tblPr>
              <a:tblGrid>
                <a:gridCol w="2439114">
                  <a:extLst>
                    <a:ext uri="{9D8B030D-6E8A-4147-A177-3AD203B41FA5}">
                      <a16:colId xmlns:a16="http://schemas.microsoft.com/office/drawing/2014/main" val="4240194695"/>
                    </a:ext>
                  </a:extLst>
                </a:gridCol>
                <a:gridCol w="5800753">
                  <a:extLst>
                    <a:ext uri="{9D8B030D-6E8A-4147-A177-3AD203B41FA5}">
                      <a16:colId xmlns:a16="http://schemas.microsoft.com/office/drawing/2014/main" val="2197650681"/>
                    </a:ext>
                  </a:extLst>
                </a:gridCol>
                <a:gridCol w="116840">
                  <a:extLst>
                    <a:ext uri="{9D8B030D-6E8A-4147-A177-3AD203B41FA5}">
                      <a16:colId xmlns:a16="http://schemas.microsoft.com/office/drawing/2014/main" val="2956343433"/>
                    </a:ext>
                  </a:extLst>
                </a:gridCol>
              </a:tblGrid>
              <a:tr h="0">
                <a:tc gridSpan="3">
                  <a:txBody>
                    <a:bodyPr/>
                    <a:lstStyle/>
                    <a:p>
                      <a:pPr algn="l" fontAlgn="b"/>
                      <a:r>
                        <a:rPr lang="en-US" sz="1200" u="none" strike="noStrike" dirty="0">
                          <a:solidFill>
                            <a:schemeClr val="bg1"/>
                          </a:solidFill>
                          <a:effectLst/>
                        </a:rPr>
                        <a:t>Life / AD&amp;D Insurance - For You</a:t>
                      </a:r>
                      <a:endParaRPr lang="en-US" sz="1200" b="0" i="0" u="none" strike="noStrike" dirty="0">
                        <a:solidFill>
                          <a:schemeClr val="bg1"/>
                        </a:solidFill>
                        <a:effectLst/>
                        <a:latin typeface="+mn-lt"/>
                      </a:endParaRPr>
                    </a:p>
                  </a:txBody>
                  <a:tcPr marL="45720" marR="4572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0479201"/>
                  </a:ext>
                </a:extLst>
              </a:tr>
              <a:tr h="182880">
                <a:tc>
                  <a:txBody>
                    <a:bodyPr/>
                    <a:lstStyle/>
                    <a:p>
                      <a:pPr algn="ctr" fontAlgn="b"/>
                      <a:endParaRPr lang="en-US" sz="1000" b="1" i="0" u="none" strike="noStrike" dirty="0">
                        <a:solidFill>
                          <a:schemeClr val="bg1"/>
                        </a:solidFill>
                        <a:effectLst/>
                        <a:latin typeface="+mn-lt"/>
                      </a:endParaRPr>
                    </a:p>
                  </a:txBody>
                  <a:tcPr marL="45720" marR="45720"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a:txBody>
                    <a:bodyPr/>
                    <a:lstStyle/>
                    <a:p>
                      <a:pPr algn="ctr" fontAlgn="b"/>
                      <a:r>
                        <a:rPr lang="en-US" sz="1000" b="1" u="none" strike="noStrike" dirty="0">
                          <a:solidFill>
                            <a:schemeClr val="bg1"/>
                          </a:solidFill>
                          <a:effectLst/>
                        </a:rPr>
                        <a:t>Life and AD&amp;D</a:t>
                      </a:r>
                      <a:endParaRPr lang="en-US" sz="1000" b="1" i="0" u="none" strike="noStrike" dirty="0">
                        <a:solidFill>
                          <a:schemeClr val="bg1"/>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a:txBody>
                    <a:bodyPr/>
                    <a:lstStyle/>
                    <a:p>
                      <a:pPr algn="ctr" fontAlgn="b"/>
                      <a:endParaRPr lang="en-US" sz="1000" b="1" u="none" strike="noStrike" dirty="0">
                        <a:solidFill>
                          <a:schemeClr val="bg1"/>
                        </a:solidFill>
                        <a:effectLst/>
                      </a:endParaRPr>
                    </a:p>
                  </a:txBody>
                  <a:tcPr marL="45720" marR="45720"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extLst>
                  <a:ext uri="{0D108BD9-81ED-4DB2-BD59-A6C34878D82A}">
                    <a16:rowId xmlns:a16="http://schemas.microsoft.com/office/drawing/2014/main" val="1980476477"/>
                  </a:ext>
                </a:extLst>
              </a:tr>
              <a:tr h="182880">
                <a:tc>
                  <a:txBody>
                    <a:bodyPr/>
                    <a:lstStyle/>
                    <a:p>
                      <a:pPr algn="l" fontAlgn="b"/>
                      <a:r>
                        <a:rPr lang="en-US" sz="1000" u="none" strike="noStrike" dirty="0">
                          <a:effectLst/>
                        </a:rPr>
                        <a:t>Coverage Amount</a:t>
                      </a:r>
                      <a:endParaRPr lang="en-US" sz="1000" b="0" i="0" u="none" strike="noStrike" dirty="0">
                        <a:solidFill>
                          <a:srgbClr val="000000"/>
                        </a:solidFill>
                        <a:effectLst/>
                        <a:latin typeface="+mn-lt"/>
                      </a:endParaRPr>
                    </a:p>
                  </a:txBody>
                  <a:tcPr marL="45720" marR="45720">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1000" u="none" strike="noStrike" dirty="0" smtClean="0">
                          <a:solidFill>
                            <a:schemeClr val="tx1"/>
                          </a:solidFill>
                          <a:effectLst/>
                        </a:rPr>
                        <a:t>$50,000</a:t>
                      </a:r>
                      <a:endParaRPr lang="en-US" sz="1000" b="0" i="0" u="none" strike="noStrike" dirty="0">
                        <a:solidFill>
                          <a:schemeClr val="tx1"/>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US" sz="1000" b="0" i="0" u="none" strike="noStrike" dirty="0">
                        <a:solidFill>
                          <a:srgbClr val="000000"/>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74258440"/>
                  </a:ext>
                </a:extLst>
              </a:tr>
              <a:tr h="182880">
                <a:tc>
                  <a:txBody>
                    <a:bodyPr/>
                    <a:lstStyle/>
                    <a:p>
                      <a:pPr algn="l" fontAlgn="b"/>
                      <a:r>
                        <a:rPr lang="en-US" sz="1000" u="none" strike="noStrike" dirty="0">
                          <a:effectLst/>
                        </a:rPr>
                        <a:t>Evidence of Insurability / Proof of Good Health</a:t>
                      </a:r>
                      <a:endParaRPr lang="en-US" sz="1000" b="0" i="0" u="none" strike="noStrike" dirty="0">
                        <a:solidFill>
                          <a:srgbClr val="000000"/>
                        </a:solidFill>
                        <a:effectLst/>
                        <a:latin typeface="+mn-lt"/>
                      </a:endParaRP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1000" u="none" strike="noStrike" dirty="0">
                          <a:effectLst/>
                        </a:rPr>
                        <a:t>Not required.</a:t>
                      </a:r>
                      <a:endParaRPr lang="en-US" sz="1000" b="0" i="0" u="none" strike="noStrike" dirty="0">
                        <a:solidFill>
                          <a:srgbClr val="000000"/>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US" sz="1000" b="0" i="0" u="none" strike="noStrike" dirty="0">
                        <a:solidFill>
                          <a:srgbClr val="000000"/>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96796954"/>
                  </a:ext>
                </a:extLst>
              </a:tr>
              <a:tr h="182880">
                <a:tc>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1000" u="none" strike="noStrike" dirty="0">
                          <a:effectLst/>
                        </a:rPr>
                        <a:t>Age Reduction Schedule</a:t>
                      </a:r>
                      <a:endParaRPr lang="en-US" sz="1000" b="0" i="0" u="none" strike="noStrike" dirty="0">
                        <a:solidFill>
                          <a:srgbClr val="000000"/>
                        </a:solidFill>
                        <a:effectLst/>
                        <a:latin typeface="+mn-lt"/>
                      </a:endParaRP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IE" sz="1000" b="0" i="0" u="none" strike="noStrike" kern="1200" dirty="0">
                          <a:solidFill>
                            <a:schemeClr val="dk1"/>
                          </a:solidFill>
                          <a:effectLst/>
                          <a:latin typeface="+mn-lt"/>
                          <a:ea typeface="+mn-ea"/>
                          <a:cs typeface="+mn-cs"/>
                        </a:rPr>
                        <a:t>Life Insurance Benefit will reduce to 65% at age 65, 50% at age 70.</a:t>
                      </a:r>
                      <a:endParaRPr lang="en-US" sz="1000" b="0" i="0" u="none" strike="noStrike" dirty="0">
                        <a:solidFill>
                          <a:srgbClr val="FF00FF"/>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77724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FF00FF"/>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810188"/>
                  </a:ext>
                </a:extLst>
              </a:tr>
              <a:tr h="182880">
                <a:tc gridSpan="2">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1000" dirty="0"/>
                        <a:t>Remember to designate a beneficiary</a:t>
                      </a:r>
                      <a:r>
                        <a:rPr lang="en-US" sz="1000" baseline="0" dirty="0"/>
                        <a:t> </a:t>
                      </a:r>
                      <a:r>
                        <a:rPr lang="en-US" sz="1000" dirty="0"/>
                        <a:t>during enrollment.  If you have had a recen</a:t>
                      </a:r>
                      <a:r>
                        <a:rPr lang="en-US" sz="1000" baseline="0" dirty="0"/>
                        <a:t>t life event, you may want to update your beneficiaries on file.  Have you recently got married, had a baby, or been divorced?</a:t>
                      </a:r>
                      <a:endParaRPr lang="en-US" sz="1000" b="0" i="0" u="none" strike="noStrike" dirty="0">
                        <a:solidFill>
                          <a:srgbClr val="000000"/>
                        </a:solidFill>
                        <a:effectLst/>
                        <a:latin typeface="+mn-lt"/>
                      </a:endParaRPr>
                    </a:p>
                  </a:txBody>
                  <a:tcPr marL="45720" marR="45720">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ctr" fontAlgn="b"/>
                      <a:endParaRPr lang="en-US" sz="1000" b="0" i="0" u="none" strike="noStrike" dirty="0">
                        <a:solidFill>
                          <a:srgbClr val="FF00FF"/>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77724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FF00FF"/>
                        </a:solidFill>
                        <a:effectLst/>
                        <a:latin typeface="+mn-lt"/>
                      </a:endParaRPr>
                    </a:p>
                  </a:txBody>
                  <a:tcPr marL="45720" marR="4572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08202724"/>
                  </a:ext>
                </a:extLst>
              </a:tr>
            </a:tbl>
          </a:graphicData>
        </a:graphic>
      </p:graphicFrame>
      <p:sp>
        <p:nvSpPr>
          <p:cNvPr id="10" name="Content Placeholder 6">
            <a:extLst>
              <a:ext uri="{FF2B5EF4-FFF2-40B4-BE49-F238E27FC236}">
                <a16:creationId xmlns:a16="http://schemas.microsoft.com/office/drawing/2014/main" id="{1C3751B3-6793-40C3-8130-081DEC95E431}"/>
              </a:ext>
            </a:extLst>
          </p:cNvPr>
          <p:cNvSpPr txBox="1">
            <a:spLocks/>
          </p:cNvSpPr>
          <p:nvPr/>
        </p:nvSpPr>
        <p:spPr>
          <a:xfrm>
            <a:off x="457199" y="4204226"/>
            <a:ext cx="8432799" cy="2086083"/>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r>
              <a:rPr lang="en-US" dirty="0"/>
              <a:t>Imputed Income</a:t>
            </a:r>
          </a:p>
          <a:p>
            <a:pPr lvl="1">
              <a:lnSpc>
                <a:spcPct val="100000"/>
              </a:lnSpc>
            </a:pPr>
            <a:r>
              <a:rPr lang="en-US" sz="1000" dirty="0"/>
              <a:t>Under current tax laws, imputed income is the value of your basic life insurance that exceeds $50,000 and is subject to federal income, Social Security and state income taxes, if applicable. This imputed income amount will be included in your paycheck and shown on your W-2 statement.</a:t>
            </a:r>
          </a:p>
        </p:txBody>
      </p:sp>
    </p:spTree>
    <p:extLst>
      <p:ext uri="{BB962C8B-B14F-4D97-AF65-F5344CB8AC3E}">
        <p14:creationId xmlns:p14="http://schemas.microsoft.com/office/powerpoint/2010/main" val="1089082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A6EF870-B85E-4802-91C4-DE9175B29CBD}"/>
              </a:ext>
            </a:extLst>
          </p:cNvPr>
          <p:cNvSpPr txBox="1"/>
          <p:nvPr/>
        </p:nvSpPr>
        <p:spPr>
          <a:xfrm flipH="1">
            <a:off x="434143" y="332789"/>
            <a:ext cx="4721893" cy="384721"/>
          </a:xfrm>
          <a:prstGeom prst="rect">
            <a:avLst/>
          </a:prstGeom>
          <a:noFill/>
        </p:spPr>
        <p:txBody>
          <a:bodyPr wrap="square" lIns="0" tIns="0" rIns="0" bIns="0" rtlCol="0">
            <a:spAutoFit/>
          </a:bodyPr>
          <a:lstStyle/>
          <a:p>
            <a:r>
              <a:rPr lang="en-US" sz="2500" dirty="0">
                <a:solidFill>
                  <a:schemeClr val="accent1"/>
                </a:solidFill>
                <a:latin typeface="+mj-lt"/>
                <a:cs typeface="Arial" panose="020B0604020202020204" pitchFamily="34" charset="0"/>
              </a:rPr>
              <a:t>IMPORTANT</a:t>
            </a:r>
            <a:r>
              <a:rPr lang="en-US" sz="2500" dirty="0">
                <a:solidFill>
                  <a:schemeClr val="accent1"/>
                </a:solidFill>
                <a:latin typeface="Arial" panose="020B0604020202020204" pitchFamily="34" charset="0"/>
                <a:cs typeface="Arial" panose="020B0604020202020204" pitchFamily="34" charset="0"/>
              </a:rPr>
              <a:t> </a:t>
            </a:r>
            <a:r>
              <a:rPr lang="en-US" sz="2500" dirty="0">
                <a:solidFill>
                  <a:schemeClr val="accent1"/>
                </a:solidFill>
                <a:latin typeface="+mj-lt"/>
                <a:cs typeface="Arial" panose="020B0604020202020204" pitchFamily="34" charset="0"/>
              </a:rPr>
              <a:t>CONTACTS</a:t>
            </a:r>
          </a:p>
        </p:txBody>
      </p:sp>
      <p:pic>
        <p:nvPicPr>
          <p:cNvPr id="50" name="Graphic 49" descr="Stethoscope">
            <a:extLst>
              <a:ext uri="{FF2B5EF4-FFF2-40B4-BE49-F238E27FC236}">
                <a16:creationId xmlns:a16="http://schemas.microsoft.com/office/drawing/2014/main" id="{7A6FBA26-33D0-8D4F-BD8B-AF32930BBCE8}"/>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35" name="Graphic 34" descr="Piggy Bank">
            <a:extLst>
              <a:ext uri="{FF2B5EF4-FFF2-40B4-BE49-F238E27FC236}">
                <a16:creationId xmlns:a16="http://schemas.microsoft.com/office/drawing/2014/main" id="{3690F131-EEF5-2A45-9DAE-980A4F08F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36" name="Graphic 35" descr="Document">
            <a:extLst>
              <a:ext uri="{FF2B5EF4-FFF2-40B4-BE49-F238E27FC236}">
                <a16:creationId xmlns:a16="http://schemas.microsoft.com/office/drawing/2014/main" id="{4E6608C9-DAC7-7747-890A-B40E2684C973}"/>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37" name="Graphic 36" descr="Speaker Phone">
            <a:extLst>
              <a:ext uri="{FF2B5EF4-FFF2-40B4-BE49-F238E27FC236}">
                <a16:creationId xmlns:a16="http://schemas.microsoft.com/office/drawing/2014/main" id="{17FE3813-6218-4845-A14B-D131FC244BA5}"/>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graphicFrame>
        <p:nvGraphicFramePr>
          <p:cNvPr id="18" name="Content Placeholder 6">
            <a:extLst>
              <a:ext uri="{FF2B5EF4-FFF2-40B4-BE49-F238E27FC236}">
                <a16:creationId xmlns:a16="http://schemas.microsoft.com/office/drawing/2014/main" id="{3957738A-E8BE-4353-A019-E8B0C7F27449}"/>
              </a:ext>
            </a:extLst>
          </p:cNvPr>
          <p:cNvGraphicFramePr>
            <a:graphicFrameLocks/>
          </p:cNvGraphicFramePr>
          <p:nvPr>
            <p:extLst>
              <p:ext uri="{D42A27DB-BD31-4B8C-83A1-F6EECF244321}">
                <p14:modId xmlns:p14="http://schemas.microsoft.com/office/powerpoint/2010/main" val="1418362606"/>
              </p:ext>
            </p:extLst>
          </p:nvPr>
        </p:nvGraphicFramePr>
        <p:xfrm>
          <a:off x="534255" y="1510304"/>
          <a:ext cx="8292406" cy="3330145"/>
        </p:xfrm>
        <a:graphic>
          <a:graphicData uri="http://schemas.openxmlformats.org/drawingml/2006/table">
            <a:tbl>
              <a:tblPr firstRow="1" bandRow="1">
                <a:tableStyleId>{073A0DAA-6AF3-43AB-8588-CEC1D06C72B9}</a:tableStyleId>
              </a:tblPr>
              <a:tblGrid>
                <a:gridCol w="1971993">
                  <a:extLst>
                    <a:ext uri="{9D8B030D-6E8A-4147-A177-3AD203B41FA5}">
                      <a16:colId xmlns:a16="http://schemas.microsoft.com/office/drawing/2014/main" val="4082941154"/>
                    </a:ext>
                  </a:extLst>
                </a:gridCol>
                <a:gridCol w="1718268">
                  <a:extLst>
                    <a:ext uri="{9D8B030D-6E8A-4147-A177-3AD203B41FA5}">
                      <a16:colId xmlns:a16="http://schemas.microsoft.com/office/drawing/2014/main" val="1730601338"/>
                    </a:ext>
                  </a:extLst>
                </a:gridCol>
                <a:gridCol w="1708219">
                  <a:extLst>
                    <a:ext uri="{9D8B030D-6E8A-4147-A177-3AD203B41FA5}">
                      <a16:colId xmlns:a16="http://schemas.microsoft.com/office/drawing/2014/main" val="1977854978"/>
                    </a:ext>
                  </a:extLst>
                </a:gridCol>
                <a:gridCol w="2893926">
                  <a:extLst>
                    <a:ext uri="{9D8B030D-6E8A-4147-A177-3AD203B41FA5}">
                      <a16:colId xmlns:a16="http://schemas.microsoft.com/office/drawing/2014/main" val="2801667100"/>
                    </a:ext>
                  </a:extLst>
                </a:gridCol>
              </a:tblGrid>
              <a:tr h="489713">
                <a:tc>
                  <a:txBody>
                    <a:bodyPr/>
                    <a:lstStyle/>
                    <a:p>
                      <a:pPr algn="l" fontAlgn="b"/>
                      <a:r>
                        <a:rPr lang="en-US" sz="1200" b="1" u="none" strike="noStrike" kern="1200" dirty="0">
                          <a:solidFill>
                            <a:schemeClr val="lt1"/>
                          </a:solidFill>
                          <a:effectLst/>
                          <a:latin typeface="Arial" panose="020B0604020202020204" pitchFamily="34" charset="0"/>
                          <a:ea typeface="+mn-ea"/>
                        </a:rPr>
                        <a:t>Coverage</a:t>
                      </a:r>
                    </a:p>
                  </a:txBody>
                  <a:tcPr marL="68580" marR="68580" marT="73152" marB="73152" anchor="ctr">
                    <a:solidFill>
                      <a:schemeClr val="accent1"/>
                    </a:solidFill>
                  </a:tcPr>
                </a:tc>
                <a:tc>
                  <a:txBody>
                    <a:bodyPr/>
                    <a:lstStyle/>
                    <a:p>
                      <a:pPr algn="ctr" fontAlgn="b"/>
                      <a:r>
                        <a:rPr lang="en-US" sz="1200" b="1" u="none" strike="noStrike" kern="1200" dirty="0">
                          <a:solidFill>
                            <a:schemeClr val="lt1"/>
                          </a:solidFill>
                          <a:effectLst/>
                          <a:latin typeface="Arial" panose="020B0604020202020204" pitchFamily="34" charset="0"/>
                          <a:ea typeface="+mn-ea"/>
                          <a:cs typeface="Arial" panose="020B0604020202020204" pitchFamily="34" charset="0"/>
                        </a:rPr>
                        <a:t>Administrator</a:t>
                      </a:r>
                    </a:p>
                  </a:txBody>
                  <a:tcPr marL="68580" marR="68580" marT="73152" marB="73152" anchor="ctr">
                    <a:solidFill>
                      <a:schemeClr val="accent1"/>
                    </a:solidFill>
                  </a:tcPr>
                </a:tc>
                <a:tc gridSpan="2">
                  <a:txBody>
                    <a:bodyPr/>
                    <a:lstStyle/>
                    <a:p>
                      <a:pPr algn="ctr" fontAlgn="b"/>
                      <a:r>
                        <a:rPr lang="en-US" sz="1200" b="1" u="none" strike="noStrike" kern="1200" dirty="0">
                          <a:solidFill>
                            <a:schemeClr val="lt1"/>
                          </a:solidFill>
                          <a:effectLst/>
                          <a:latin typeface="Arial" panose="020B0604020202020204" pitchFamily="34" charset="0"/>
                          <a:ea typeface="+mn-ea"/>
                          <a:cs typeface="Arial" panose="020B0604020202020204" pitchFamily="34" charset="0"/>
                        </a:rPr>
                        <a:t>Contact</a:t>
                      </a:r>
                    </a:p>
                  </a:txBody>
                  <a:tcPr marL="68580" marR="68580" marT="73152" marB="73152" anchor="ctr">
                    <a:solidFill>
                      <a:schemeClr val="accent1"/>
                    </a:solidFill>
                  </a:tcPr>
                </a:tc>
                <a:tc hMerge="1">
                  <a:txBody>
                    <a:bodyPr/>
                    <a:lstStyle/>
                    <a:p>
                      <a:pPr algn="ctr" fontAlgn="b"/>
                      <a:endParaRPr lang="en-US" sz="1200" b="1" u="none" strike="noStrike" kern="1200" dirty="0">
                        <a:solidFill>
                          <a:schemeClr val="lt1"/>
                        </a:solidFill>
                        <a:effectLst/>
                        <a:latin typeface="Gotham Medium" pitchFamily="2" charset="0"/>
                        <a:ea typeface="+mn-ea"/>
                        <a:cs typeface="Gotham Medium" pitchFamily="2" charset="0"/>
                      </a:endParaRPr>
                    </a:p>
                  </a:txBody>
                  <a:tcPr marL="68580" marR="68580" marT="73152" marB="73152" anchor="ctr">
                    <a:solidFill>
                      <a:schemeClr val="accent1"/>
                    </a:solidFill>
                  </a:tcPr>
                </a:tc>
                <a:extLst>
                  <a:ext uri="{0D108BD9-81ED-4DB2-BD59-A6C34878D82A}">
                    <a16:rowId xmlns:a16="http://schemas.microsoft.com/office/drawing/2014/main" val="2703215869"/>
                  </a:ext>
                </a:extLst>
              </a:tr>
              <a:tr h="405776">
                <a:tc>
                  <a:txBody>
                    <a:bodyPr/>
                    <a:lstStyle/>
                    <a:p>
                      <a:pPr algn="l" fontAlgn="b"/>
                      <a:r>
                        <a:rPr lang="en-US" sz="950" b="1" u="none" strike="noStrike" dirty="0">
                          <a:effectLst/>
                        </a:rPr>
                        <a:t>Human Resources</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Tim Gray</a:t>
                      </a: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615-678-5720</a:t>
                      </a:r>
                    </a:p>
                  </a:txBody>
                  <a:tcPr marL="45720" marR="18288" marT="27432" marB="27432" anchor="c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hlinkClick r:id="rId11"/>
                        </a:rPr>
                        <a:t>tim@grayscalemarketing.com</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txBody>
                  <a:tcPr marL="45720" marR="18288" marT="27432" marB="27432" anchor="ctr">
                    <a:solidFill>
                      <a:schemeClr val="bg1">
                        <a:lumMod val="95000"/>
                      </a:schemeClr>
                    </a:solidFill>
                  </a:tcPr>
                </a:tc>
                <a:extLst>
                  <a:ext uri="{0D108BD9-81ED-4DB2-BD59-A6C34878D82A}">
                    <a16:rowId xmlns:a16="http://schemas.microsoft.com/office/drawing/2014/main" val="3509339686"/>
                  </a:ext>
                </a:extLst>
              </a:tr>
              <a:tr h="405776">
                <a:tc>
                  <a:txBody>
                    <a:bodyPr/>
                    <a:lstStyle/>
                    <a:p>
                      <a:pPr algn="l" fontAlgn="b"/>
                      <a:r>
                        <a:rPr lang="en-US" sz="950" b="1" u="none" strike="noStrike" dirty="0">
                          <a:effectLst/>
                        </a:rPr>
                        <a:t>MMA Service Center</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Leslie </a:t>
                      </a:r>
                      <a:r>
                        <a:rPr lang="en-US" sz="950" b="0" i="0" u="none" strike="noStrike" dirty="0" err="1">
                          <a:solidFill>
                            <a:schemeClr val="tx1"/>
                          </a:solidFill>
                          <a:effectLst/>
                          <a:latin typeface="Arial" panose="020B0604020202020204" pitchFamily="34" charset="0"/>
                          <a:cs typeface="Arial" panose="020B0604020202020204" pitchFamily="34" charset="0"/>
                        </a:rPr>
                        <a:t>Boesen</a:t>
                      </a:r>
                      <a:endParaRPr lang="en-US" sz="950" b="0" i="0" u="none" strike="noStrike" dirty="0">
                        <a:solidFill>
                          <a:schemeClr val="tx1"/>
                        </a:solidFill>
                        <a:effectLst/>
                        <a:latin typeface="Arial" panose="020B0604020202020204" pitchFamily="34" charset="0"/>
                        <a:cs typeface="Arial" panose="020B0604020202020204" pitchFamily="34" charset="0"/>
                      </a:endParaRP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402-829-4854 </a:t>
                      </a:r>
                    </a:p>
                  </a:txBody>
                  <a:tcPr marL="45720" marR="18288" marT="27432" marB="27432" anchor="c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hlinkClick r:id="rId12"/>
                        </a:rPr>
                        <a:t>Leslie.Boesen@MarshMMA.com</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txBody>
                  <a:tcPr marL="45720" marR="18288" marT="27432" marB="27432" anchor="ctr">
                    <a:solidFill>
                      <a:schemeClr val="bg1">
                        <a:lumMod val="95000"/>
                      </a:schemeClr>
                    </a:solidFill>
                  </a:tcPr>
                </a:tc>
                <a:extLst>
                  <a:ext uri="{0D108BD9-81ED-4DB2-BD59-A6C34878D82A}">
                    <a16:rowId xmlns:a16="http://schemas.microsoft.com/office/drawing/2014/main" val="4025699794"/>
                  </a:ext>
                </a:extLst>
              </a:tr>
              <a:tr h="405776">
                <a:tc>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950" b="1" u="none" strike="noStrike" dirty="0">
                          <a:effectLst/>
                        </a:rPr>
                        <a:t>Telemedicine</a:t>
                      </a:r>
                      <a:endParaRPr lang="en-US" sz="950" b="1" i="0" u="none" strike="noStrike" dirty="0">
                        <a:solidFill>
                          <a:srgbClr val="000000"/>
                        </a:solidFill>
                        <a:effectLst/>
                        <a:latin typeface="Arial" panose="020B0604020202020204" pitchFamily="34" charset="0"/>
                      </a:endParaRPr>
                    </a:p>
                  </a:txBody>
                  <a:tcPr marT="0" marB="0" anchor="ctr">
                    <a:lnR w="6350" cap="flat" cmpd="sng" algn="ctr">
                      <a:solidFill>
                        <a:schemeClr val="bg1"/>
                      </a:solidFill>
                      <a:prstDash val="solid"/>
                      <a:round/>
                      <a:headEnd type="none" w="med" len="med"/>
                      <a:tailEnd type="none" w="med" len="med"/>
                    </a:ln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Virtual Visit</a:t>
                      </a:r>
                    </a:p>
                  </a:txBody>
                  <a:tcPr marL="45720" marR="18288" marT="27432" marB="27432" anchor="ctr">
                    <a:lnL w="6350" cap="flat" cmpd="sng" algn="ctr">
                      <a:solidFill>
                        <a:schemeClr val="bg1"/>
                      </a:solidFill>
                      <a:prstDash val="solid"/>
                      <a:round/>
                      <a:headEnd type="none" w="med" len="med"/>
                      <a:tailEnd type="none" w="med" len="med"/>
                    </a:lnL>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855-615-8335</a:t>
                      </a:r>
                    </a:p>
                  </a:txBody>
                  <a:tcPr marL="45720" marR="18288" marT="27432" marB="27432" anchor="ctr">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0563C1"/>
                          </a:solidFill>
                          <a:effectLst/>
                          <a:uLnTx/>
                          <a:uFillTx/>
                          <a:latin typeface="Arial" panose="020B0604020202020204" pitchFamily="34" charset="0"/>
                          <a:ea typeface="+mn-ea"/>
                          <a:cs typeface="Arial" panose="020B0604020202020204" pitchFamily="34" charset="0"/>
                          <a:hlinkClick r:id="rId13"/>
                        </a:rPr>
                        <a:t>www.Myuhc.com/</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hlinkClick r:id="rId13"/>
                        </a:rPr>
                        <a:t>virtualvisits</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txBody>
                  <a:tcPr marL="45720" marR="18288" marT="27432" marB="27432" anchor="ctr">
                    <a:solidFill>
                      <a:schemeClr val="bg1">
                        <a:lumMod val="95000"/>
                      </a:schemeClr>
                    </a:solidFill>
                  </a:tcPr>
                </a:tc>
                <a:extLst>
                  <a:ext uri="{0D108BD9-81ED-4DB2-BD59-A6C34878D82A}">
                    <a16:rowId xmlns:a16="http://schemas.microsoft.com/office/drawing/2014/main" val="2691971948"/>
                  </a:ext>
                </a:extLst>
              </a:tr>
              <a:tr h="405776">
                <a:tc>
                  <a:txBody>
                    <a:bodyPr/>
                    <a:lstStyle/>
                    <a:p>
                      <a:pPr algn="l" fontAlgn="b"/>
                      <a:r>
                        <a:rPr lang="en-US" sz="950" b="1" u="none" strike="noStrike" dirty="0">
                          <a:effectLst/>
                        </a:rPr>
                        <a:t>Medical</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rowSpan="4">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UHC</a:t>
                      </a: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866-414-1959</a:t>
                      </a:r>
                    </a:p>
                  </a:txBody>
                  <a:tcPr marL="45720" marR="18288" marT="27432" marB="27432" anchor="ctr">
                    <a:solidFill>
                      <a:schemeClr val="bg1">
                        <a:lumMod val="95000"/>
                      </a:schemeClr>
                    </a:solidFill>
                  </a:tcPr>
                </a:tc>
                <a:tc row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0563C1"/>
                          </a:solidFill>
                          <a:effectLst/>
                          <a:uLnTx/>
                          <a:uFillTx/>
                          <a:latin typeface="Arial" panose="020B0604020202020204" pitchFamily="34" charset="0"/>
                          <a:ea typeface="+mn-ea"/>
                          <a:cs typeface="Arial" panose="020B0604020202020204" pitchFamily="34" charset="0"/>
                          <a:hlinkClick r:id="rId14"/>
                        </a:rPr>
                        <a:t>www.myuhc</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hlinkClick r:id="rId14"/>
                        </a:rPr>
                        <a:t>.com</a:t>
                      </a:r>
                      <a:r>
                        <a:rPr kumimoji="0" lang="en-US" sz="9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txBody>
                  <a:tcPr marL="45720" marR="18288" marT="27432" marB="27432" anchor="ctr">
                    <a:solidFill>
                      <a:schemeClr val="bg1">
                        <a:lumMod val="95000"/>
                      </a:schemeClr>
                    </a:solidFill>
                  </a:tcPr>
                </a:tc>
                <a:extLst>
                  <a:ext uri="{0D108BD9-81ED-4DB2-BD59-A6C34878D82A}">
                    <a16:rowId xmlns:a16="http://schemas.microsoft.com/office/drawing/2014/main" val="2828202959"/>
                  </a:ext>
                </a:extLst>
              </a:tr>
              <a:tr h="405776">
                <a:tc>
                  <a:txBody>
                    <a:bodyPr/>
                    <a:lstStyle/>
                    <a:p>
                      <a:pPr algn="l" fontAlgn="b"/>
                      <a:r>
                        <a:rPr lang="en-US" sz="950" b="1" u="none" strike="noStrike" dirty="0">
                          <a:effectLst/>
                        </a:rPr>
                        <a:t>Dental</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vMerge="1">
                  <a:txBody>
                    <a:bodyPr/>
                    <a:lstStyle/>
                    <a:p>
                      <a:pPr algn="ctr" fontAlgn="b"/>
                      <a:r>
                        <a:rPr lang="en-US" sz="950" b="0" i="0" u="none" strike="noStrike" dirty="0">
                          <a:solidFill>
                            <a:srgbClr val="FF00FF"/>
                          </a:solidFill>
                          <a:effectLst/>
                          <a:latin typeface="Arial" panose="020B0604020202020204" pitchFamily="34" charset="0"/>
                          <a:cs typeface="Arial" panose="020B0604020202020204" pitchFamily="34" charset="0"/>
                        </a:rPr>
                        <a:t>UHC</a:t>
                      </a: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800-445-9090</a:t>
                      </a:r>
                    </a:p>
                  </a:txBody>
                  <a:tcPr marL="45720" marR="18288" marT="27432" marB="27432" anchor="ctr">
                    <a:solidFill>
                      <a:schemeClr val="bg1">
                        <a:lumMod val="95000"/>
                      </a:schemeClr>
                    </a:solidFill>
                  </a:tcPr>
                </a:tc>
                <a:tc v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FF00FF"/>
                          </a:solidFill>
                          <a:effectLst/>
                          <a:uLnTx/>
                          <a:uFillTx/>
                          <a:latin typeface="Arial" panose="020B0604020202020204" pitchFamily="34" charset="0"/>
                          <a:ea typeface="+mn-ea"/>
                          <a:cs typeface="Arial" panose="020B0604020202020204" pitchFamily="34" charset="0"/>
                        </a:rPr>
                        <a:t>name@xyz.com</a:t>
                      </a:r>
                    </a:p>
                  </a:txBody>
                  <a:tcPr marL="45720" marR="18288" marT="27432" marB="27432" anchor="ctr">
                    <a:solidFill>
                      <a:schemeClr val="bg1">
                        <a:lumMod val="95000"/>
                      </a:schemeClr>
                    </a:solidFill>
                  </a:tcPr>
                </a:tc>
                <a:extLst>
                  <a:ext uri="{0D108BD9-81ED-4DB2-BD59-A6C34878D82A}">
                    <a16:rowId xmlns:a16="http://schemas.microsoft.com/office/drawing/2014/main" val="3174720309"/>
                  </a:ext>
                </a:extLst>
              </a:tr>
              <a:tr h="405776">
                <a:tc>
                  <a:txBody>
                    <a:bodyPr/>
                    <a:lstStyle/>
                    <a:p>
                      <a:pPr algn="l" fontAlgn="b"/>
                      <a:r>
                        <a:rPr lang="en-US" sz="950" b="1" u="none" strike="noStrike" dirty="0">
                          <a:effectLst/>
                        </a:rPr>
                        <a:t>Vision</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vMerge="1">
                  <a:txBody>
                    <a:bodyPr/>
                    <a:lstStyle/>
                    <a:p>
                      <a:pPr algn="ctr" fontAlgn="b"/>
                      <a:r>
                        <a:rPr lang="en-US" sz="950" b="0" i="0" u="none" strike="noStrike" dirty="0">
                          <a:solidFill>
                            <a:srgbClr val="FF00FF"/>
                          </a:solidFill>
                          <a:effectLst/>
                          <a:latin typeface="Arial" panose="020B0604020202020204" pitchFamily="34" charset="0"/>
                          <a:cs typeface="Arial" panose="020B0604020202020204" pitchFamily="34" charset="0"/>
                        </a:rPr>
                        <a:t>Carrier Name</a:t>
                      </a: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800-638-3120</a:t>
                      </a:r>
                    </a:p>
                  </a:txBody>
                  <a:tcPr marL="45720" marR="18288" marT="27432" marB="27432" anchor="ctr">
                    <a:solidFill>
                      <a:schemeClr val="bg1">
                        <a:lumMod val="95000"/>
                      </a:schemeClr>
                    </a:solidFill>
                  </a:tcPr>
                </a:tc>
                <a:tc v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FF00FF"/>
                          </a:solidFill>
                          <a:effectLst/>
                          <a:uLnTx/>
                          <a:uFillTx/>
                          <a:latin typeface="Arial" panose="020B0604020202020204" pitchFamily="34" charset="0"/>
                          <a:ea typeface="+mn-ea"/>
                          <a:cs typeface="Arial" panose="020B0604020202020204" pitchFamily="34" charset="0"/>
                        </a:rPr>
                        <a:t>name@xyz.com</a:t>
                      </a:r>
                    </a:p>
                  </a:txBody>
                  <a:tcPr marL="45720" marR="18288" marT="27432" marB="27432" anchor="ctr">
                    <a:solidFill>
                      <a:schemeClr val="bg1">
                        <a:lumMod val="95000"/>
                      </a:schemeClr>
                    </a:solidFill>
                  </a:tcPr>
                </a:tc>
                <a:extLst>
                  <a:ext uri="{0D108BD9-81ED-4DB2-BD59-A6C34878D82A}">
                    <a16:rowId xmlns:a16="http://schemas.microsoft.com/office/drawing/2014/main" val="891197960"/>
                  </a:ext>
                </a:extLst>
              </a:tr>
              <a:tr h="405776">
                <a:tc>
                  <a:txBody>
                    <a:bodyPr/>
                    <a:lstStyle/>
                    <a:p>
                      <a:pPr algn="l" fontAlgn="b"/>
                      <a:r>
                        <a:rPr lang="en-US" sz="950" b="1" u="none" strike="noStrike" dirty="0">
                          <a:effectLst/>
                        </a:rPr>
                        <a:t>Life and AD&amp;D</a:t>
                      </a:r>
                      <a:endParaRPr lang="en-US" sz="950" b="1" i="0" u="none" strike="noStrike" dirty="0">
                        <a:solidFill>
                          <a:srgbClr val="000000"/>
                        </a:solidFill>
                        <a:effectLst/>
                        <a:latin typeface="Arial" panose="020B0604020202020204" pitchFamily="34" charset="0"/>
                      </a:endParaRPr>
                    </a:p>
                  </a:txBody>
                  <a:tcPr marT="0" marB="0" anchor="ctr">
                    <a:solidFill>
                      <a:schemeClr val="bg1">
                        <a:lumMod val="95000"/>
                      </a:schemeClr>
                    </a:solidFill>
                  </a:tcPr>
                </a:tc>
                <a:tc vMerge="1">
                  <a:txBody>
                    <a:bodyPr/>
                    <a:lstStyle/>
                    <a:p>
                      <a:pPr algn="ctr" fontAlgn="b"/>
                      <a:r>
                        <a:rPr lang="en-US" sz="950" b="0" i="0" u="none" strike="noStrike" dirty="0">
                          <a:solidFill>
                            <a:srgbClr val="FF00FF"/>
                          </a:solidFill>
                          <a:effectLst/>
                          <a:latin typeface="Arial" panose="020B0604020202020204" pitchFamily="34" charset="0"/>
                          <a:cs typeface="Arial" panose="020B0604020202020204" pitchFamily="34" charset="0"/>
                        </a:rPr>
                        <a:t>Carrier Name</a:t>
                      </a:r>
                    </a:p>
                  </a:txBody>
                  <a:tcPr marL="45720" marR="18288" marT="27432" marB="27432" anchor="ctr">
                    <a:solidFill>
                      <a:schemeClr val="bg1">
                        <a:lumMod val="95000"/>
                      </a:schemeClr>
                    </a:solidFill>
                  </a:tcPr>
                </a:tc>
                <a:tc>
                  <a:txBody>
                    <a:bodyPr/>
                    <a:lstStyle/>
                    <a:p>
                      <a:pPr algn="ctr" fontAlgn="b"/>
                      <a:r>
                        <a:rPr lang="en-US" sz="950" b="0" i="0" u="none" strike="noStrike" dirty="0">
                          <a:solidFill>
                            <a:schemeClr val="tx1"/>
                          </a:solidFill>
                          <a:effectLst/>
                          <a:latin typeface="Arial" panose="020B0604020202020204" pitchFamily="34" charset="0"/>
                          <a:cs typeface="Arial" panose="020B0604020202020204" pitchFamily="34" charset="0"/>
                        </a:rPr>
                        <a:t>800-445-9090</a:t>
                      </a:r>
                    </a:p>
                  </a:txBody>
                  <a:tcPr marL="45720" marR="18288" marT="27432" marB="27432" anchor="ctr">
                    <a:solidFill>
                      <a:schemeClr val="bg1">
                        <a:lumMod val="95000"/>
                      </a:schemeClr>
                    </a:solidFill>
                  </a:tcPr>
                </a:tc>
                <a:tc v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FF00FF"/>
                          </a:solidFill>
                          <a:effectLst/>
                          <a:uLnTx/>
                          <a:uFillTx/>
                          <a:latin typeface="Arial" panose="020B0604020202020204" pitchFamily="34" charset="0"/>
                          <a:ea typeface="+mn-ea"/>
                          <a:cs typeface="Arial" panose="020B0604020202020204" pitchFamily="34" charset="0"/>
                        </a:rPr>
                        <a:t>name@xyz.com</a:t>
                      </a:r>
                    </a:p>
                  </a:txBody>
                  <a:tcPr marL="45720" marR="18288" marT="27432" marB="27432" anchor="ctr">
                    <a:solidFill>
                      <a:schemeClr val="bg1">
                        <a:lumMod val="95000"/>
                      </a:schemeClr>
                    </a:solidFill>
                  </a:tcPr>
                </a:tc>
                <a:extLst>
                  <a:ext uri="{0D108BD9-81ED-4DB2-BD59-A6C34878D82A}">
                    <a16:rowId xmlns:a16="http://schemas.microsoft.com/office/drawing/2014/main" val="1522493162"/>
                  </a:ext>
                </a:extLst>
              </a:tr>
            </a:tbl>
          </a:graphicData>
        </a:graphic>
      </p:graphicFrame>
    </p:spTree>
    <p:extLst>
      <p:ext uri="{BB962C8B-B14F-4D97-AF65-F5344CB8AC3E}">
        <p14:creationId xmlns:p14="http://schemas.microsoft.com/office/powerpoint/2010/main" val="93088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983D08B7-1AE7-4F4D-8524-59DC672EF3A3}"/>
              </a:ext>
            </a:extLst>
          </p:cNvPr>
          <p:cNvSpPr>
            <a:spLocks noGrp="1"/>
          </p:cNvSpPr>
          <p:nvPr>
            <p:ph idx="1"/>
          </p:nvPr>
        </p:nvSpPr>
        <p:spPr>
          <a:xfrm>
            <a:off x="556156" y="1532709"/>
            <a:ext cx="3876504" cy="4929051"/>
          </a:xfrm>
        </p:spPr>
        <p:txBody>
          <a:bodyPr lIns="0" tIns="0" rIns="0" bIns="0">
            <a:noAutofit/>
          </a:bodyPr>
          <a:lstStyle/>
          <a:p>
            <a:pPr lvl="1">
              <a:lnSpc>
                <a:spcPct val="100000"/>
              </a:lnSpc>
            </a:pPr>
            <a:r>
              <a:rPr lang="en-US" sz="950" b="1" dirty="0"/>
              <a:t>Allowed Amount:</a:t>
            </a:r>
            <a:r>
              <a:rPr lang="en-US" sz="950" dirty="0"/>
              <a:t> Maximum amount on which payment is based for covered health care services. This may be called “eligible expense,” “payment allowance” or “negotiated rate.” </a:t>
            </a:r>
            <a:br>
              <a:rPr lang="en-US" sz="950" dirty="0"/>
            </a:br>
            <a:r>
              <a:rPr lang="en-US" sz="950" dirty="0"/>
              <a:t>If your provider charges more than the allowed amount, you may have to pay the difference. (See Balance Billing.)</a:t>
            </a:r>
          </a:p>
          <a:p>
            <a:pPr lvl="1">
              <a:lnSpc>
                <a:spcPct val="100000"/>
              </a:lnSpc>
            </a:pPr>
            <a:r>
              <a:rPr lang="en-US" sz="950" b="1" dirty="0"/>
              <a:t>Annual Maximum Benefit:</a:t>
            </a:r>
            <a:r>
              <a:rPr lang="en-US" sz="950" dirty="0"/>
              <a:t> A cap on the benefits your insurance company will pay in a year while you’re enrolled </a:t>
            </a:r>
            <a:br>
              <a:rPr lang="en-US" sz="950" dirty="0"/>
            </a:br>
            <a:r>
              <a:rPr lang="en-US" sz="950" dirty="0"/>
              <a:t>in a particular benefit plan. After an annual limit is reached, </a:t>
            </a:r>
            <a:br>
              <a:rPr lang="en-US" sz="950" dirty="0"/>
            </a:br>
            <a:r>
              <a:rPr lang="en-US" sz="950" dirty="0"/>
              <a:t>you must pay all associated health care costs for the rest </a:t>
            </a:r>
            <a:br>
              <a:rPr lang="en-US" sz="950" dirty="0"/>
            </a:br>
            <a:r>
              <a:rPr lang="en-US" sz="950" dirty="0"/>
              <a:t>of the year. </a:t>
            </a:r>
          </a:p>
          <a:p>
            <a:pPr lvl="1">
              <a:lnSpc>
                <a:spcPct val="100000"/>
              </a:lnSpc>
            </a:pPr>
            <a:r>
              <a:rPr lang="en-US" sz="950" b="1" dirty="0"/>
              <a:t>Balance Billing:</a:t>
            </a:r>
            <a:r>
              <a:rPr lang="en-US" sz="950" dirty="0"/>
              <a:t> When a provider bills you for the difference between the provider’s charge and the allowed amount. For example, if the provider’s charge is $100 and the allowed amount is $70, the provider may bill you for the remaining </a:t>
            </a:r>
            <a:r>
              <a:rPr lang="en-US" sz="950" dirty="0" smtClean="0"/>
              <a:t>$</a:t>
            </a:r>
            <a:r>
              <a:rPr lang="en-US" sz="950" dirty="0"/>
              <a:t>30. A provider who balance bills is typically known as an </a:t>
            </a:r>
            <a:r>
              <a:rPr lang="en-US" sz="950" dirty="0" smtClean="0"/>
              <a:t>out-of-network </a:t>
            </a:r>
            <a:r>
              <a:rPr lang="en-US" sz="950" dirty="0"/>
              <a:t>provider. An in-network provider cannot balance bill you for covered services.</a:t>
            </a:r>
          </a:p>
          <a:p>
            <a:pPr lvl="1">
              <a:lnSpc>
                <a:spcPct val="100000"/>
              </a:lnSpc>
            </a:pPr>
            <a:r>
              <a:rPr lang="en-US" sz="950" b="1" dirty="0"/>
              <a:t>Coinsurance:</a:t>
            </a:r>
            <a:r>
              <a:rPr lang="en-US" sz="950" dirty="0"/>
              <a:t> The percentage of costs of a covered health </a:t>
            </a:r>
            <a:br>
              <a:rPr lang="en-US" sz="950" dirty="0"/>
            </a:br>
            <a:r>
              <a:rPr lang="en-US" sz="950" dirty="0"/>
              <a:t>care service you pay </a:t>
            </a:r>
            <a:r>
              <a:rPr lang="en-US" sz="950" dirty="0" smtClean="0"/>
              <a:t>(20</a:t>
            </a:r>
            <a:r>
              <a:rPr lang="en-US" sz="950" dirty="0"/>
              <a:t>%, for example) after you’ve paid </a:t>
            </a:r>
            <a:br>
              <a:rPr lang="en-US" sz="950" dirty="0"/>
            </a:br>
            <a:r>
              <a:rPr lang="en-US" sz="950" dirty="0"/>
              <a:t>your deductible.</a:t>
            </a:r>
          </a:p>
          <a:p>
            <a:pPr lvl="1">
              <a:lnSpc>
                <a:spcPct val="100000"/>
              </a:lnSpc>
            </a:pPr>
            <a:r>
              <a:rPr lang="en-US" sz="950" b="1" dirty="0"/>
              <a:t>Copayment (copay):</a:t>
            </a:r>
            <a:r>
              <a:rPr lang="en-US" sz="950" dirty="0"/>
              <a:t> A fixed amount ($20, for example) you pay for a covered health care service after you’ve paid your deductible. Copays can vary for different services within the same plan, like drugs, lab tests, and visits to specialists.</a:t>
            </a:r>
          </a:p>
          <a:p>
            <a:pPr lvl="1">
              <a:lnSpc>
                <a:spcPct val="100000"/>
              </a:lnSpc>
            </a:pPr>
            <a:r>
              <a:rPr lang="en-US" sz="950" b="1" dirty="0"/>
              <a:t>Deductible:</a:t>
            </a:r>
            <a:r>
              <a:rPr lang="en-US" sz="950" dirty="0"/>
              <a:t> The amount you pay for covered health care services before your insurance plan starts to pay. With a $</a:t>
            </a:r>
            <a:r>
              <a:rPr lang="en-US" sz="950" dirty="0" smtClean="0"/>
              <a:t>2,000 </a:t>
            </a:r>
            <a:r>
              <a:rPr lang="en-US" sz="950" dirty="0"/>
              <a:t>deductible, for example, you pay the first $2,000 of covered services yourself. After you pay your deductible, you usually pay only a copayment or coinsurance for covered services. Your insurance company pays the rest. Your deductible starts over each plan year.</a:t>
            </a:r>
          </a:p>
        </p:txBody>
      </p:sp>
      <p:sp>
        <p:nvSpPr>
          <p:cNvPr id="3" name="Title 2">
            <a:extLst>
              <a:ext uri="{FF2B5EF4-FFF2-40B4-BE49-F238E27FC236}">
                <a16:creationId xmlns:a16="http://schemas.microsoft.com/office/drawing/2014/main" id="{CF75A935-1959-4201-9B60-527F45D2A8BC}"/>
              </a:ext>
            </a:extLst>
          </p:cNvPr>
          <p:cNvSpPr>
            <a:spLocks noGrp="1"/>
          </p:cNvSpPr>
          <p:nvPr>
            <p:ph type="title"/>
          </p:nvPr>
        </p:nvSpPr>
        <p:spPr/>
        <p:txBody>
          <a:bodyPr/>
          <a:lstStyle/>
          <a:p>
            <a:r>
              <a:rPr lang="en-US" dirty="0"/>
              <a:t>Glossary</a:t>
            </a:r>
          </a:p>
        </p:txBody>
      </p:sp>
      <p:pic>
        <p:nvPicPr>
          <p:cNvPr id="4" name="Graphic 3" descr="Stethoscope">
            <a:extLst>
              <a:ext uri="{FF2B5EF4-FFF2-40B4-BE49-F238E27FC236}">
                <a16:creationId xmlns:a16="http://schemas.microsoft.com/office/drawing/2014/main" id="{16799DC4-09BF-4004-8147-87A10C5B3C33}"/>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0213878A-D4C8-4FE5-94DF-19EE27F91C44}"/>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C1B43F0F-D39A-4CE6-9606-AE2D39B95079}"/>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B0BEC7CF-73AD-4DFD-A838-ED5A61FEE5EA}"/>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sp>
        <p:nvSpPr>
          <p:cNvPr id="10" name="Content Placeholder 2">
            <a:extLst>
              <a:ext uri="{FF2B5EF4-FFF2-40B4-BE49-F238E27FC236}">
                <a16:creationId xmlns:a16="http://schemas.microsoft.com/office/drawing/2014/main" id="{672F3232-0E69-427C-8587-1C867D9C9A83}"/>
              </a:ext>
            </a:extLst>
          </p:cNvPr>
          <p:cNvSpPr txBox="1">
            <a:spLocks/>
          </p:cNvSpPr>
          <p:nvPr/>
        </p:nvSpPr>
        <p:spPr>
          <a:xfrm>
            <a:off x="4824551" y="1532709"/>
            <a:ext cx="4110436" cy="4850674"/>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950" b="1" dirty="0"/>
              <a:t>Guarantee Issue Amount:</a:t>
            </a:r>
            <a:r>
              <a:rPr lang="en-US" sz="950" dirty="0"/>
              <a:t> The amount of coverage you can </a:t>
            </a:r>
            <a:br>
              <a:rPr lang="en-US" sz="950" dirty="0"/>
            </a:br>
            <a:r>
              <a:rPr lang="en-US" sz="950" dirty="0"/>
              <a:t>be automatically approved for. If you apply for more coverage than the guarantee issue amount, you will have to complete an Evidence of Insurability form, and be approved for your coverage amount. Usually only available at your first enrollment opportunity. </a:t>
            </a:r>
          </a:p>
          <a:p>
            <a:pPr lvl="1">
              <a:lnSpc>
                <a:spcPct val="100000"/>
              </a:lnSpc>
            </a:pPr>
            <a:r>
              <a:rPr lang="en-US" sz="950" b="1" dirty="0"/>
              <a:t>In-Network:</a:t>
            </a:r>
            <a:r>
              <a:rPr lang="en-US" sz="950" dirty="0"/>
              <a:t> Providers who contract with your insurance carrier. </a:t>
            </a:r>
            <a:br>
              <a:rPr lang="en-US" sz="950" dirty="0"/>
            </a:br>
            <a:r>
              <a:rPr lang="en-US" sz="950" dirty="0"/>
              <a:t>In-network coinsurance and copayments usually cost you less than out-of-network providers.</a:t>
            </a:r>
          </a:p>
          <a:p>
            <a:pPr lvl="1">
              <a:lnSpc>
                <a:spcPct val="100000"/>
              </a:lnSpc>
            </a:pPr>
            <a:r>
              <a:rPr lang="en-US" sz="950" b="1" dirty="0"/>
              <a:t>Out-of-Network:</a:t>
            </a:r>
            <a:r>
              <a:rPr lang="en-US" sz="950" dirty="0"/>
              <a:t> Providers who don’t contract with your insurance carrier. Out-of-network coinsurance and copayments usually </a:t>
            </a:r>
            <a:br>
              <a:rPr lang="en-US" sz="950" dirty="0"/>
            </a:br>
            <a:r>
              <a:rPr lang="en-US" sz="950" dirty="0"/>
              <a:t>costs you more than in-network coinsurance. In addition, you may be responsible for anything above the allowed amount. (See Balance Billing.)</a:t>
            </a:r>
          </a:p>
          <a:p>
            <a:pPr lvl="1">
              <a:lnSpc>
                <a:spcPct val="100000"/>
              </a:lnSpc>
            </a:pPr>
            <a:r>
              <a:rPr lang="en-US" sz="950" b="1" dirty="0"/>
              <a:t>Out-of-Pocket Maximum:</a:t>
            </a:r>
            <a:r>
              <a:rPr lang="en-US" sz="950" dirty="0"/>
              <a:t> The most you have to pay for covered services in a plan year. After you spend this amount on deductibles, copayments, and coinsurance, your plan pays 100% of the costs of covered benefits. The out-of-pocket limit doesn’t include your monthly premiums. It also doesn’t include anything you may spend for services your plan doesn’t cover.</a:t>
            </a:r>
          </a:p>
          <a:p>
            <a:pPr lvl="1">
              <a:lnSpc>
                <a:spcPct val="100000"/>
              </a:lnSpc>
            </a:pPr>
            <a:r>
              <a:rPr lang="en-US" sz="950" b="1" dirty="0"/>
              <a:t>Prescription Drug Formulary:</a:t>
            </a:r>
            <a:r>
              <a:rPr lang="en-US" sz="950" dirty="0"/>
              <a:t> A list of prescription drugs covered by a prescription drug plan. Also called a drug list.</a:t>
            </a:r>
          </a:p>
          <a:p>
            <a:pPr lvl="1">
              <a:lnSpc>
                <a:spcPct val="100000"/>
              </a:lnSpc>
            </a:pPr>
            <a:r>
              <a:rPr lang="en-US" sz="950" b="1" dirty="0"/>
              <a:t>Prior Authorization:</a:t>
            </a:r>
            <a:r>
              <a:rPr lang="en-US" sz="950" dirty="0"/>
              <a:t> Approval from a health plan that may be required before you get a service or fill a prescription in order for the service or prescription to be covered by your plan.</a:t>
            </a:r>
          </a:p>
          <a:p>
            <a:pPr lvl="1">
              <a:lnSpc>
                <a:spcPct val="100000"/>
              </a:lnSpc>
            </a:pPr>
            <a:r>
              <a:rPr lang="en-US" sz="950" b="1" dirty="0"/>
              <a:t>Preventive Care:</a:t>
            </a:r>
            <a:r>
              <a:rPr lang="en-US" sz="950" dirty="0"/>
              <a:t> Routine health care that includes screenings, check-ups, and patient counseling to prevent illnesses, disease, or other health problems.</a:t>
            </a:r>
          </a:p>
          <a:p>
            <a:pPr lvl="1">
              <a:lnSpc>
                <a:spcPct val="100000"/>
              </a:lnSpc>
            </a:pPr>
            <a:endParaRPr lang="en-US" sz="950" dirty="0"/>
          </a:p>
        </p:txBody>
      </p:sp>
      <p:cxnSp>
        <p:nvCxnSpPr>
          <p:cNvPr id="13" name="Straight Connector 12">
            <a:extLst>
              <a:ext uri="{FF2B5EF4-FFF2-40B4-BE49-F238E27FC236}">
                <a16:creationId xmlns:a16="http://schemas.microsoft.com/office/drawing/2014/main" id="{233DA65D-77EC-4AE7-96AF-1289D6DA48AE}"/>
              </a:ext>
            </a:extLst>
          </p:cNvPr>
          <p:cNvCxnSpPr>
            <a:cxnSpLocks/>
          </p:cNvCxnSpPr>
          <p:nvPr/>
        </p:nvCxnSpPr>
        <p:spPr>
          <a:xfrm>
            <a:off x="4572000" y="1494446"/>
            <a:ext cx="0" cy="4793143"/>
          </a:xfrm>
          <a:prstGeom prst="line">
            <a:avLst/>
          </a:prstGeom>
          <a:ln>
            <a:solidFill>
              <a:schemeClr val="accent6">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8284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719DC-E1D3-48CD-BAB9-9A28F641FD6B}"/>
              </a:ext>
            </a:extLst>
          </p:cNvPr>
          <p:cNvSpPr>
            <a:spLocks noGrp="1"/>
          </p:cNvSpPr>
          <p:nvPr>
            <p:ph type="title"/>
          </p:nvPr>
        </p:nvSpPr>
        <p:spPr/>
        <p:txBody>
          <a:bodyPr/>
          <a:lstStyle/>
          <a:p>
            <a:r>
              <a:rPr lang="en-US" dirty="0"/>
              <a:t>NOTES</a:t>
            </a:r>
          </a:p>
        </p:txBody>
      </p:sp>
      <p:pic>
        <p:nvPicPr>
          <p:cNvPr id="3" name="Graphic 2" descr="Stethoscope">
            <a:extLst>
              <a:ext uri="{FF2B5EF4-FFF2-40B4-BE49-F238E27FC236}">
                <a16:creationId xmlns:a16="http://schemas.microsoft.com/office/drawing/2014/main" id="{CD1B9512-480C-4EBE-9C55-6218E895801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64ADC708-0DB9-4176-BED5-16DB829D5D10}"/>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5A1F2046-9BC2-4A12-9CD2-4EF09D9D1FD2}"/>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E0C2803E-F5B9-4C37-9C88-9E4964567CB9}"/>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spTree>
    <p:extLst>
      <p:ext uri="{BB962C8B-B14F-4D97-AF65-F5344CB8AC3E}">
        <p14:creationId xmlns:p14="http://schemas.microsoft.com/office/powerpoint/2010/main" val="970012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B3DDF7-C907-4628-9A76-88A8CEBA25D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42046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id="{C8074AA7-4E95-1C4E-AA1D-23FD15EAAF8A}"/>
              </a:ext>
            </a:extLst>
          </p:cNvPr>
          <p:cNvCxnSpPr>
            <a:cxnSpLocks/>
          </p:cNvCxnSpPr>
          <p:nvPr/>
        </p:nvCxnSpPr>
        <p:spPr>
          <a:xfrm>
            <a:off x="4629031" y="1733679"/>
            <a:ext cx="0" cy="282909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pic>
        <p:nvPicPr>
          <p:cNvPr id="50" name="Graphic 49" descr="Stethoscope">
            <a:extLst>
              <a:ext uri="{FF2B5EF4-FFF2-40B4-BE49-F238E27FC236}">
                <a16:creationId xmlns:a16="http://schemas.microsoft.com/office/drawing/2014/main" id="{7A6FBA26-33D0-8D4F-BD8B-AF32930BBCE8}"/>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35" name="Graphic 34" descr="Piggy Bank">
            <a:extLst>
              <a:ext uri="{FF2B5EF4-FFF2-40B4-BE49-F238E27FC236}">
                <a16:creationId xmlns:a16="http://schemas.microsoft.com/office/drawing/2014/main" id="{3690F131-EEF5-2A45-9DAE-980A4F08F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36" name="Graphic 35" descr="Document">
            <a:extLst>
              <a:ext uri="{FF2B5EF4-FFF2-40B4-BE49-F238E27FC236}">
                <a16:creationId xmlns:a16="http://schemas.microsoft.com/office/drawing/2014/main" id="{4E6608C9-DAC7-7747-890A-B40E2684C973}"/>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37" name="Graphic 36" descr="Speaker Phone">
            <a:extLst>
              <a:ext uri="{FF2B5EF4-FFF2-40B4-BE49-F238E27FC236}">
                <a16:creationId xmlns:a16="http://schemas.microsoft.com/office/drawing/2014/main" id="{17FE3813-6218-4845-A14B-D131FC244BA5}"/>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graphicFrame>
        <p:nvGraphicFramePr>
          <p:cNvPr id="20" name="Table 28">
            <a:extLst>
              <a:ext uri="{FF2B5EF4-FFF2-40B4-BE49-F238E27FC236}">
                <a16:creationId xmlns:a16="http://schemas.microsoft.com/office/drawing/2014/main" id="{2D2BF4F1-C375-40EA-A2ED-6C5ED853186B}"/>
              </a:ext>
            </a:extLst>
          </p:cNvPr>
          <p:cNvGraphicFramePr>
            <a:graphicFrameLocks noGrp="1"/>
          </p:cNvGraphicFramePr>
          <p:nvPr>
            <p:ph idx="1"/>
            <p:extLst>
              <p:ext uri="{D42A27DB-BD31-4B8C-83A1-F6EECF244321}">
                <p14:modId xmlns:p14="http://schemas.microsoft.com/office/powerpoint/2010/main" val="3943755962"/>
              </p:ext>
            </p:extLst>
          </p:nvPr>
        </p:nvGraphicFramePr>
        <p:xfrm>
          <a:off x="447266" y="1733679"/>
          <a:ext cx="3928872" cy="1920240"/>
        </p:xfrm>
        <a:graphic>
          <a:graphicData uri="http://schemas.openxmlformats.org/drawingml/2006/table">
            <a:tbl>
              <a:tblPr>
                <a:tableStyleId>{2D5ABB26-0587-4C30-8999-92F81FD0307C}</a:tableStyleId>
              </a:tblPr>
              <a:tblGrid>
                <a:gridCol w="388757">
                  <a:extLst>
                    <a:ext uri="{9D8B030D-6E8A-4147-A177-3AD203B41FA5}">
                      <a16:colId xmlns:a16="http://schemas.microsoft.com/office/drawing/2014/main" val="2789858241"/>
                    </a:ext>
                  </a:extLst>
                </a:gridCol>
                <a:gridCol w="3540115">
                  <a:extLst>
                    <a:ext uri="{9D8B030D-6E8A-4147-A177-3AD203B41FA5}">
                      <a16:colId xmlns:a16="http://schemas.microsoft.com/office/drawing/2014/main" val="638282543"/>
                    </a:ext>
                  </a:extLst>
                </a:gridCol>
              </a:tblGrid>
              <a:tr h="260341">
                <a:tc>
                  <a:txBody>
                    <a:bodyPr/>
                    <a:lstStyle/>
                    <a:p>
                      <a:r>
                        <a:rPr lang="en-US" sz="1200" b="0" dirty="0">
                          <a:solidFill>
                            <a:schemeClr val="accent2"/>
                          </a:solidFill>
                          <a:latin typeface="+mj-lt"/>
                        </a:rPr>
                        <a:t>3</a:t>
                      </a:r>
                    </a:p>
                  </a:txBody>
                  <a:tcPr/>
                </a:tc>
                <a:tc>
                  <a:txBody>
                    <a:bodyPr/>
                    <a:lstStyle/>
                    <a:p>
                      <a:r>
                        <a:rPr lang="en-US" sz="1000" dirty="0">
                          <a:solidFill>
                            <a:schemeClr val="tx1"/>
                          </a:solidFill>
                          <a:latin typeface="+mn-lt"/>
                        </a:rPr>
                        <a:t>Welcome to Your 2022 Benefits!</a:t>
                      </a:r>
                    </a:p>
                  </a:txBody>
                  <a:tcPr/>
                </a:tc>
                <a:extLst>
                  <a:ext uri="{0D108BD9-81ED-4DB2-BD59-A6C34878D82A}">
                    <a16:rowId xmlns:a16="http://schemas.microsoft.com/office/drawing/2014/main" val="1367540654"/>
                  </a:ext>
                </a:extLst>
              </a:tr>
              <a:tr h="260341">
                <a:tc>
                  <a:txBody>
                    <a:bodyPr/>
                    <a:lstStyle/>
                    <a:p>
                      <a:r>
                        <a:rPr lang="en-US" sz="1200" b="0" dirty="0">
                          <a:solidFill>
                            <a:schemeClr val="accent2"/>
                          </a:solidFill>
                          <a:latin typeface="+mj-lt"/>
                        </a:rPr>
                        <a:t>4</a:t>
                      </a:r>
                    </a:p>
                  </a:txBody>
                  <a:tcPr/>
                </a:tc>
                <a:tc>
                  <a:txBody>
                    <a:bodyPr/>
                    <a:lstStyle/>
                    <a:p>
                      <a:r>
                        <a:rPr lang="en-US" sz="1000" dirty="0">
                          <a:solidFill>
                            <a:schemeClr val="tx1"/>
                          </a:solidFill>
                          <a:latin typeface="+mn-lt"/>
                        </a:rPr>
                        <a:t>Eligibility</a:t>
                      </a:r>
                    </a:p>
                  </a:txBody>
                  <a:tcPr/>
                </a:tc>
                <a:extLst>
                  <a:ext uri="{0D108BD9-81ED-4DB2-BD59-A6C34878D82A}">
                    <a16:rowId xmlns:a16="http://schemas.microsoft.com/office/drawing/2014/main" val="2142275767"/>
                  </a:ext>
                </a:extLst>
              </a:tr>
              <a:tr h="260341">
                <a:tc>
                  <a:txBody>
                    <a:bodyPr/>
                    <a:lstStyle/>
                    <a:p>
                      <a:r>
                        <a:rPr lang="en-US" sz="1200" b="0" dirty="0">
                          <a:solidFill>
                            <a:schemeClr val="accent2"/>
                          </a:solidFill>
                          <a:latin typeface="+mj-lt"/>
                        </a:rPr>
                        <a:t>5</a:t>
                      </a:r>
                    </a:p>
                  </a:txBody>
                  <a:tcPr/>
                </a:tc>
                <a:tc>
                  <a:txBody>
                    <a:bodyPr/>
                    <a:lstStyle/>
                    <a:p>
                      <a:r>
                        <a:rPr lang="en-US" sz="1000" dirty="0">
                          <a:solidFill>
                            <a:schemeClr val="tx1"/>
                          </a:solidFill>
                          <a:latin typeface="+mn-lt"/>
                        </a:rPr>
                        <a:t>How to Enroll</a:t>
                      </a:r>
                    </a:p>
                  </a:txBody>
                  <a:tcPr/>
                </a:tc>
                <a:extLst>
                  <a:ext uri="{0D108BD9-81ED-4DB2-BD59-A6C34878D82A}">
                    <a16:rowId xmlns:a16="http://schemas.microsoft.com/office/drawing/2014/main" val="1371575040"/>
                  </a:ext>
                </a:extLst>
              </a:tr>
              <a:tr h="260341">
                <a:tc>
                  <a:txBody>
                    <a:bodyPr/>
                    <a:lstStyle/>
                    <a:p>
                      <a:r>
                        <a:rPr lang="en-US" sz="1200" b="0" dirty="0">
                          <a:solidFill>
                            <a:schemeClr val="accent2"/>
                          </a:solidFill>
                          <a:latin typeface="+mj-lt"/>
                        </a:rPr>
                        <a:t>6</a:t>
                      </a:r>
                    </a:p>
                  </a:txBody>
                  <a:tcPr/>
                </a:tc>
                <a:tc>
                  <a:txBody>
                    <a:bodyPr/>
                    <a:lstStyle/>
                    <a:p>
                      <a:r>
                        <a:rPr lang="en-US" sz="1000" dirty="0">
                          <a:solidFill>
                            <a:schemeClr val="tx1"/>
                          </a:solidFill>
                          <a:latin typeface="+mn-lt"/>
                        </a:rPr>
                        <a:t>UHC Medical</a:t>
                      </a:r>
                    </a:p>
                  </a:txBody>
                  <a:tcPr/>
                </a:tc>
                <a:extLst>
                  <a:ext uri="{0D108BD9-81ED-4DB2-BD59-A6C34878D82A}">
                    <a16:rowId xmlns:a16="http://schemas.microsoft.com/office/drawing/2014/main" val="616413303"/>
                  </a:ext>
                </a:extLst>
              </a:tr>
              <a:tr h="260341">
                <a:tc>
                  <a:txBody>
                    <a:bodyPr/>
                    <a:lstStyle/>
                    <a:p>
                      <a:r>
                        <a:rPr lang="en-US" sz="1200" b="0" dirty="0">
                          <a:solidFill>
                            <a:schemeClr val="accent2"/>
                          </a:solidFill>
                          <a:latin typeface="+mj-lt"/>
                        </a:rPr>
                        <a:t>9</a:t>
                      </a:r>
                    </a:p>
                  </a:txBody>
                  <a:tcPr/>
                </a:tc>
                <a:tc>
                  <a:txBody>
                    <a:bodyPr/>
                    <a:lstStyle/>
                    <a:p>
                      <a:r>
                        <a:rPr lang="en-US" sz="1000" dirty="0">
                          <a:solidFill>
                            <a:schemeClr val="tx1"/>
                          </a:solidFill>
                          <a:latin typeface="+mn-lt"/>
                        </a:rPr>
                        <a:t>Resources</a:t>
                      </a:r>
                    </a:p>
                  </a:txBody>
                  <a:tcPr/>
                </a:tc>
                <a:extLst>
                  <a:ext uri="{0D108BD9-81ED-4DB2-BD59-A6C34878D82A}">
                    <a16:rowId xmlns:a16="http://schemas.microsoft.com/office/drawing/2014/main" val="4255597744"/>
                  </a:ext>
                </a:extLst>
              </a:tr>
              <a:tr h="260341">
                <a:tc>
                  <a:txBody>
                    <a:bodyPr/>
                    <a:lstStyle/>
                    <a:p>
                      <a:r>
                        <a:rPr lang="en-US" sz="1200" b="0" dirty="0">
                          <a:solidFill>
                            <a:schemeClr val="accent2"/>
                          </a:solidFill>
                          <a:latin typeface="+mj-lt"/>
                        </a:rPr>
                        <a:t>10</a:t>
                      </a:r>
                    </a:p>
                  </a:txBody>
                  <a:tcPr/>
                </a:tc>
                <a:tc>
                  <a:txBody>
                    <a:bodyPr/>
                    <a:lstStyle/>
                    <a:p>
                      <a:r>
                        <a:rPr lang="en-US" sz="1000" dirty="0">
                          <a:solidFill>
                            <a:schemeClr val="tx1"/>
                          </a:solidFill>
                          <a:latin typeface="+mn-lt"/>
                        </a:rPr>
                        <a:t>UHC Voluntary Dental</a:t>
                      </a:r>
                    </a:p>
                  </a:txBody>
                  <a:tcPr/>
                </a:tc>
                <a:extLst>
                  <a:ext uri="{0D108BD9-81ED-4DB2-BD59-A6C34878D82A}">
                    <a16:rowId xmlns:a16="http://schemas.microsoft.com/office/drawing/2014/main" val="2406946821"/>
                  </a:ext>
                </a:extLst>
              </a:tr>
              <a:tr h="260341">
                <a:tc>
                  <a:txBody>
                    <a:bodyPr/>
                    <a:lstStyle/>
                    <a:p>
                      <a:r>
                        <a:rPr lang="en-US" sz="1200" b="0" dirty="0">
                          <a:solidFill>
                            <a:schemeClr val="accent2"/>
                          </a:solidFill>
                          <a:latin typeface="+mj-lt"/>
                        </a:rPr>
                        <a:t>12</a:t>
                      </a:r>
                    </a:p>
                  </a:txBody>
                  <a:tcPr/>
                </a:tc>
                <a:tc>
                  <a:txBody>
                    <a:bodyPr/>
                    <a:lstStyle/>
                    <a:p>
                      <a:r>
                        <a:rPr lang="en-US" sz="1000" dirty="0">
                          <a:solidFill>
                            <a:schemeClr val="tx1"/>
                          </a:solidFill>
                          <a:latin typeface="+mn-lt"/>
                        </a:rPr>
                        <a:t>UHC Voluntary </a:t>
                      </a:r>
                      <a:r>
                        <a:rPr lang="en-US" sz="1000" dirty="0">
                          <a:solidFill>
                            <a:schemeClr val="tx1"/>
                          </a:solidFill>
                        </a:rPr>
                        <a:t>Vision</a:t>
                      </a:r>
                    </a:p>
                  </a:txBody>
                  <a:tcPr/>
                </a:tc>
                <a:extLst>
                  <a:ext uri="{0D108BD9-81ED-4DB2-BD59-A6C34878D82A}">
                    <a16:rowId xmlns:a16="http://schemas.microsoft.com/office/drawing/2014/main" val="3031763121"/>
                  </a:ext>
                </a:extLst>
              </a:tr>
            </a:tbl>
          </a:graphicData>
        </a:graphic>
      </p:graphicFrame>
      <p:sp>
        <p:nvSpPr>
          <p:cNvPr id="4" name="Title 3">
            <a:extLst>
              <a:ext uri="{FF2B5EF4-FFF2-40B4-BE49-F238E27FC236}">
                <a16:creationId xmlns:a16="http://schemas.microsoft.com/office/drawing/2014/main" id="{5C22B1C8-8281-4A91-A526-15B44F3C1991}"/>
              </a:ext>
            </a:extLst>
          </p:cNvPr>
          <p:cNvSpPr>
            <a:spLocks noGrp="1"/>
          </p:cNvSpPr>
          <p:nvPr>
            <p:ph type="title"/>
          </p:nvPr>
        </p:nvSpPr>
        <p:spPr/>
        <p:txBody>
          <a:bodyPr/>
          <a:lstStyle/>
          <a:p>
            <a:r>
              <a:rPr lang="en-US" dirty="0"/>
              <a:t>CONTENT</a:t>
            </a:r>
          </a:p>
        </p:txBody>
      </p:sp>
      <p:graphicFrame>
        <p:nvGraphicFramePr>
          <p:cNvPr id="21" name="Table 28">
            <a:extLst>
              <a:ext uri="{FF2B5EF4-FFF2-40B4-BE49-F238E27FC236}">
                <a16:creationId xmlns:a16="http://schemas.microsoft.com/office/drawing/2014/main" id="{2714C961-5E3D-44F1-B65D-5F5DE113C4CB}"/>
              </a:ext>
            </a:extLst>
          </p:cNvPr>
          <p:cNvGraphicFramePr>
            <a:graphicFrameLocks/>
          </p:cNvGraphicFramePr>
          <p:nvPr>
            <p:extLst>
              <p:ext uri="{D42A27DB-BD31-4B8C-83A1-F6EECF244321}">
                <p14:modId xmlns:p14="http://schemas.microsoft.com/office/powerpoint/2010/main" val="1255980720"/>
              </p:ext>
            </p:extLst>
          </p:nvPr>
        </p:nvGraphicFramePr>
        <p:xfrm>
          <a:off x="5074437" y="1733679"/>
          <a:ext cx="3983605" cy="944880"/>
        </p:xfrm>
        <a:graphic>
          <a:graphicData uri="http://schemas.openxmlformats.org/drawingml/2006/table">
            <a:tbl>
              <a:tblPr>
                <a:tableStyleId>{2D5ABB26-0587-4C30-8999-92F81FD0307C}</a:tableStyleId>
              </a:tblPr>
              <a:tblGrid>
                <a:gridCol w="403254">
                  <a:extLst>
                    <a:ext uri="{9D8B030D-6E8A-4147-A177-3AD203B41FA5}">
                      <a16:colId xmlns:a16="http://schemas.microsoft.com/office/drawing/2014/main" val="2789858241"/>
                    </a:ext>
                  </a:extLst>
                </a:gridCol>
                <a:gridCol w="3580351">
                  <a:extLst>
                    <a:ext uri="{9D8B030D-6E8A-4147-A177-3AD203B41FA5}">
                      <a16:colId xmlns:a16="http://schemas.microsoft.com/office/drawing/2014/main" val="638282543"/>
                    </a:ext>
                  </a:extLst>
                </a:gridCol>
              </a:tblGrid>
              <a:tr h="260341">
                <a:tc>
                  <a:txBody>
                    <a:bodyPr/>
                    <a:lstStyle/>
                    <a:p>
                      <a:r>
                        <a:rPr lang="en-US" sz="1200" b="0" dirty="0">
                          <a:solidFill>
                            <a:schemeClr val="accent2"/>
                          </a:solidFill>
                          <a:latin typeface="+mj-lt"/>
                        </a:rPr>
                        <a:t>13</a:t>
                      </a:r>
                    </a:p>
                  </a:txBody>
                  <a:tcPr/>
                </a:tc>
                <a:tc>
                  <a:txBody>
                    <a:bodyPr/>
                    <a:lstStyle/>
                    <a:p>
                      <a:r>
                        <a:rPr lang="en-US" sz="1000" dirty="0">
                          <a:solidFill>
                            <a:schemeClr val="tx1"/>
                          </a:solidFill>
                          <a:latin typeface="+mn-lt"/>
                        </a:rPr>
                        <a:t>UHC</a:t>
                      </a:r>
                      <a:r>
                        <a:rPr lang="en-US" sz="1000" dirty="0">
                          <a:solidFill>
                            <a:srgbClr val="FF00FF"/>
                          </a:solidFill>
                          <a:latin typeface="+mn-lt"/>
                        </a:rPr>
                        <a:t> </a:t>
                      </a:r>
                      <a:r>
                        <a:rPr lang="en-US" sz="1000" dirty="0"/>
                        <a:t>Life and Accidental Death &amp; Dismemberment </a:t>
                      </a:r>
                      <a:br>
                        <a:rPr lang="en-US" sz="1000" dirty="0"/>
                      </a:br>
                      <a:r>
                        <a:rPr lang="en-US" sz="1000" dirty="0"/>
                        <a:t>(AD&amp;D) Insurance</a:t>
                      </a:r>
                    </a:p>
                  </a:txBody>
                  <a:tcPr/>
                </a:tc>
                <a:extLst>
                  <a:ext uri="{0D108BD9-81ED-4DB2-BD59-A6C34878D82A}">
                    <a16:rowId xmlns:a16="http://schemas.microsoft.com/office/drawing/2014/main" val="2287101290"/>
                  </a:ext>
                </a:extLst>
              </a:tr>
              <a:tr h="260341">
                <a:tc>
                  <a:txBody>
                    <a:bodyPr/>
                    <a:lstStyle/>
                    <a:p>
                      <a:r>
                        <a:rPr lang="en-US" sz="1200" b="0" dirty="0">
                          <a:solidFill>
                            <a:schemeClr val="accent2"/>
                          </a:solidFill>
                          <a:latin typeface="+mj-lt"/>
                        </a:rPr>
                        <a:t>14</a:t>
                      </a:r>
                    </a:p>
                  </a:txBody>
                  <a:tcPr/>
                </a:tc>
                <a:tc>
                  <a:txBody>
                    <a:bodyPr/>
                    <a:lstStyle/>
                    <a:p>
                      <a:r>
                        <a:rPr lang="en-US" sz="1000" dirty="0"/>
                        <a:t>Important Contacts</a:t>
                      </a:r>
                    </a:p>
                  </a:txBody>
                  <a:tcPr/>
                </a:tc>
                <a:extLst>
                  <a:ext uri="{0D108BD9-81ED-4DB2-BD59-A6C34878D82A}">
                    <a16:rowId xmlns:a16="http://schemas.microsoft.com/office/drawing/2014/main" val="1742864117"/>
                  </a:ext>
                </a:extLst>
              </a:tr>
              <a:tr h="260341">
                <a:tc>
                  <a:txBody>
                    <a:bodyPr/>
                    <a:lstStyle/>
                    <a:p>
                      <a:r>
                        <a:rPr lang="en-US" sz="1200" b="0" dirty="0">
                          <a:solidFill>
                            <a:schemeClr val="accent2"/>
                          </a:solidFill>
                          <a:latin typeface="+mj-lt"/>
                        </a:rPr>
                        <a:t>15</a:t>
                      </a:r>
                    </a:p>
                  </a:txBody>
                  <a:tcPr/>
                </a:tc>
                <a:tc>
                  <a:txBody>
                    <a:bodyPr/>
                    <a:lstStyle/>
                    <a:p>
                      <a:r>
                        <a:rPr lang="en-US" sz="1000" dirty="0"/>
                        <a:t>Glossary</a:t>
                      </a:r>
                    </a:p>
                  </a:txBody>
                  <a:tcPr/>
                </a:tc>
                <a:extLst>
                  <a:ext uri="{0D108BD9-81ED-4DB2-BD59-A6C34878D82A}">
                    <a16:rowId xmlns:a16="http://schemas.microsoft.com/office/drawing/2014/main" val="380147408"/>
                  </a:ext>
                </a:extLst>
              </a:tr>
            </a:tbl>
          </a:graphicData>
        </a:graphic>
      </p:graphicFrame>
      <p:sp>
        <p:nvSpPr>
          <p:cNvPr id="25" name="Content Placeholder 7">
            <a:extLst>
              <a:ext uri="{FF2B5EF4-FFF2-40B4-BE49-F238E27FC236}">
                <a16:creationId xmlns:a16="http://schemas.microsoft.com/office/drawing/2014/main" id="{43DD1B3F-DF47-4FDE-9E75-5120C7F59342}"/>
              </a:ext>
            </a:extLst>
          </p:cNvPr>
          <p:cNvSpPr txBox="1">
            <a:spLocks/>
          </p:cNvSpPr>
          <p:nvPr/>
        </p:nvSpPr>
        <p:spPr>
          <a:xfrm>
            <a:off x="536447" y="4967539"/>
            <a:ext cx="8114253" cy="1163457"/>
          </a:xfrm>
          <a:prstGeom prst="rect">
            <a:avLst/>
          </a:prstGeom>
        </p:spPr>
        <p:txBody>
          <a:bodyPr lIns="0" tIns="0" rIns="0" bIns="0"/>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latin typeface="Arial" panose="020B0604020202020204" pitchFamily="34" charset="0"/>
              </a:rPr>
              <a:t>The information in this Enrollment Guide is intended for illustrative and informational purposes only. The information contained herein was taken from various summary plan descriptions, certificates of coverage, and benefit information. While every effort was taken to accurately report your benefits, discrepancies and errors are always possible. It is not intended to alter or expand rights or liabilities set forth in the official plan documents or contracts. It is not an offer to contract nor are there any express or implied guarantees. In case of a discrepancy between this information and the actual plan documents, the actual plan documents will prevail. If you have any questions about this summary, please contact Human Resources. </a:t>
            </a:r>
          </a:p>
          <a:p>
            <a:pPr lvl="1">
              <a:lnSpc>
                <a:spcPct val="100000"/>
              </a:lnSpc>
            </a:pPr>
            <a:r>
              <a:rPr lang="en-US" sz="1000" dirty="0">
                <a:latin typeface="Arial" panose="020B0604020202020204" pitchFamily="34" charset="0"/>
              </a:rPr>
              <a:t>© Copyright 2020 Marsh &amp; McLennan Agency. All rights reserved.</a:t>
            </a:r>
          </a:p>
        </p:txBody>
      </p:sp>
    </p:spTree>
    <p:extLst>
      <p:ext uri="{BB962C8B-B14F-4D97-AF65-F5344CB8AC3E}">
        <p14:creationId xmlns:p14="http://schemas.microsoft.com/office/powerpoint/2010/main" val="3390479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2AA8A6-5557-4B5E-B84F-1F264BE0276C}"/>
              </a:ext>
            </a:extLst>
          </p:cNvPr>
          <p:cNvSpPr>
            <a:spLocks noGrp="1"/>
          </p:cNvSpPr>
          <p:nvPr>
            <p:ph idx="1"/>
          </p:nvPr>
        </p:nvSpPr>
        <p:spPr>
          <a:xfrm>
            <a:off x="556156" y="1527638"/>
            <a:ext cx="7886700" cy="2365093"/>
          </a:xfrm>
        </p:spPr>
        <p:txBody>
          <a:bodyPr lIns="0" tIns="0" rIns="0" bIns="0">
            <a:noAutofit/>
          </a:bodyPr>
          <a:lstStyle/>
          <a:p>
            <a:pPr lvl="1">
              <a:lnSpc>
                <a:spcPct val="110000"/>
              </a:lnSpc>
              <a:spcBef>
                <a:spcPts val="800"/>
              </a:spcBef>
            </a:pPr>
            <a:r>
              <a:rPr lang="en-US" sz="1600" dirty="0"/>
              <a:t>Grayscale Event Marketing LLC is pleased to provide you and your family with a wide range of competitive benefits. Your benefits are an important part of your total compensation. You have the flexibility to choose the benefits that are right for you and your family, to keep you physically and financially healthy now and in the future. </a:t>
            </a:r>
          </a:p>
          <a:p>
            <a:pPr lvl="1">
              <a:lnSpc>
                <a:spcPct val="110000"/>
              </a:lnSpc>
              <a:spcBef>
                <a:spcPts val="800"/>
              </a:spcBef>
            </a:pPr>
            <a:r>
              <a:rPr lang="en-US" sz="1600" dirty="0"/>
              <a:t>This benefits guide provides important information about your benefits and how to use them to your best advantage. Please review this information carefully, ask questions if needed, and make sure to enroll by the deadline.</a:t>
            </a:r>
          </a:p>
        </p:txBody>
      </p:sp>
      <p:sp>
        <p:nvSpPr>
          <p:cNvPr id="3" name="Title 2">
            <a:extLst>
              <a:ext uri="{FF2B5EF4-FFF2-40B4-BE49-F238E27FC236}">
                <a16:creationId xmlns:a16="http://schemas.microsoft.com/office/drawing/2014/main" id="{8A197C55-767E-412B-A048-4615CDCEABB3}"/>
              </a:ext>
            </a:extLst>
          </p:cNvPr>
          <p:cNvSpPr>
            <a:spLocks noGrp="1"/>
          </p:cNvSpPr>
          <p:nvPr>
            <p:ph type="title"/>
          </p:nvPr>
        </p:nvSpPr>
        <p:spPr>
          <a:xfrm>
            <a:off x="457200" y="20320"/>
            <a:ext cx="8251371" cy="973025"/>
          </a:xfrm>
        </p:spPr>
        <p:txBody>
          <a:bodyPr/>
          <a:lstStyle/>
          <a:p>
            <a:r>
              <a:rPr lang="en-US" dirty="0"/>
              <a:t>Welcome to Your 2022 Benefits! </a:t>
            </a:r>
          </a:p>
        </p:txBody>
      </p:sp>
      <p:grpSp>
        <p:nvGrpSpPr>
          <p:cNvPr id="26" name="Group 25">
            <a:extLst>
              <a:ext uri="{FF2B5EF4-FFF2-40B4-BE49-F238E27FC236}">
                <a16:creationId xmlns:a16="http://schemas.microsoft.com/office/drawing/2014/main" id="{A5BD072C-C073-4582-BC7B-B728C9F55A92}"/>
              </a:ext>
            </a:extLst>
          </p:cNvPr>
          <p:cNvGrpSpPr/>
          <p:nvPr/>
        </p:nvGrpSpPr>
        <p:grpSpPr>
          <a:xfrm>
            <a:off x="375930" y="4427024"/>
            <a:ext cx="8462676" cy="1725028"/>
            <a:chOff x="1360517" y="4663871"/>
            <a:chExt cx="3733834" cy="761103"/>
          </a:xfrm>
          <a:solidFill>
            <a:schemeClr val="accent2">
              <a:alpha val="15000"/>
            </a:schemeClr>
          </a:solidFill>
        </p:grpSpPr>
        <p:pic>
          <p:nvPicPr>
            <p:cNvPr id="60" name="Graphic 59" descr="Stethoscope">
              <a:extLst>
                <a:ext uri="{FF2B5EF4-FFF2-40B4-BE49-F238E27FC236}">
                  <a16:creationId xmlns:a16="http://schemas.microsoft.com/office/drawing/2014/main" id="{95E1409D-062C-4D6D-80C4-C8F0166C4D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360517" y="4679347"/>
              <a:ext cx="718511" cy="718511"/>
            </a:xfrm>
            <a:prstGeom prst="rect">
              <a:avLst/>
            </a:prstGeom>
          </p:spPr>
        </p:pic>
        <p:pic>
          <p:nvPicPr>
            <p:cNvPr id="61" name="Graphic 60" descr="Piggy Bank">
              <a:extLst>
                <a:ext uri="{FF2B5EF4-FFF2-40B4-BE49-F238E27FC236}">
                  <a16:creationId xmlns:a16="http://schemas.microsoft.com/office/drawing/2014/main" id="{EC73ECA8-A41A-4AFC-A397-ECE0192A1E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2390758" y="4663871"/>
              <a:ext cx="694656" cy="694656"/>
            </a:xfrm>
            <a:prstGeom prst="rect">
              <a:avLst/>
            </a:prstGeom>
          </p:spPr>
        </p:pic>
        <p:pic>
          <p:nvPicPr>
            <p:cNvPr id="62" name="Graphic 61" descr="Document">
              <a:extLst>
                <a:ext uri="{FF2B5EF4-FFF2-40B4-BE49-F238E27FC236}">
                  <a16:creationId xmlns:a16="http://schemas.microsoft.com/office/drawing/2014/main" id="{FB585F92-0CF7-45FC-B87F-57851523C67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3397144" y="4718678"/>
              <a:ext cx="635779" cy="635779"/>
            </a:xfrm>
            <a:prstGeom prst="rect">
              <a:avLst/>
            </a:prstGeom>
          </p:spPr>
        </p:pic>
        <p:pic>
          <p:nvPicPr>
            <p:cNvPr id="63" name="Graphic 62" descr="Speaker Phone">
              <a:extLst>
                <a:ext uri="{FF2B5EF4-FFF2-40B4-BE49-F238E27FC236}">
                  <a16:creationId xmlns:a16="http://schemas.microsoft.com/office/drawing/2014/main" id="{DC2B44D4-548E-4C7B-97CF-0414C59B000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4344653" y="4675276"/>
              <a:ext cx="749698" cy="749698"/>
            </a:xfrm>
            <a:prstGeom prst="rect">
              <a:avLst/>
            </a:prstGeom>
          </p:spPr>
        </p:pic>
      </p:grpSp>
    </p:spTree>
    <p:extLst>
      <p:ext uri="{BB962C8B-B14F-4D97-AF65-F5344CB8AC3E}">
        <p14:creationId xmlns:p14="http://schemas.microsoft.com/office/powerpoint/2010/main" val="22349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197C55-767E-412B-A048-4615CDCEABB3}"/>
              </a:ext>
            </a:extLst>
          </p:cNvPr>
          <p:cNvSpPr>
            <a:spLocks noGrp="1"/>
          </p:cNvSpPr>
          <p:nvPr>
            <p:ph type="title"/>
          </p:nvPr>
        </p:nvSpPr>
        <p:spPr/>
        <p:txBody>
          <a:bodyPr/>
          <a:lstStyle/>
          <a:p>
            <a:r>
              <a:rPr lang="en-US" dirty="0"/>
              <a:t>Eligibility</a:t>
            </a:r>
          </a:p>
        </p:txBody>
      </p:sp>
      <p:pic>
        <p:nvPicPr>
          <p:cNvPr id="4" name="Graphic 3" descr="Stethoscope">
            <a:extLst>
              <a:ext uri="{FF2B5EF4-FFF2-40B4-BE49-F238E27FC236}">
                <a16:creationId xmlns:a16="http://schemas.microsoft.com/office/drawing/2014/main" id="{BF4FF89B-5849-4ED5-9EC9-7F32381CC267}"/>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E9957B75-67B1-4113-9970-14A7AE5345A6}"/>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0C950F89-0140-4CB8-A91C-A9FF9B9ABF77}"/>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4E5660A0-63FC-4F1F-83A1-E5F353DF9667}"/>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8278478" y="150300"/>
            <a:ext cx="749698" cy="749698"/>
          </a:xfrm>
          <a:prstGeom prst="rect">
            <a:avLst/>
          </a:prstGeom>
        </p:spPr>
      </p:pic>
      <p:sp>
        <p:nvSpPr>
          <p:cNvPr id="43" name="Content Placeholder 2">
            <a:extLst>
              <a:ext uri="{FF2B5EF4-FFF2-40B4-BE49-F238E27FC236}">
                <a16:creationId xmlns:a16="http://schemas.microsoft.com/office/drawing/2014/main" id="{60260454-348D-4EE7-B6CE-07A4A248D6A0}"/>
              </a:ext>
            </a:extLst>
          </p:cNvPr>
          <p:cNvSpPr txBox="1">
            <a:spLocks/>
          </p:cNvSpPr>
          <p:nvPr/>
        </p:nvSpPr>
        <p:spPr>
          <a:xfrm>
            <a:off x="457200" y="1520697"/>
            <a:ext cx="8331200" cy="4766892"/>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t>If you are regularly scheduled to work at least 30 hours per week, you are eligible for the Grayscale Event Marketing LLC benefits program. For newly hired individuals, most of your benefits are effective the first day of the month following 30 days. You may also enroll your eligible dependents for coverage. Eligible dependents include:</a:t>
            </a:r>
          </a:p>
          <a:p>
            <a:pPr lvl="2">
              <a:lnSpc>
                <a:spcPct val="100000"/>
              </a:lnSpc>
            </a:pPr>
            <a:r>
              <a:rPr lang="en-US" sz="1000" dirty="0"/>
              <a:t>Your legal spouse </a:t>
            </a:r>
          </a:p>
          <a:p>
            <a:pPr lvl="2">
              <a:lnSpc>
                <a:spcPct val="100000"/>
              </a:lnSpc>
            </a:pPr>
            <a:r>
              <a:rPr lang="en-US" sz="1000" dirty="0"/>
              <a:t>Children under the age of 26, regardless of student, dependency or marital status; Children past the age of 26 who are fully dependent on you for support due to a mental or physical disability (and are indicated as such on your federal tax return).</a:t>
            </a:r>
          </a:p>
          <a:p>
            <a:pPr lvl="1">
              <a:lnSpc>
                <a:spcPct val="100000"/>
              </a:lnSpc>
            </a:pPr>
            <a:endParaRPr lang="en-US" sz="1000" dirty="0"/>
          </a:p>
          <a:p>
            <a:r>
              <a:rPr lang="en-US" dirty="0"/>
              <a:t>Benefits End</a:t>
            </a:r>
          </a:p>
          <a:p>
            <a:pPr lvl="1">
              <a:lnSpc>
                <a:spcPct val="100000"/>
              </a:lnSpc>
            </a:pPr>
            <a:r>
              <a:rPr lang="en-US" sz="1000" dirty="0"/>
              <a:t>All benefits end at the end of the month in which your employment ends.</a:t>
            </a:r>
          </a:p>
        </p:txBody>
      </p:sp>
      <p:sp>
        <p:nvSpPr>
          <p:cNvPr id="46" name="Content Placeholder 28">
            <a:extLst>
              <a:ext uri="{FF2B5EF4-FFF2-40B4-BE49-F238E27FC236}">
                <a16:creationId xmlns:a16="http://schemas.microsoft.com/office/drawing/2014/main" id="{DFE667CC-65F4-48EA-BFEC-61258AE83301}"/>
              </a:ext>
            </a:extLst>
          </p:cNvPr>
          <p:cNvSpPr txBox="1">
            <a:spLocks/>
          </p:cNvSpPr>
          <p:nvPr/>
        </p:nvSpPr>
        <p:spPr>
          <a:xfrm>
            <a:off x="457200" y="3765797"/>
            <a:ext cx="8331200" cy="1082428"/>
          </a:xfrm>
          <a:prstGeom prst="rect">
            <a:avLst/>
          </a:prstGeom>
          <a:solidFill>
            <a:schemeClr val="accent2">
              <a:alpha val="15000"/>
            </a:schemeClr>
          </a:solidFill>
          <a:ln>
            <a:solidFill>
              <a:schemeClr val="accent2"/>
            </a:solidFill>
          </a:ln>
        </p:spPr>
        <p:txBody>
          <a:bodyPr anchor="ctr" anchorCtr="0"/>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Changing Benefits After Enrollment</a:t>
            </a:r>
          </a:p>
          <a:p>
            <a:pPr lvl="1">
              <a:lnSpc>
                <a:spcPct val="100000"/>
              </a:lnSpc>
            </a:pPr>
            <a:r>
              <a:rPr lang="en-US" sz="1000" spc="-10" dirty="0"/>
              <a:t>During the year, you cannot make changes to your medical, dental, vision or Health Care or Dependent Care Flexible Spending Accounts unless you experience a Qualified Life Event, such as marriage or the birth of a child. If you experience a Qualified Life Event (examples: Marriage, Divorce, Death, Birth/Adoption, Step-Child, change in employment status for you or your spouse), you should contact Tim Gray within 30 days of the event, or you will have to wait until the next annual open enrollment period to make changes (unless you experience another Qualified Life Event).</a:t>
            </a:r>
          </a:p>
        </p:txBody>
      </p:sp>
    </p:spTree>
    <p:extLst>
      <p:ext uri="{BB962C8B-B14F-4D97-AF65-F5344CB8AC3E}">
        <p14:creationId xmlns:p14="http://schemas.microsoft.com/office/powerpoint/2010/main" val="271471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197C55-767E-412B-A048-4615CDCEABB3}"/>
              </a:ext>
            </a:extLst>
          </p:cNvPr>
          <p:cNvSpPr>
            <a:spLocks noGrp="1"/>
          </p:cNvSpPr>
          <p:nvPr>
            <p:ph type="title"/>
          </p:nvPr>
        </p:nvSpPr>
        <p:spPr/>
        <p:txBody>
          <a:bodyPr/>
          <a:lstStyle/>
          <a:p>
            <a:r>
              <a:rPr lang="en-US" dirty="0"/>
              <a:t>How to enroll</a:t>
            </a:r>
          </a:p>
        </p:txBody>
      </p:sp>
      <p:pic>
        <p:nvPicPr>
          <p:cNvPr id="4" name="Graphic 3" descr="Stethoscope">
            <a:extLst>
              <a:ext uri="{FF2B5EF4-FFF2-40B4-BE49-F238E27FC236}">
                <a16:creationId xmlns:a16="http://schemas.microsoft.com/office/drawing/2014/main" id="{BF4FF89B-5849-4ED5-9EC9-7F32381CC267}"/>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E9957B75-67B1-4113-9970-14A7AE5345A6}"/>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0C950F89-0140-4CB8-A91C-A9FF9B9ABF77}"/>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4E5660A0-63FC-4F1F-83A1-E5F353DF9667}"/>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sp>
        <p:nvSpPr>
          <p:cNvPr id="8" name="Content Placeholder 2">
            <a:extLst>
              <a:ext uri="{FF2B5EF4-FFF2-40B4-BE49-F238E27FC236}">
                <a16:creationId xmlns:a16="http://schemas.microsoft.com/office/drawing/2014/main" id="{A8A0BA6B-A311-49D4-9162-517A381E3F9C}"/>
              </a:ext>
            </a:extLst>
          </p:cNvPr>
          <p:cNvSpPr txBox="1">
            <a:spLocks/>
          </p:cNvSpPr>
          <p:nvPr/>
        </p:nvSpPr>
        <p:spPr>
          <a:xfrm>
            <a:off x="457200" y="1500189"/>
            <a:ext cx="8267350" cy="468179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n-US" sz="1000" dirty="0"/>
              <a:t>Open enrollment for the 2022 plan year is 4/1/2022 to 4/30/2022. If you are a new hire, you should return your enrollment election prior to your coverage effective date. You must complete your enrollment to receive benefit coverage for the plan year.</a:t>
            </a:r>
          </a:p>
          <a:p>
            <a:r>
              <a:rPr lang="en-US" dirty="0"/>
              <a:t>Before You Enroll</a:t>
            </a:r>
          </a:p>
          <a:p>
            <a:pPr lvl="2">
              <a:lnSpc>
                <a:spcPct val="100000"/>
              </a:lnSpc>
            </a:pPr>
            <a:r>
              <a:rPr lang="en-US" sz="1000" dirty="0"/>
              <a:t>Carefully review the benefits listed in this guide and determine the medical, dental, vision and other coverage that’s best for you and your family.</a:t>
            </a:r>
          </a:p>
          <a:p>
            <a:pPr lvl="2">
              <a:lnSpc>
                <a:spcPct val="100000"/>
              </a:lnSpc>
            </a:pPr>
            <a:r>
              <a:rPr lang="en-US" sz="1000" dirty="0"/>
              <a:t>Ensure family members meet the eligibility requirements.</a:t>
            </a:r>
          </a:p>
          <a:p>
            <a:pPr lvl="2">
              <a:lnSpc>
                <a:spcPct val="100000"/>
              </a:lnSpc>
            </a:pPr>
            <a:r>
              <a:rPr lang="en-US" sz="1000" dirty="0"/>
              <a:t>Understand the cost of the plans you selected.</a:t>
            </a:r>
          </a:p>
          <a:p>
            <a:pPr lvl="2">
              <a:lnSpc>
                <a:spcPct val="100000"/>
              </a:lnSpc>
            </a:pPr>
            <a:r>
              <a:rPr lang="en-US" sz="1000" dirty="0"/>
              <a:t>Select, review and submit your desired coverage. </a:t>
            </a:r>
          </a:p>
          <a:p>
            <a:pPr lvl="2">
              <a:lnSpc>
                <a:spcPct val="100000"/>
              </a:lnSpc>
            </a:pPr>
            <a:r>
              <a:rPr lang="en-US" sz="1000" dirty="0"/>
              <a:t>Be sure to complete beneficiary information for Life and AD&amp;D benefits.</a:t>
            </a:r>
          </a:p>
          <a:p>
            <a:pPr lvl="1">
              <a:lnSpc>
                <a:spcPct val="100000"/>
              </a:lnSpc>
            </a:pPr>
            <a:r>
              <a:rPr lang="en-US" sz="1000" dirty="0"/>
              <a:t>Check with Tim Gray if you have questions. </a:t>
            </a:r>
          </a:p>
        </p:txBody>
      </p:sp>
    </p:spTree>
    <p:extLst>
      <p:ext uri="{BB962C8B-B14F-4D97-AF65-F5344CB8AC3E}">
        <p14:creationId xmlns:p14="http://schemas.microsoft.com/office/powerpoint/2010/main" val="1648973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F7B757C9-4443-864F-8E3F-E6CADA9035E9}"/>
              </a:ext>
            </a:extLst>
          </p:cNvPr>
          <p:cNvSpPr txBox="1"/>
          <p:nvPr/>
        </p:nvSpPr>
        <p:spPr>
          <a:xfrm flipH="1">
            <a:off x="434144" y="332789"/>
            <a:ext cx="3867500" cy="384721"/>
          </a:xfrm>
          <a:prstGeom prst="rect">
            <a:avLst/>
          </a:prstGeom>
          <a:noFill/>
        </p:spPr>
        <p:txBody>
          <a:bodyPr wrap="square" lIns="0" tIns="0" rIns="0" bIns="0" rtlCol="0">
            <a:spAutoFit/>
          </a:bodyPr>
          <a:lstStyle/>
          <a:p>
            <a:r>
              <a:rPr lang="en-US" sz="2500" cap="all" dirty="0">
                <a:solidFill>
                  <a:schemeClr val="accent1"/>
                </a:solidFill>
                <a:latin typeface="+mj-lt"/>
                <a:ea typeface="+mj-ea"/>
                <a:cs typeface="Arial" panose="020B0604020202020204" pitchFamily="34" charset="0"/>
              </a:rPr>
              <a:t>UHC MEDICAL</a:t>
            </a:r>
          </a:p>
        </p:txBody>
      </p:sp>
      <p:pic>
        <p:nvPicPr>
          <p:cNvPr id="47" name="Graphic 46" descr="Stethoscope">
            <a:extLst>
              <a:ext uri="{FF2B5EF4-FFF2-40B4-BE49-F238E27FC236}">
                <a16:creationId xmlns:a16="http://schemas.microsoft.com/office/drawing/2014/main" id="{2B2ED884-D0A2-4740-9A4F-ABC0F3A0612A}"/>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48" name="Graphic 47" descr="Piggy Bank">
            <a:extLst>
              <a:ext uri="{FF2B5EF4-FFF2-40B4-BE49-F238E27FC236}">
                <a16:creationId xmlns:a16="http://schemas.microsoft.com/office/drawing/2014/main" id="{2B4396D8-0C6A-4F63-A0C3-11A2EB017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49" name="Graphic 48" descr="Document">
            <a:extLst>
              <a:ext uri="{FF2B5EF4-FFF2-40B4-BE49-F238E27FC236}">
                <a16:creationId xmlns:a16="http://schemas.microsoft.com/office/drawing/2014/main" id="{A1C826E6-CEDB-4458-945A-7F6352319A19}"/>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50" name="Graphic 49" descr="Speaker Phone">
            <a:extLst>
              <a:ext uri="{FF2B5EF4-FFF2-40B4-BE49-F238E27FC236}">
                <a16:creationId xmlns:a16="http://schemas.microsoft.com/office/drawing/2014/main" id="{4016E56F-4607-4310-9EF5-1AEC468AEDB8}"/>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sp>
        <p:nvSpPr>
          <p:cNvPr id="16" name="Content Placeholder 4">
            <a:extLst>
              <a:ext uri="{FF2B5EF4-FFF2-40B4-BE49-F238E27FC236}">
                <a16:creationId xmlns:a16="http://schemas.microsoft.com/office/drawing/2014/main" id="{ED233B5F-ADB6-44A0-9F19-586BB90D3434}"/>
              </a:ext>
            </a:extLst>
          </p:cNvPr>
          <p:cNvSpPr>
            <a:spLocks noGrp="1"/>
          </p:cNvSpPr>
          <p:nvPr>
            <p:ph idx="1"/>
          </p:nvPr>
        </p:nvSpPr>
        <p:spPr>
          <a:xfrm>
            <a:off x="556156" y="1503911"/>
            <a:ext cx="4738186" cy="4401589"/>
          </a:xfrm>
        </p:spPr>
        <p:txBody>
          <a:bodyPr lIns="0" tIns="0" rIns="0" bIns="0">
            <a:noAutofit/>
          </a:bodyPr>
          <a:lstStyle/>
          <a:p>
            <a:pPr lvl="1">
              <a:lnSpc>
                <a:spcPct val="100000"/>
              </a:lnSpc>
            </a:pPr>
            <a:r>
              <a:rPr lang="en-US" sz="1000" dirty="0"/>
              <a:t>Grayscale Event Marketing LLC’s medical coverage provides you and your family the protection you need for everyday health issues or unexpected medical expenses.</a:t>
            </a:r>
          </a:p>
          <a:p>
            <a:pPr>
              <a:spcBef>
                <a:spcPts val="1200"/>
              </a:spcBef>
            </a:pPr>
            <a:r>
              <a:rPr lang="en-US" dirty="0"/>
              <a:t>How Medical Coverage Works</a:t>
            </a:r>
          </a:p>
          <a:p>
            <a:pPr lvl="1">
              <a:lnSpc>
                <a:spcPct val="100000"/>
              </a:lnSpc>
            </a:pPr>
            <a:r>
              <a:rPr lang="en-US" sz="1000" dirty="0"/>
              <a:t>When you enroll in medical coverage, you pay a portion of your health </a:t>
            </a:r>
            <a:br>
              <a:rPr lang="en-US" sz="1000" dirty="0"/>
            </a:br>
            <a:r>
              <a:rPr lang="en-US" sz="1000" dirty="0"/>
              <a:t>care costs when you receive care and the plan pays a portion, as detailed below. Note that preventive care — like physical exams, flu shots and screenings — is always covered 100% when you use in-network providers.</a:t>
            </a:r>
            <a:endParaRPr lang="en-US" sz="1000" dirty="0">
              <a:solidFill>
                <a:srgbClr val="FF00FF"/>
              </a:solidFill>
            </a:endParaRPr>
          </a:p>
          <a:p>
            <a:pPr lvl="2">
              <a:lnSpc>
                <a:spcPct val="100000"/>
              </a:lnSpc>
            </a:pPr>
            <a:r>
              <a:rPr lang="en-US" sz="1000" b="1" dirty="0"/>
              <a:t>Deductibles</a:t>
            </a:r>
            <a:r>
              <a:rPr lang="en-US" sz="1000" dirty="0"/>
              <a:t> — The amount you pay each year for eligible in-network </a:t>
            </a:r>
            <a:br>
              <a:rPr lang="en-US" sz="1000" dirty="0"/>
            </a:br>
            <a:r>
              <a:rPr lang="en-US" sz="1000" dirty="0"/>
              <a:t>and out-of-network charges before the plan begins to pay a portion of </a:t>
            </a:r>
            <a:br>
              <a:rPr lang="en-US" sz="1000" dirty="0"/>
            </a:br>
            <a:r>
              <a:rPr lang="en-US" sz="1000" dirty="0"/>
              <a:t>the costs.</a:t>
            </a:r>
          </a:p>
          <a:p>
            <a:pPr lvl="2">
              <a:lnSpc>
                <a:spcPct val="100000"/>
              </a:lnSpc>
            </a:pPr>
            <a:r>
              <a:rPr lang="en-US" sz="1000" b="1" dirty="0"/>
              <a:t>Copays</a:t>
            </a:r>
            <a:r>
              <a:rPr lang="en-US" sz="1000" dirty="0"/>
              <a:t> — A fixed amount you pay for a health care service. Copays do not count toward your annual deductible but do count toward your annual out-of-pocket maximum.</a:t>
            </a:r>
          </a:p>
          <a:p>
            <a:pPr lvl="2">
              <a:lnSpc>
                <a:spcPct val="100000"/>
              </a:lnSpc>
            </a:pPr>
            <a:r>
              <a:rPr lang="en-US" sz="1000" b="1" dirty="0"/>
              <a:t>Coinsurances</a:t>
            </a:r>
            <a:r>
              <a:rPr lang="en-US" sz="1000" dirty="0"/>
              <a:t> — Once you’ve met your deductible, you and the plan share the cost of care, which is called coinsurance. For example, you pay </a:t>
            </a:r>
            <a:r>
              <a:rPr lang="en-US" sz="1000" dirty="0" smtClean="0"/>
              <a:t>50</a:t>
            </a:r>
            <a:r>
              <a:rPr lang="en-US" sz="1000" dirty="0"/>
              <a:t>% for services and the plan pays </a:t>
            </a:r>
            <a:r>
              <a:rPr lang="en-US" sz="1000" dirty="0" smtClean="0"/>
              <a:t>50</a:t>
            </a:r>
            <a:r>
              <a:rPr lang="en-US" sz="1000" dirty="0"/>
              <a:t>% of the cost until you reach your annual out-of-pocket maximum.</a:t>
            </a:r>
          </a:p>
          <a:p>
            <a:pPr lvl="2">
              <a:lnSpc>
                <a:spcPct val="100000"/>
              </a:lnSpc>
            </a:pPr>
            <a:r>
              <a:rPr lang="en-US" sz="1000" b="1" dirty="0"/>
              <a:t>Out-of-pocket maximums</a:t>
            </a:r>
            <a:r>
              <a:rPr lang="en-US" sz="1000" dirty="0"/>
              <a:t> — The most you will pay each year for eligible in- or out-of-network services, including prescriptions. After </a:t>
            </a:r>
            <a:br>
              <a:rPr lang="en-US" sz="1000" dirty="0"/>
            </a:br>
            <a:r>
              <a:rPr lang="en-US" sz="1000" dirty="0"/>
              <a:t>you reach your out-of-pocket maximum, the plan pays the full cost of eligible health care services for the rest of the year.</a:t>
            </a:r>
          </a:p>
        </p:txBody>
      </p:sp>
      <p:sp>
        <p:nvSpPr>
          <p:cNvPr id="18" name="Content Placeholder 24">
            <a:extLst>
              <a:ext uri="{FF2B5EF4-FFF2-40B4-BE49-F238E27FC236}">
                <a16:creationId xmlns:a16="http://schemas.microsoft.com/office/drawing/2014/main" id="{3051A2B4-11DD-43F0-9036-A365378C1277}"/>
              </a:ext>
            </a:extLst>
          </p:cNvPr>
          <p:cNvSpPr txBox="1">
            <a:spLocks/>
          </p:cNvSpPr>
          <p:nvPr/>
        </p:nvSpPr>
        <p:spPr>
          <a:xfrm>
            <a:off x="5613400" y="1513679"/>
            <a:ext cx="3194269" cy="2817181"/>
          </a:xfrm>
          <a:prstGeom prst="rect">
            <a:avLst/>
          </a:prstGeom>
          <a:solidFill>
            <a:schemeClr val="accent2">
              <a:alpha val="15000"/>
            </a:schemeClr>
          </a:solidFill>
          <a:ln>
            <a:solidFill>
              <a:schemeClr val="accent2"/>
            </a:solidFill>
          </a:ln>
        </p:spPr>
        <p:txBody>
          <a:bodyPr wrap="square" tIns="91440" bIns="91440" anchor="t" anchorCtr="0">
            <a:sp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Before You Enroll</a:t>
            </a:r>
          </a:p>
          <a:p>
            <a:pPr lvl="1">
              <a:lnSpc>
                <a:spcPct val="100000"/>
              </a:lnSpc>
            </a:pPr>
            <a:r>
              <a:rPr lang="en-US" sz="1000" dirty="0"/>
              <a:t>Consider this:</a:t>
            </a:r>
          </a:p>
          <a:p>
            <a:pPr marL="228600" lvl="1" indent="-228600">
              <a:lnSpc>
                <a:spcPct val="100000"/>
              </a:lnSpc>
              <a:buClr>
                <a:schemeClr val="accent1"/>
              </a:buClr>
              <a:buFont typeface="+mj-lt"/>
              <a:buAutoNum type="arabicPeriod"/>
            </a:pPr>
            <a:r>
              <a:rPr lang="en-US" sz="1000" dirty="0"/>
              <a:t>Think about the per-pay-period cost and out-of-pocket expenses you will incur and your possible future medical expenses. The option that has the highest per-pay-period cost typically has a lower deductible, pays more and/or copays when you need care. </a:t>
            </a:r>
          </a:p>
          <a:p>
            <a:pPr marL="228600" lvl="1" indent="-228600">
              <a:lnSpc>
                <a:spcPct val="100000"/>
              </a:lnSpc>
              <a:buClr>
                <a:schemeClr val="accent1"/>
              </a:buClr>
              <a:buFont typeface="+mj-lt"/>
              <a:buAutoNum type="arabicPeriod"/>
            </a:pPr>
            <a:r>
              <a:rPr lang="en-US" sz="1000" dirty="0"/>
              <a:t>Want to stay with your doctor? Ensure they are in the plan’s network by visiting the </a:t>
            </a:r>
            <a:r>
              <a:rPr lang="en-US" sz="1000" dirty="0">
                <a:hlinkClick r:id="rId11"/>
              </a:rPr>
              <a:t>www.myuhc.com</a:t>
            </a:r>
            <a:r>
              <a:rPr lang="en-US" sz="1000" dirty="0"/>
              <a:t> website. If they’re out of network, services may not be covered or may be more expensive.</a:t>
            </a:r>
          </a:p>
          <a:p>
            <a:pPr marL="228600" lvl="1" indent="-228600">
              <a:lnSpc>
                <a:spcPct val="100000"/>
              </a:lnSpc>
              <a:buClr>
                <a:schemeClr val="accent1"/>
              </a:buClr>
              <a:buFont typeface="+mj-lt"/>
              <a:buAutoNum type="arabicPeriod"/>
            </a:pPr>
            <a:r>
              <a:rPr lang="en-US" sz="1000" dirty="0"/>
              <a:t>Consider the cost of services and prescription drugs you expect to receive during the year.</a:t>
            </a:r>
          </a:p>
        </p:txBody>
      </p:sp>
    </p:spTree>
    <p:extLst>
      <p:ext uri="{BB962C8B-B14F-4D97-AF65-F5344CB8AC3E}">
        <p14:creationId xmlns:p14="http://schemas.microsoft.com/office/powerpoint/2010/main" val="107171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F7B757C9-4443-864F-8E3F-E6CADA9035E9}"/>
              </a:ext>
            </a:extLst>
          </p:cNvPr>
          <p:cNvSpPr txBox="1"/>
          <p:nvPr/>
        </p:nvSpPr>
        <p:spPr>
          <a:xfrm flipH="1">
            <a:off x="434144" y="332789"/>
            <a:ext cx="3867500" cy="384721"/>
          </a:xfrm>
          <a:prstGeom prst="rect">
            <a:avLst/>
          </a:prstGeom>
          <a:noFill/>
        </p:spPr>
        <p:txBody>
          <a:bodyPr wrap="square" lIns="0" tIns="0" rIns="0" bIns="0" rtlCol="0">
            <a:spAutoFit/>
          </a:bodyPr>
          <a:lstStyle/>
          <a:p>
            <a:r>
              <a:rPr lang="en-US" sz="2500" cap="all" dirty="0">
                <a:solidFill>
                  <a:schemeClr val="accent1"/>
                </a:solidFill>
                <a:latin typeface="+mj-lt"/>
                <a:ea typeface="+mj-ea"/>
                <a:cs typeface="Arial" panose="020B0604020202020204" pitchFamily="34" charset="0"/>
              </a:rPr>
              <a:t>UHC MEDICAL</a:t>
            </a:r>
          </a:p>
        </p:txBody>
      </p:sp>
      <p:pic>
        <p:nvPicPr>
          <p:cNvPr id="47" name="Graphic 46" descr="Stethoscope">
            <a:extLst>
              <a:ext uri="{FF2B5EF4-FFF2-40B4-BE49-F238E27FC236}">
                <a16:creationId xmlns:a16="http://schemas.microsoft.com/office/drawing/2014/main" id="{2B2ED884-D0A2-4740-9A4F-ABC0F3A0612A}"/>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48" name="Graphic 47" descr="Piggy Bank">
            <a:extLst>
              <a:ext uri="{FF2B5EF4-FFF2-40B4-BE49-F238E27FC236}">
                <a16:creationId xmlns:a16="http://schemas.microsoft.com/office/drawing/2014/main" id="{2B4396D8-0C6A-4F63-A0C3-11A2EB017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49" name="Graphic 48" descr="Document">
            <a:extLst>
              <a:ext uri="{FF2B5EF4-FFF2-40B4-BE49-F238E27FC236}">
                <a16:creationId xmlns:a16="http://schemas.microsoft.com/office/drawing/2014/main" id="{A1C826E6-CEDB-4458-945A-7F6352319A19}"/>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50" name="Graphic 49" descr="Speaker Phone">
            <a:extLst>
              <a:ext uri="{FF2B5EF4-FFF2-40B4-BE49-F238E27FC236}">
                <a16:creationId xmlns:a16="http://schemas.microsoft.com/office/drawing/2014/main" id="{4016E56F-4607-4310-9EF5-1AEC468AEDB8}"/>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graphicFrame>
        <p:nvGraphicFramePr>
          <p:cNvPr id="18" name="Table 17">
            <a:extLst>
              <a:ext uri="{FF2B5EF4-FFF2-40B4-BE49-F238E27FC236}">
                <a16:creationId xmlns:a16="http://schemas.microsoft.com/office/drawing/2014/main" id="{EA0FBC9B-062A-4A1C-B9A8-4BC03598AF3F}"/>
              </a:ext>
            </a:extLst>
          </p:cNvPr>
          <p:cNvGraphicFramePr>
            <a:graphicFrameLocks noGrp="1"/>
          </p:cNvGraphicFramePr>
          <p:nvPr>
            <p:extLst>
              <p:ext uri="{D42A27DB-BD31-4B8C-83A1-F6EECF244321}">
                <p14:modId xmlns:p14="http://schemas.microsoft.com/office/powerpoint/2010/main" val="2749929882"/>
              </p:ext>
            </p:extLst>
          </p:nvPr>
        </p:nvGraphicFramePr>
        <p:xfrm>
          <a:off x="434144" y="1364089"/>
          <a:ext cx="8332351" cy="5038288"/>
        </p:xfrm>
        <a:graphic>
          <a:graphicData uri="http://schemas.openxmlformats.org/drawingml/2006/table">
            <a:tbl>
              <a:tblPr firstRow="1" bandRow="1">
                <a:tableStyleId>{16D9F66E-5EB9-4882-86FB-DCBF35E3C3E4}</a:tableStyleId>
              </a:tblPr>
              <a:tblGrid>
                <a:gridCol w="5038147">
                  <a:extLst>
                    <a:ext uri="{9D8B030D-6E8A-4147-A177-3AD203B41FA5}">
                      <a16:colId xmlns:a16="http://schemas.microsoft.com/office/drawing/2014/main" val="1333813673"/>
                    </a:ext>
                  </a:extLst>
                </a:gridCol>
                <a:gridCol w="3294204">
                  <a:extLst>
                    <a:ext uri="{9D8B030D-6E8A-4147-A177-3AD203B41FA5}">
                      <a16:colId xmlns:a16="http://schemas.microsoft.com/office/drawing/2014/main" val="4219055270"/>
                    </a:ext>
                  </a:extLst>
                </a:gridCol>
              </a:tblGrid>
              <a:tr h="222831">
                <a:tc>
                  <a:txBody>
                    <a:bodyPr/>
                    <a:lstStyle/>
                    <a:p>
                      <a:pPr algn="ctr"/>
                      <a:endParaRPr lang="en-US" sz="1200" dirty="0">
                        <a:solidFill>
                          <a:schemeClr val="bg1"/>
                        </a:solidFill>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200" u="none" strike="noStrike" dirty="0">
                          <a:solidFill>
                            <a:schemeClr val="bg1"/>
                          </a:solidFill>
                          <a:effectLst/>
                          <a:latin typeface="+mn-lt"/>
                        </a:rPr>
                        <a:t>UHC</a:t>
                      </a:r>
                      <a:endParaRPr lang="en-US" dirty="0">
                        <a:solidFill>
                          <a:schemeClr val="bg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94354436"/>
                  </a:ext>
                </a:extLst>
              </a:tr>
              <a:tr h="216942">
                <a:tc>
                  <a:txBody>
                    <a:bodyPr/>
                    <a:lstStyle/>
                    <a:p>
                      <a:pPr algn="ctr" fontAlgn="b"/>
                      <a:endParaRPr lang="en-US" sz="90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chemeClr val="tx1"/>
                          </a:solidFill>
                          <a:effectLst/>
                          <a:latin typeface="+mn-lt"/>
                          <a:ea typeface="+mn-ea"/>
                          <a:cs typeface="+mn-cs"/>
                        </a:rPr>
                        <a:t>CPMN /432Y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504138943"/>
                  </a:ext>
                </a:extLst>
              </a:tr>
              <a:tr h="232757">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solidFill>
                            <a:schemeClr val="tx1"/>
                          </a:solidFill>
                          <a:effectLst/>
                          <a:latin typeface="+mn-lt"/>
                        </a:rPr>
                        <a:t>Coverage</a:t>
                      </a:r>
                      <a:r>
                        <a:rPr lang="en-US" sz="900" b="1" i="0" u="none" strike="noStrike" baseline="0" dirty="0">
                          <a:solidFill>
                            <a:schemeClr val="tx1"/>
                          </a:solidFill>
                          <a:effectLst/>
                          <a:latin typeface="+mn-lt"/>
                        </a:rPr>
                        <a:t> Effective: 5/1/2022</a:t>
                      </a:r>
                      <a:endParaRPr lang="en-US" sz="900" b="1" i="0" u="none" strike="noStrike" dirty="0">
                        <a:solidFill>
                          <a:schemeClr val="tx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00" b="0" i="0" u="none" strike="noStrike" kern="1200" dirty="0">
                          <a:solidFill>
                            <a:schemeClr val="tx1"/>
                          </a:solidFill>
                          <a:effectLst/>
                          <a:latin typeface="+mn-lt"/>
                          <a:ea typeface="+mn-ea"/>
                          <a:cs typeface="+mn-cs"/>
                        </a:rPr>
                        <a:t>Heritage Plus</a:t>
                      </a:r>
                      <a:endParaRPr lang="en-US" sz="90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52075311"/>
                  </a:ext>
                </a:extLst>
              </a:tr>
              <a:tr h="225077">
                <a:tc>
                  <a:txBody>
                    <a:bodyPr/>
                    <a:lstStyle/>
                    <a:p>
                      <a:pPr algn="ctr" fontAlgn="b"/>
                      <a:endParaRPr lang="en-US" sz="90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00" u="none" strike="noStrike" dirty="0">
                          <a:solidFill>
                            <a:schemeClr val="tx1"/>
                          </a:solidFill>
                          <a:effectLst/>
                          <a:latin typeface="+mn-lt"/>
                        </a:rPr>
                        <a:t>In-Network</a:t>
                      </a:r>
                      <a:endParaRPr lang="en-US" sz="900" b="1"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5101104"/>
                  </a:ext>
                </a:extLst>
              </a:tr>
              <a:tr h="246631">
                <a:tc grid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bg1"/>
                          </a:solidFill>
                          <a:effectLst/>
                          <a:latin typeface="+mn-lt"/>
                          <a:ea typeface="+mn-ea"/>
                          <a:cs typeface="+mn-cs"/>
                        </a:rPr>
                        <a:t>2022 </a:t>
                      </a:r>
                      <a:r>
                        <a:rPr lang="en-US" sz="1000" b="1" u="none" strike="noStrike" kern="1200" dirty="0" smtClean="0">
                          <a:solidFill>
                            <a:schemeClr val="bg1"/>
                          </a:solidFill>
                          <a:effectLst/>
                          <a:latin typeface="+mn-lt"/>
                          <a:ea typeface="+mn-ea"/>
                          <a:cs typeface="+mn-cs"/>
                        </a:rPr>
                        <a:t>Deductible</a:t>
                      </a:r>
                      <a:endParaRPr lang="en-US" sz="1000" b="1" u="none" strike="noStrike" kern="1200" dirty="0">
                        <a:solidFill>
                          <a:schemeClr val="bg1"/>
                        </a:solidFill>
                        <a:effectLst/>
                        <a:latin typeface="+mn-lt"/>
                        <a:ea typeface="+mn-ea"/>
                        <a:cs typeface="+mn-cs"/>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extLst>
                  <a:ext uri="{0D108BD9-81ED-4DB2-BD59-A6C34878D82A}">
                    <a16:rowId xmlns:a16="http://schemas.microsoft.com/office/drawing/2014/main" val="2151435659"/>
                  </a:ext>
                </a:extLst>
              </a:tr>
              <a:tr h="275966">
                <a:tc>
                  <a:txBody>
                    <a:bodyPr/>
                    <a:lstStyle/>
                    <a:p>
                      <a:pPr algn="l" fontAlgn="b"/>
                      <a:r>
                        <a:rPr lang="en-US" sz="950" u="none" strike="noStrike" dirty="0">
                          <a:effectLst/>
                          <a:latin typeface="+mn-lt"/>
                        </a:rPr>
                        <a:t>Individual | </a:t>
                      </a:r>
                      <a:r>
                        <a:rPr lang="en-US" sz="950" u="none" strike="noStrike" dirty="0" smtClean="0">
                          <a:effectLst/>
                          <a:latin typeface="+mn-lt"/>
                        </a:rPr>
                        <a:t>Family (Policy </a:t>
                      </a:r>
                      <a:r>
                        <a:rPr lang="en-US" sz="950" u="none" strike="noStrike" smtClean="0">
                          <a:effectLst/>
                          <a:latin typeface="+mn-lt"/>
                        </a:rPr>
                        <a:t>Year Basis)</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$1,000 | $2,000 </a:t>
                      </a:r>
                      <a:endParaRPr lang="en-US" sz="950" b="0" i="0" u="none" strike="noStrike" dirty="0">
                        <a:solidFill>
                          <a:schemeClr val="tx1"/>
                        </a:solidFill>
                        <a:effectLst/>
                        <a:latin typeface="+mn-lt"/>
                      </a:endParaRPr>
                    </a:p>
                  </a:txBody>
                  <a:tcPr marL="27432" marR="18288"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33472301"/>
                  </a:ext>
                </a:extLst>
              </a:tr>
              <a:tr h="239659">
                <a:tc gridSpan="2">
                  <a:txBody>
                    <a:bodyPr/>
                    <a:lstStyle/>
                    <a:p>
                      <a:pPr algn="l" fontAlgn="b"/>
                      <a:r>
                        <a:rPr lang="en-US" sz="1000" b="1" u="none" strike="noStrike" kern="1200" dirty="0">
                          <a:solidFill>
                            <a:schemeClr val="bg1"/>
                          </a:solidFill>
                          <a:effectLst/>
                          <a:latin typeface="+mn-lt"/>
                          <a:ea typeface="+mn-ea"/>
                          <a:cs typeface="+mn-cs"/>
                        </a:rPr>
                        <a:t>2022</a:t>
                      </a:r>
                      <a:r>
                        <a:rPr lang="en-US" sz="1000" b="1" u="none" strike="noStrike" dirty="0">
                          <a:solidFill>
                            <a:srgbClr val="FF00FF"/>
                          </a:solidFill>
                          <a:effectLst/>
                          <a:latin typeface="+mn-lt"/>
                        </a:rPr>
                        <a:t> </a:t>
                      </a:r>
                      <a:r>
                        <a:rPr lang="en-US" sz="1000" b="1" u="none" strike="noStrike" dirty="0">
                          <a:solidFill>
                            <a:schemeClr val="bg1"/>
                          </a:solidFill>
                          <a:effectLst/>
                          <a:latin typeface="+mn-lt"/>
                        </a:rPr>
                        <a:t>Out-of-Pocket Maximum  (Includes Deductible)</a:t>
                      </a:r>
                      <a:endParaRPr lang="en-US" sz="100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tc>
                <a:extLst>
                  <a:ext uri="{0D108BD9-81ED-4DB2-BD59-A6C34878D82A}">
                    <a16:rowId xmlns:a16="http://schemas.microsoft.com/office/drawing/2014/main" val="2983860525"/>
                  </a:ext>
                </a:extLst>
              </a:tr>
              <a:tr h="265438">
                <a:tc>
                  <a:txBody>
                    <a:bodyPr/>
                    <a:lstStyle/>
                    <a:p>
                      <a:pPr algn="l" fontAlgn="b"/>
                      <a:r>
                        <a:rPr lang="en-US" sz="950" u="none" strike="noStrike" dirty="0">
                          <a:effectLst/>
                          <a:latin typeface="+mn-lt"/>
                        </a:rPr>
                        <a:t>Individual | Family</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$7,150 | $14,300 </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17645655"/>
                  </a:ext>
                </a:extLst>
              </a:tr>
              <a:tr h="230260">
                <a:tc>
                  <a:txBody>
                    <a:bodyPr/>
                    <a:lstStyle/>
                    <a:p>
                      <a:pPr algn="ctr" fontAlgn="b"/>
                      <a:endParaRPr lang="en-US" sz="900" b="0"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950" u="none" strike="noStrike" dirty="0">
                          <a:solidFill>
                            <a:schemeClr val="bg1"/>
                          </a:solidFill>
                          <a:effectLst/>
                          <a:latin typeface="+mn-lt"/>
                        </a:rPr>
                        <a:t>You pay</a:t>
                      </a:r>
                      <a:endParaRPr lang="en-US" sz="950" dirty="0"/>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145488878"/>
                  </a:ext>
                </a:extLst>
              </a:tr>
              <a:tr h="248711">
                <a:tc>
                  <a:txBody>
                    <a:bodyPr/>
                    <a:lstStyle/>
                    <a:p>
                      <a:pPr algn="l" fontAlgn="b"/>
                      <a:r>
                        <a:rPr lang="en-US" sz="950" b="0" i="0" u="none" strike="noStrike" dirty="0">
                          <a:solidFill>
                            <a:srgbClr val="000000"/>
                          </a:solidFill>
                          <a:effectLst/>
                          <a:latin typeface="+mn-lt"/>
                        </a:rPr>
                        <a:t>Coinsurance</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30%</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711687"/>
                  </a:ext>
                </a:extLst>
              </a:tr>
              <a:tr h="235132">
                <a:tc>
                  <a:txBody>
                    <a:bodyPr/>
                    <a:lstStyle/>
                    <a:p>
                      <a:pPr algn="l" fontAlgn="b"/>
                      <a:r>
                        <a:rPr lang="en-US" sz="950" u="none" strike="noStrike" dirty="0">
                          <a:effectLst/>
                          <a:latin typeface="+mn-lt"/>
                        </a:rPr>
                        <a:t>Preventive Care</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latin typeface="+mn-lt"/>
                        </a:rPr>
                        <a:t>100% Covered</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41104202"/>
                  </a:ext>
                </a:extLst>
              </a:tr>
              <a:tr h="228422">
                <a:tc>
                  <a:txBody>
                    <a:bodyPr/>
                    <a:lstStyle/>
                    <a:p>
                      <a:pPr algn="l" fontAlgn="b"/>
                      <a:r>
                        <a:rPr lang="en-US" sz="950" u="none" strike="noStrike" dirty="0">
                          <a:effectLst/>
                          <a:latin typeface="+mn-lt"/>
                        </a:rPr>
                        <a:t>Telemedicine</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No charge</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35070209"/>
                  </a:ext>
                </a:extLst>
              </a:tr>
              <a:tr h="231411">
                <a:tc>
                  <a:txBody>
                    <a:bodyPr/>
                    <a:lstStyle/>
                    <a:p>
                      <a:pPr algn="l" fontAlgn="b"/>
                      <a:r>
                        <a:rPr lang="en-US" sz="950" u="none" strike="noStrike" dirty="0">
                          <a:effectLst/>
                          <a:latin typeface="+mn-lt"/>
                        </a:rPr>
                        <a:t>Primary Care Physician</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$35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38774089"/>
                  </a:ext>
                </a:extLst>
              </a:tr>
              <a:tr h="233523">
                <a:tc>
                  <a:txBody>
                    <a:bodyPr/>
                    <a:lstStyle/>
                    <a:p>
                      <a:pPr algn="l" fontAlgn="b"/>
                      <a:r>
                        <a:rPr lang="en-US" sz="950" u="none" strike="noStrike" dirty="0">
                          <a:effectLst/>
                          <a:latin typeface="+mn-lt"/>
                        </a:rPr>
                        <a:t>Specialist</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$95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86361707"/>
                  </a:ext>
                </a:extLst>
              </a:tr>
              <a:tr h="200111">
                <a:tc>
                  <a:txBody>
                    <a:bodyPr/>
                    <a:lstStyle/>
                    <a:p>
                      <a:pPr algn="l" fontAlgn="b"/>
                      <a:r>
                        <a:rPr lang="en-US" sz="950" u="none" strike="noStrike" dirty="0">
                          <a:effectLst/>
                          <a:latin typeface="+mn-lt"/>
                        </a:rPr>
                        <a:t>Urgent Care</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$50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01287517"/>
                  </a:ext>
                </a:extLst>
              </a:tr>
              <a:tr h="229829">
                <a:tc>
                  <a:txBody>
                    <a:bodyPr/>
                    <a:lstStyle/>
                    <a:p>
                      <a:pPr algn="l" fontAlgn="b"/>
                      <a:r>
                        <a:rPr lang="en-US" sz="950" u="none" strike="noStrike" dirty="0">
                          <a:effectLst/>
                          <a:latin typeface="+mn-lt"/>
                        </a:rPr>
                        <a:t>Emergency Room</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latin typeface="+mn-lt"/>
                        </a:rPr>
                        <a:t>30%*</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6127406"/>
                  </a:ext>
                </a:extLst>
              </a:tr>
              <a:tr h="257067">
                <a:tc>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950" u="none" strike="noStrike" dirty="0">
                          <a:effectLst/>
                          <a:latin typeface="+mn-lt"/>
                        </a:rPr>
                        <a:t>Hospitalization</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30%*; Outpatient Surgery Facility Fee: </a:t>
                      </a:r>
                      <a:r>
                        <a:rPr lang="en-IE" sz="950" u="none" strike="noStrike" dirty="0">
                          <a:solidFill>
                            <a:schemeClr val="tx1"/>
                          </a:solidFill>
                          <a:effectLst/>
                          <a:latin typeface="+mn-lt"/>
                        </a:rPr>
                        <a:t>$500 Hospital-based per occurrence deductible applies</a:t>
                      </a:r>
                    </a:p>
                    <a:p>
                      <a:pPr algn="ctr" fontAlgn="b"/>
                      <a:r>
                        <a:rPr lang="en-IE" sz="950" u="none" strike="noStrike" dirty="0">
                          <a:solidFill>
                            <a:schemeClr val="tx1"/>
                          </a:solidFill>
                          <a:effectLst/>
                          <a:latin typeface="+mn-lt"/>
                        </a:rPr>
                        <a:t>prior to the overall deductible.</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288567"/>
                  </a:ext>
                </a:extLst>
              </a:tr>
              <a:tr h="257067">
                <a:tc>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950" b="0" i="0" u="none" strike="noStrike" dirty="0">
                          <a:solidFill>
                            <a:srgbClr val="000000"/>
                          </a:solidFill>
                          <a:effectLst/>
                          <a:latin typeface="+mn-lt"/>
                        </a:rPr>
                        <a:t>Diagnostic Imaging (MRI/CT)</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50</a:t>
                      </a:r>
                      <a:r>
                        <a:rPr lang="en-US" sz="950" u="none" strike="noStrike" dirty="0" smtClean="0">
                          <a:solidFill>
                            <a:schemeClr val="tx1"/>
                          </a:solidFill>
                          <a:effectLst/>
                          <a:latin typeface="+mn-lt"/>
                        </a:rPr>
                        <a:t>%*</a:t>
                      </a:r>
                    </a:p>
                    <a:p>
                      <a:pPr algn="ctr" fontAlgn="b"/>
                      <a:r>
                        <a:rPr lang="en-US" sz="950" u="none" strike="noStrike" dirty="0" smtClean="0">
                          <a:solidFill>
                            <a:schemeClr val="tx1"/>
                          </a:solidFill>
                          <a:effectLst/>
                          <a:latin typeface="+mn-lt"/>
                        </a:rPr>
                        <a:t> </a:t>
                      </a:r>
                      <a:r>
                        <a:rPr lang="en-IE" sz="950" u="none" strike="noStrike" dirty="0" smtClean="0">
                          <a:solidFill>
                            <a:schemeClr val="tx1"/>
                          </a:solidFill>
                          <a:effectLst/>
                          <a:latin typeface="+mn-lt"/>
                        </a:rPr>
                        <a:t>$500</a:t>
                      </a:r>
                      <a:r>
                        <a:rPr lang="en-IE" sz="950" u="none" strike="noStrike" baseline="0" dirty="0" smtClean="0">
                          <a:solidFill>
                            <a:schemeClr val="tx1"/>
                          </a:solidFill>
                          <a:effectLst/>
                          <a:latin typeface="+mn-lt"/>
                        </a:rPr>
                        <a:t> </a:t>
                      </a:r>
                      <a:r>
                        <a:rPr lang="en-IE" sz="950" u="none" strike="noStrike" dirty="0" smtClean="0">
                          <a:solidFill>
                            <a:schemeClr val="tx1"/>
                          </a:solidFill>
                          <a:effectLst/>
                          <a:latin typeface="+mn-lt"/>
                        </a:rPr>
                        <a:t>per occurrence deductible applies</a:t>
                      </a:r>
                    </a:p>
                    <a:p>
                      <a:pPr algn="ctr" fontAlgn="b"/>
                      <a:r>
                        <a:rPr lang="en-IE" sz="950" u="none" strike="noStrike" dirty="0" smtClean="0">
                          <a:solidFill>
                            <a:schemeClr val="tx1"/>
                          </a:solidFill>
                          <a:effectLst/>
                          <a:latin typeface="+mn-lt"/>
                        </a:rPr>
                        <a:t>prior to the overall deductible.</a:t>
                      </a:r>
                      <a:endParaRPr lang="en-US" sz="950" b="0" i="0" u="none" strike="noStrike" dirty="0" smtClean="0">
                        <a:solidFill>
                          <a:schemeClr val="tx1"/>
                        </a:solidFill>
                        <a:effectLst/>
                        <a:latin typeface="+mn-lt"/>
                      </a:endParaRPr>
                    </a:p>
                    <a:p>
                      <a:pPr algn="ctr" fontAlgn="b"/>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8396519"/>
                  </a:ext>
                </a:extLst>
              </a:tr>
              <a:tr h="161926">
                <a:tc>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800" i="0" u="none" strike="noStrike" dirty="0">
                          <a:effectLst/>
                          <a:latin typeface="+mn-lt"/>
                        </a:rPr>
                        <a:t>*</a:t>
                      </a:r>
                      <a:r>
                        <a:rPr lang="en-US" sz="800" i="0" u="none" strike="noStrike" dirty="0">
                          <a:solidFill>
                            <a:schemeClr val="tx1"/>
                          </a:solidFill>
                          <a:effectLst/>
                          <a:latin typeface="+mn-lt"/>
                        </a:rPr>
                        <a:t>After Deductible</a:t>
                      </a:r>
                      <a:endParaRPr lang="en-US" sz="800" b="0" i="0" u="none" strike="noStrike" dirty="0">
                        <a:solidFill>
                          <a:schemeClr val="tx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sz="1000" b="0" i="0" u="none" strike="noStrike" dirty="0">
                        <a:solidFill>
                          <a:srgbClr val="FF00FF"/>
                        </a:solidFill>
                        <a:effectLst/>
                        <a:latin typeface="+mn-lt"/>
                      </a:endParaRPr>
                    </a:p>
                  </a:txBody>
                  <a:tcPr marL="27432" marR="18288" marT="18288" marB="1828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472624"/>
                  </a:ext>
                </a:extLst>
              </a:tr>
            </a:tbl>
          </a:graphicData>
        </a:graphic>
      </p:graphicFrame>
    </p:spTree>
    <p:extLst>
      <p:ext uri="{BB962C8B-B14F-4D97-AF65-F5344CB8AC3E}">
        <p14:creationId xmlns:p14="http://schemas.microsoft.com/office/powerpoint/2010/main" val="235340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C9A3FDE2-CA10-45B4-B46D-9D095E0450D6}"/>
              </a:ext>
            </a:extLst>
          </p:cNvPr>
          <p:cNvGraphicFramePr>
            <a:graphicFrameLocks noGrp="1"/>
          </p:cNvGraphicFramePr>
          <p:nvPr>
            <p:extLst>
              <p:ext uri="{D42A27DB-BD31-4B8C-83A1-F6EECF244321}">
                <p14:modId xmlns:p14="http://schemas.microsoft.com/office/powerpoint/2010/main" val="2261488575"/>
              </p:ext>
            </p:extLst>
          </p:nvPr>
        </p:nvGraphicFramePr>
        <p:xfrm>
          <a:off x="434144" y="1501337"/>
          <a:ext cx="8223295" cy="3890456"/>
        </p:xfrm>
        <a:graphic>
          <a:graphicData uri="http://schemas.openxmlformats.org/drawingml/2006/table">
            <a:tbl>
              <a:tblPr firstRow="1" bandRow="1">
                <a:tableStyleId>{16D9F66E-5EB9-4882-86FB-DCBF35E3C3E4}</a:tableStyleId>
              </a:tblPr>
              <a:tblGrid>
                <a:gridCol w="4972208">
                  <a:extLst>
                    <a:ext uri="{9D8B030D-6E8A-4147-A177-3AD203B41FA5}">
                      <a16:colId xmlns:a16="http://schemas.microsoft.com/office/drawing/2014/main" val="1333813673"/>
                    </a:ext>
                  </a:extLst>
                </a:gridCol>
                <a:gridCol w="3251087">
                  <a:extLst>
                    <a:ext uri="{9D8B030D-6E8A-4147-A177-3AD203B41FA5}">
                      <a16:colId xmlns:a16="http://schemas.microsoft.com/office/drawing/2014/main" val="4219055270"/>
                    </a:ext>
                  </a:extLst>
                </a:gridCol>
              </a:tblGrid>
              <a:tr h="239921">
                <a:tc>
                  <a:txBody>
                    <a:bodyPr/>
                    <a:lstStyle/>
                    <a:p>
                      <a:pPr algn="ctr"/>
                      <a:endParaRPr lang="en-US" sz="1200" dirty="0">
                        <a:solidFill>
                          <a:schemeClr val="bg1"/>
                        </a:solidFill>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ctr"/>
                      <a:r>
                        <a:rPr lang="en-US" sz="1200" u="none" strike="noStrike" dirty="0">
                          <a:solidFill>
                            <a:schemeClr val="bg1"/>
                          </a:solidFill>
                          <a:effectLst/>
                          <a:latin typeface="+mn-lt"/>
                        </a:rPr>
                        <a:t>UHC</a:t>
                      </a:r>
                      <a:endParaRPr lang="en-US" dirty="0">
                        <a:solidFill>
                          <a:schemeClr val="bg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94354436"/>
                  </a:ext>
                </a:extLst>
              </a:tr>
              <a:tr h="220546">
                <a:tc>
                  <a:txBody>
                    <a:bodyPr/>
                    <a:lstStyle/>
                    <a:p>
                      <a:pPr algn="ctr" fontAlgn="b"/>
                      <a:endParaRPr lang="en-US" sz="90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chemeClr val="tx1"/>
                          </a:solidFill>
                          <a:effectLst/>
                          <a:latin typeface="+mn-lt"/>
                          <a:ea typeface="+mn-ea"/>
                          <a:cs typeface="+mn-cs"/>
                        </a:rPr>
                        <a:t>CPMN /432Y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340010"/>
                  </a:ext>
                </a:extLst>
              </a:tr>
              <a:tr h="166254">
                <a:tc>
                  <a:txBody>
                    <a:bodyPr/>
                    <a:lstStyle/>
                    <a:p>
                      <a:pPr algn="ctr" fontAlgn="b"/>
                      <a:endParaRPr lang="en-US" sz="900" b="1" i="0" u="none" strike="noStrike" dirty="0">
                        <a:solidFill>
                          <a:schemeClr val="bg1"/>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900" b="0" i="0" u="none" strike="noStrike" kern="1200" dirty="0">
                          <a:solidFill>
                            <a:schemeClr val="tx1"/>
                          </a:solidFill>
                          <a:effectLst/>
                          <a:latin typeface="+mn-lt"/>
                          <a:ea typeface="+mn-ea"/>
                          <a:cs typeface="+mn-cs"/>
                        </a:rPr>
                        <a:t>Heritage Plus</a:t>
                      </a:r>
                      <a:endParaRPr lang="en-US" sz="900" dirty="0">
                        <a:solidFill>
                          <a:schemeClr val="tx1"/>
                        </a:solidFill>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52075311"/>
                  </a:ext>
                </a:extLst>
              </a:tr>
              <a:tr h="239921">
                <a:tc gridSpan="2">
                  <a:txBody>
                    <a:bodyPr/>
                    <a:lstStyle/>
                    <a:p>
                      <a:pPr algn="l" fontAlgn="b"/>
                      <a:r>
                        <a:rPr lang="en-US" sz="1000" u="none" strike="noStrike" dirty="0">
                          <a:solidFill>
                            <a:schemeClr val="bg1"/>
                          </a:solidFill>
                          <a:effectLst/>
                          <a:latin typeface="+mn-lt"/>
                        </a:rPr>
                        <a:t>Pharmacy</a:t>
                      </a:r>
                      <a:endParaRPr lang="en-US" sz="1000" b="0" i="0" u="none" strike="noStrike" dirty="0">
                        <a:solidFill>
                          <a:schemeClr val="bg1"/>
                        </a:solidFill>
                        <a:effectLst/>
                        <a:latin typeface="+mn-lt"/>
                      </a:endParaRPr>
                    </a:p>
                  </a:txBody>
                  <a:tcPr marL="27432" marR="18288" marT="18288" marB="18288"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hMerge="1">
                  <a:txBody>
                    <a:bodyPr/>
                    <a:lstStyle/>
                    <a:p>
                      <a:endParaRPr lang="en-US" dirty="0"/>
                    </a:p>
                  </a:txBody>
                  <a:tcPr>
                    <a:lnL w="12700" cmpd="sng">
                      <a:noFill/>
                    </a:lnL>
                    <a:lnT w="12700" cmpd="sng">
                      <a:noFill/>
                    </a:lnT>
                  </a:tcPr>
                </a:tc>
                <a:extLst>
                  <a:ext uri="{0D108BD9-81ED-4DB2-BD59-A6C34878D82A}">
                    <a16:rowId xmlns:a16="http://schemas.microsoft.com/office/drawing/2014/main" val="2954700291"/>
                  </a:ext>
                </a:extLst>
              </a:tr>
              <a:tr h="236113">
                <a:tc>
                  <a:txBody>
                    <a:bodyPr/>
                    <a:lstStyle/>
                    <a:p>
                      <a:pPr algn="l" fontAlgn="b"/>
                      <a:r>
                        <a:rPr lang="en-US" sz="950" u="none" strike="noStrike" dirty="0">
                          <a:effectLst/>
                          <a:latin typeface="+mn-lt"/>
                        </a:rPr>
                        <a:t>Rx Deductible</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effectLst/>
                          <a:latin typeface="+mn-lt"/>
                        </a:rPr>
                        <a:t>N/A</a:t>
                      </a:r>
                      <a:endParaRPr lang="en-US" sz="950" b="0" i="0" u="none" strike="noStrike" dirty="0">
                        <a:solidFill>
                          <a:srgbClr val="FF00FF"/>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36656178"/>
                  </a:ext>
                </a:extLst>
              </a:tr>
              <a:tr h="239921">
                <a:tc gridSpan="2">
                  <a:txBody>
                    <a:bodyPr/>
                    <a:lstStyle/>
                    <a:p>
                      <a:pPr algn="l" fontAlgn="b"/>
                      <a:r>
                        <a:rPr lang="en-US" sz="1000" b="1" u="none" strike="noStrike" dirty="0">
                          <a:solidFill>
                            <a:schemeClr val="bg1"/>
                          </a:solidFill>
                          <a:effectLst/>
                          <a:latin typeface="+mn-lt"/>
                        </a:rPr>
                        <a:t>Retail Rx (up to 30-day supply)</a:t>
                      </a:r>
                      <a:endParaRPr lang="en-US" sz="1000" b="1" i="0" u="none" strike="noStrike" dirty="0">
                        <a:solidFill>
                          <a:schemeClr val="bg1"/>
                        </a:solidFill>
                        <a:effectLst/>
                        <a:latin typeface="+mn-lt"/>
                      </a:endParaRPr>
                    </a:p>
                  </a:txBody>
                  <a:tcPr marL="27432" marR="18288" marT="18288" marB="18288" anchor="ctr">
                    <a:lnL w="12700" cmpd="sng">
                      <a:noFill/>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alpha val="50000"/>
                      </a:schemeClr>
                    </a:solidFill>
                  </a:tcPr>
                </a:tc>
                <a:tc hMerge="1">
                  <a:txBody>
                    <a:bodyPr/>
                    <a:lstStyle/>
                    <a:p>
                      <a:endParaRPr lang="en-US"/>
                    </a:p>
                  </a:txBody>
                  <a:tcPr>
                    <a:lnL w="12700" cmpd="sng">
                      <a:noFill/>
                    </a:lnL>
                    <a:lnT w="12700" cmpd="sng">
                      <a:noFill/>
                    </a:lnT>
                  </a:tcPr>
                </a:tc>
                <a:extLst>
                  <a:ext uri="{0D108BD9-81ED-4DB2-BD59-A6C34878D82A}">
                    <a16:rowId xmlns:a16="http://schemas.microsoft.com/office/drawing/2014/main" val="112903425"/>
                  </a:ext>
                </a:extLst>
              </a:tr>
              <a:tr h="245811">
                <a:tc>
                  <a:txBody>
                    <a:bodyPr/>
                    <a:lstStyle/>
                    <a:p>
                      <a:pPr algn="l" fontAlgn="b"/>
                      <a:r>
                        <a:rPr lang="en-US" sz="950" u="none" strike="noStrike" dirty="0">
                          <a:effectLst/>
                          <a:latin typeface="+mn-lt"/>
                        </a:rPr>
                        <a:t>Tier 1</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$10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7902705"/>
                  </a:ext>
                </a:extLst>
              </a:tr>
              <a:tr h="285622">
                <a:tc>
                  <a:txBody>
                    <a:bodyPr/>
                    <a:lstStyle/>
                    <a:p>
                      <a:pPr algn="l" fontAlgn="b"/>
                      <a:r>
                        <a:rPr lang="en-US" sz="950" u="none" strike="noStrike" dirty="0">
                          <a:effectLst/>
                          <a:latin typeface="+mn-lt"/>
                        </a:rPr>
                        <a:t>Tier 2</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$35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69169541"/>
                  </a:ext>
                </a:extLst>
              </a:tr>
              <a:tr h="257058">
                <a:tc>
                  <a:txBody>
                    <a:bodyPr/>
                    <a:lstStyle/>
                    <a:p>
                      <a:pPr algn="l" fontAlgn="b"/>
                      <a:r>
                        <a:rPr lang="en-US" sz="950" u="none" strike="noStrike" dirty="0">
                          <a:effectLst/>
                          <a:latin typeface="+mn-lt"/>
                        </a:rPr>
                        <a:t>Tier 3</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$125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27768804"/>
                  </a:ext>
                </a:extLst>
              </a:tr>
              <a:tr h="266579">
                <a:tc>
                  <a:txBody>
                    <a:bodyPr/>
                    <a:lstStyle/>
                    <a:p>
                      <a:pPr algn="l" fontAlgn="b"/>
                      <a:r>
                        <a:rPr lang="en-US" sz="950" u="none" strike="noStrike" dirty="0">
                          <a:effectLst/>
                          <a:latin typeface="+mn-lt"/>
                        </a:rPr>
                        <a:t>Tier 4</a:t>
                      </a:r>
                      <a:endParaRPr lang="en-US" sz="950" b="0" i="0" u="none" strike="noStrike" dirty="0">
                        <a:solidFill>
                          <a:srgbClr val="000000"/>
                        </a:solidFill>
                        <a:effectLst/>
                        <a:latin typeface="+mn-lt"/>
                      </a:endParaRP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u="none" strike="noStrike" dirty="0">
                          <a:solidFill>
                            <a:schemeClr val="tx1"/>
                          </a:solidFill>
                          <a:effectLst/>
                          <a:latin typeface="+mn-lt"/>
                        </a:rPr>
                        <a:t>$250/$500 Copay</a:t>
                      </a:r>
                      <a:endParaRPr lang="en-US" sz="950" b="0" i="0" u="none" strike="noStrike" dirty="0">
                        <a:solidFill>
                          <a:schemeClr val="tx1"/>
                        </a:solidFill>
                        <a:effectLst/>
                        <a:latin typeface="+mn-lt"/>
                      </a:endParaRP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10031465"/>
                  </a:ext>
                </a:extLst>
              </a:tr>
              <a:tr h="247538">
                <a:tc>
                  <a:txBody>
                    <a:bodyPr/>
                    <a:lstStyle/>
                    <a:p>
                      <a:pPr algn="l" fontAlgn="b"/>
                      <a:r>
                        <a:rPr lang="en-US" sz="950" b="0" i="0" u="none" strike="noStrike" dirty="0">
                          <a:solidFill>
                            <a:srgbClr val="000000"/>
                          </a:solidFill>
                          <a:effectLst/>
                          <a:latin typeface="+mn-lt"/>
                        </a:rPr>
                        <a:t>Mail Order Rx  (90-day supply)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US" sz="950" b="0" i="0" u="none" strike="noStrike" dirty="0">
                          <a:solidFill>
                            <a:schemeClr val="tx1"/>
                          </a:solidFill>
                          <a:effectLst/>
                          <a:latin typeface="+mn-lt"/>
                        </a:rPr>
                        <a:t>3 x copay</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674603494"/>
                  </a:ext>
                </a:extLst>
              </a:tr>
              <a:tr h="247538">
                <a:tc gridSpan="2">
                  <a:txBody>
                    <a:bodyPr/>
                    <a:lstStyle/>
                    <a:p>
                      <a:pPr marL="0" marR="0" lvl="0" indent="0" algn="l" defTabSz="777240" rtl="0" eaLnBrk="1" fontAlgn="b" latinLnBrk="0" hangingPunct="1">
                        <a:lnSpc>
                          <a:spcPct val="100000"/>
                        </a:lnSpc>
                        <a:spcBef>
                          <a:spcPts val="0"/>
                        </a:spcBef>
                        <a:spcAft>
                          <a:spcPts val="0"/>
                        </a:spcAft>
                        <a:buClrTx/>
                        <a:buSzTx/>
                        <a:buFontTx/>
                        <a:buNone/>
                        <a:tabLst/>
                        <a:defRPr/>
                      </a:pPr>
                      <a:r>
                        <a:rPr lang="en-US" sz="1000" u="none" strike="noStrike" dirty="0">
                          <a:solidFill>
                            <a:schemeClr val="bg1"/>
                          </a:solidFill>
                          <a:effectLst/>
                          <a:latin typeface="+mn-lt"/>
                        </a:rPr>
                        <a:t>Medical </a:t>
                      </a:r>
                      <a:r>
                        <a:rPr lang="en-US" sz="1000" u="none" strike="noStrike" kern="1200" dirty="0">
                          <a:solidFill>
                            <a:schemeClr val="bg1"/>
                          </a:solidFill>
                          <a:effectLst/>
                          <a:latin typeface="+mn-lt"/>
                          <a:ea typeface="+mn-ea"/>
                          <a:cs typeface="+mn-cs"/>
                        </a:rPr>
                        <a:t>Semi-Monthly</a:t>
                      </a:r>
                      <a:r>
                        <a:rPr lang="en-US" sz="1000" u="none" strike="noStrike" dirty="0">
                          <a:solidFill>
                            <a:schemeClr val="bg1"/>
                          </a:solidFill>
                          <a:effectLst/>
                          <a:latin typeface="+mn-lt"/>
                        </a:rPr>
                        <a:t> Payroll Deductions</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08681044"/>
                  </a:ext>
                </a:extLst>
              </a:tr>
              <a:tr h="247538">
                <a:tc>
                  <a:txBody>
                    <a:bodyPr/>
                    <a:lstStyle/>
                    <a:p>
                      <a:r>
                        <a:rPr lang="en-US" sz="950" dirty="0"/>
                        <a:t>Employee Only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latin typeface="+mn-lt"/>
                        </a:rPr>
                        <a:t>$</a:t>
                      </a:r>
                      <a:r>
                        <a:rPr lang="en-US" sz="950" dirty="0">
                          <a:solidFill>
                            <a:schemeClr val="tx1"/>
                          </a:solidFill>
                        </a:rPr>
                        <a:t>44.15</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94865603"/>
                  </a:ext>
                </a:extLst>
              </a:tr>
              <a:tr h="247538">
                <a:tc>
                  <a:txBody>
                    <a:bodyPr/>
                    <a:lstStyle/>
                    <a:p>
                      <a:r>
                        <a:rPr lang="en-US" sz="950" dirty="0"/>
                        <a:t>Employee + Spouse</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latin typeface="+mn-lt"/>
                        </a:rPr>
                        <a:t>$</a:t>
                      </a:r>
                      <a:r>
                        <a:rPr lang="en-US" sz="950" dirty="0">
                          <a:solidFill>
                            <a:schemeClr val="tx1"/>
                          </a:solidFill>
                        </a:rPr>
                        <a:t>136.86</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57912495"/>
                  </a:ext>
                </a:extLst>
              </a:tr>
              <a:tr h="247538">
                <a:tc>
                  <a:txBody>
                    <a:bodyPr/>
                    <a:lstStyle/>
                    <a:p>
                      <a:r>
                        <a:rPr lang="en-US" sz="950" dirty="0"/>
                        <a:t>Employee + Child(ren)</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latin typeface="+mn-lt"/>
                        </a:rPr>
                        <a:t>$</a:t>
                      </a:r>
                      <a:r>
                        <a:rPr lang="en-US" sz="950" dirty="0">
                          <a:solidFill>
                            <a:schemeClr val="tx1"/>
                          </a:solidFill>
                        </a:rPr>
                        <a:t>122.95</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3838403"/>
                  </a:ext>
                </a:extLst>
              </a:tr>
              <a:tr h="247538">
                <a:tc>
                  <a:txBody>
                    <a:bodyPr/>
                    <a:lstStyle/>
                    <a:p>
                      <a:r>
                        <a:rPr lang="en-US" sz="950" dirty="0"/>
                        <a:t>Employee + Family</a:t>
                      </a:r>
                    </a:p>
                  </a:txBody>
                  <a:tcPr marL="27432" marR="18288" marT="18288" marB="18288"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50" u="none" strike="noStrike" dirty="0">
                          <a:solidFill>
                            <a:schemeClr val="tx1"/>
                          </a:solidFill>
                          <a:effectLst/>
                          <a:latin typeface="+mn-lt"/>
                        </a:rPr>
                        <a:t>$</a:t>
                      </a:r>
                      <a:r>
                        <a:rPr lang="en-US" sz="950" dirty="0">
                          <a:solidFill>
                            <a:schemeClr val="tx1"/>
                          </a:solidFill>
                        </a:rPr>
                        <a:t>215.66</a:t>
                      </a:r>
                    </a:p>
                  </a:txBody>
                  <a:tcPr marL="27432" marR="18288"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12625761"/>
                  </a:ext>
                </a:extLst>
              </a:tr>
            </a:tbl>
          </a:graphicData>
        </a:graphic>
      </p:graphicFrame>
      <p:sp>
        <p:nvSpPr>
          <p:cNvPr id="15" name="TextBox 14">
            <a:extLst>
              <a:ext uri="{FF2B5EF4-FFF2-40B4-BE49-F238E27FC236}">
                <a16:creationId xmlns:a16="http://schemas.microsoft.com/office/drawing/2014/main" id="{F7B757C9-4443-864F-8E3F-E6CADA9035E9}"/>
              </a:ext>
            </a:extLst>
          </p:cNvPr>
          <p:cNvSpPr txBox="1"/>
          <p:nvPr/>
        </p:nvSpPr>
        <p:spPr>
          <a:xfrm flipH="1">
            <a:off x="434144" y="332789"/>
            <a:ext cx="3867500" cy="384721"/>
          </a:xfrm>
          <a:prstGeom prst="rect">
            <a:avLst/>
          </a:prstGeom>
          <a:noFill/>
        </p:spPr>
        <p:txBody>
          <a:bodyPr wrap="square" lIns="0" tIns="0" rIns="0" bIns="0" rtlCol="0">
            <a:spAutoFit/>
          </a:bodyPr>
          <a:lstStyle/>
          <a:p>
            <a:r>
              <a:rPr lang="en-US" sz="2500" cap="all" dirty="0">
                <a:solidFill>
                  <a:schemeClr val="accent1"/>
                </a:solidFill>
                <a:latin typeface="+mj-lt"/>
                <a:ea typeface="+mj-ea"/>
                <a:cs typeface="Arial" panose="020B0604020202020204" pitchFamily="34" charset="0"/>
              </a:rPr>
              <a:t>UHC </a:t>
            </a:r>
            <a:r>
              <a:rPr lang="en-US" sz="2500" cap="all" dirty="0" err="1">
                <a:solidFill>
                  <a:schemeClr val="accent1"/>
                </a:solidFill>
                <a:latin typeface="+mj-lt"/>
                <a:ea typeface="+mj-ea"/>
                <a:cs typeface="Arial" panose="020B0604020202020204" pitchFamily="34" charset="0"/>
              </a:rPr>
              <a:t>MeDICAL</a:t>
            </a:r>
            <a:endParaRPr lang="en-US" sz="2500" cap="all" dirty="0">
              <a:solidFill>
                <a:schemeClr val="accent1"/>
              </a:solidFill>
              <a:latin typeface="+mj-lt"/>
              <a:ea typeface="+mj-ea"/>
              <a:cs typeface="Arial" panose="020B0604020202020204" pitchFamily="34" charset="0"/>
            </a:endParaRPr>
          </a:p>
        </p:txBody>
      </p:sp>
      <p:pic>
        <p:nvPicPr>
          <p:cNvPr id="47" name="Graphic 46" descr="Stethoscope">
            <a:extLst>
              <a:ext uri="{FF2B5EF4-FFF2-40B4-BE49-F238E27FC236}">
                <a16:creationId xmlns:a16="http://schemas.microsoft.com/office/drawing/2014/main" id="{2B2ED884-D0A2-4740-9A4F-ABC0F3A0612A}"/>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294342" y="154371"/>
            <a:ext cx="718511" cy="718511"/>
          </a:xfrm>
          <a:prstGeom prst="rect">
            <a:avLst/>
          </a:prstGeom>
        </p:spPr>
      </p:pic>
      <p:pic>
        <p:nvPicPr>
          <p:cNvPr id="48" name="Graphic 47" descr="Piggy Bank">
            <a:extLst>
              <a:ext uri="{FF2B5EF4-FFF2-40B4-BE49-F238E27FC236}">
                <a16:creationId xmlns:a16="http://schemas.microsoft.com/office/drawing/2014/main" id="{2B4396D8-0C6A-4F63-A0C3-11A2EB01741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324583" y="138895"/>
            <a:ext cx="694656" cy="694656"/>
          </a:xfrm>
          <a:prstGeom prst="rect">
            <a:avLst/>
          </a:prstGeom>
        </p:spPr>
      </p:pic>
      <p:pic>
        <p:nvPicPr>
          <p:cNvPr id="49" name="Graphic 48" descr="Document">
            <a:extLst>
              <a:ext uri="{FF2B5EF4-FFF2-40B4-BE49-F238E27FC236}">
                <a16:creationId xmlns:a16="http://schemas.microsoft.com/office/drawing/2014/main" id="{A1C826E6-CEDB-4458-945A-7F6352319A19}"/>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330969" y="193702"/>
            <a:ext cx="635779" cy="635779"/>
          </a:xfrm>
          <a:prstGeom prst="rect">
            <a:avLst/>
          </a:prstGeom>
        </p:spPr>
      </p:pic>
      <p:pic>
        <p:nvPicPr>
          <p:cNvPr id="50" name="Graphic 49" descr="Speaker Phone">
            <a:extLst>
              <a:ext uri="{FF2B5EF4-FFF2-40B4-BE49-F238E27FC236}">
                <a16:creationId xmlns:a16="http://schemas.microsoft.com/office/drawing/2014/main" id="{4016E56F-4607-4310-9EF5-1AEC468AEDB8}"/>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278478" y="150300"/>
            <a:ext cx="749698" cy="749698"/>
          </a:xfrm>
          <a:prstGeom prst="rect">
            <a:avLst/>
          </a:prstGeom>
        </p:spPr>
      </p:pic>
    </p:spTree>
    <p:extLst>
      <p:ext uri="{BB962C8B-B14F-4D97-AF65-F5344CB8AC3E}">
        <p14:creationId xmlns:p14="http://schemas.microsoft.com/office/powerpoint/2010/main" val="86237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6">
            <a:extLst>
              <a:ext uri="{FF2B5EF4-FFF2-40B4-BE49-F238E27FC236}">
                <a16:creationId xmlns:a16="http://schemas.microsoft.com/office/drawing/2014/main" id="{5C3A6BA3-3E61-4AC9-95D5-9A460F7E49DE}"/>
              </a:ext>
            </a:extLst>
          </p:cNvPr>
          <p:cNvSpPr>
            <a:spLocks noGrp="1"/>
          </p:cNvSpPr>
          <p:nvPr>
            <p:ph idx="1"/>
          </p:nvPr>
        </p:nvSpPr>
        <p:spPr>
          <a:xfrm>
            <a:off x="475243" y="1376190"/>
            <a:ext cx="8186619" cy="4848261"/>
          </a:xfrm>
        </p:spPr>
        <p:txBody>
          <a:bodyPr lIns="0" tIns="0" rIns="0" bIns="0">
            <a:noAutofit/>
          </a:bodyPr>
          <a:lstStyle/>
          <a:p>
            <a:r>
              <a:rPr lang="en-US" dirty="0"/>
              <a:t>Telemedicine</a:t>
            </a:r>
          </a:p>
          <a:p>
            <a:pPr lvl="1">
              <a:lnSpc>
                <a:spcPct val="100000"/>
              </a:lnSpc>
              <a:spcBef>
                <a:spcPts val="800"/>
              </a:spcBef>
            </a:pPr>
            <a:r>
              <a:rPr lang="en-US" sz="1000" dirty="0"/>
              <a:t>Under the weather and need a fast doctor visit? Telemedicine gives you 24/7 access to U.S. board-certified doctors through the convenience of your phone. You and a practitioner can speak or video chat to answer questions, make a diagnosis and even prescribe some medications. This convenient and affordable option provides you on-demand access to treat many medical conditions. As always, call 911 for any emergency.</a:t>
            </a:r>
          </a:p>
          <a:p>
            <a:pPr lvl="1">
              <a:lnSpc>
                <a:spcPct val="100000"/>
              </a:lnSpc>
              <a:spcBef>
                <a:spcPts val="800"/>
              </a:spcBef>
            </a:pPr>
            <a:r>
              <a:rPr lang="en-US" sz="1000" dirty="0"/>
              <a:t>Telemedicine is provided through UHC Virtual Visit and can be accessed by downloading the </a:t>
            </a:r>
            <a:r>
              <a:rPr lang="en-US" sz="1000" dirty="0" err="1"/>
              <a:t>myuhc</a:t>
            </a:r>
            <a:r>
              <a:rPr lang="en-US" sz="1000" dirty="0"/>
              <a:t> app / calling 855-615-8335. For more information visit </a:t>
            </a:r>
            <a:r>
              <a:rPr lang="en-US" sz="1000" dirty="0">
                <a:hlinkClick r:id="rId3"/>
              </a:rPr>
              <a:t>www.myuhc.com</a:t>
            </a:r>
            <a:r>
              <a:rPr lang="en-US" sz="1000" dirty="0"/>
              <a:t> </a:t>
            </a:r>
          </a:p>
          <a:p>
            <a:pPr lvl="1">
              <a:lnSpc>
                <a:spcPct val="100000"/>
              </a:lnSpc>
              <a:spcBef>
                <a:spcPts val="800"/>
              </a:spcBef>
            </a:pPr>
            <a:r>
              <a:rPr lang="en-US" sz="1600" dirty="0">
                <a:solidFill>
                  <a:srgbClr val="00B0F0"/>
                </a:solidFill>
              </a:rPr>
              <a:t>My UHC Account</a:t>
            </a:r>
          </a:p>
          <a:p>
            <a:pPr lvl="1">
              <a:lnSpc>
                <a:spcPct val="100000"/>
              </a:lnSpc>
              <a:spcBef>
                <a:spcPts val="800"/>
              </a:spcBef>
            </a:pPr>
            <a:r>
              <a:rPr lang="en-US" sz="1000" dirty="0"/>
              <a:t>When it comes to managing your health plan, myuhc.com lets you see what’s covered, manage costs and so much more. You are able to find and estimate the cost of care, see what’s covered, view claim details, check your plan balances, find network doctors and pharmacies, and order subscriptions. Set up your account today by visiting </a:t>
            </a:r>
            <a:r>
              <a:rPr lang="en-US" sz="1000" dirty="0">
                <a:hlinkClick r:id="rId3"/>
              </a:rPr>
              <a:t>www.myuhc.com</a:t>
            </a:r>
            <a:r>
              <a:rPr lang="en-US" sz="1000" dirty="0"/>
              <a:t> &gt; Register Now. Have your ID card handy and follow the step by step instructions. You can also download the </a:t>
            </a:r>
            <a:r>
              <a:rPr lang="en-US" sz="1000" dirty="0" err="1"/>
              <a:t>UnitedHealthcare</a:t>
            </a:r>
            <a:r>
              <a:rPr lang="en-US" sz="1000" dirty="0"/>
              <a:t> app which will put your health plan at your fingertips. Download on the App Store or Google Play. </a:t>
            </a:r>
          </a:p>
          <a:p>
            <a:pPr lvl="1">
              <a:lnSpc>
                <a:spcPct val="100000"/>
              </a:lnSpc>
              <a:spcBef>
                <a:spcPts val="800"/>
              </a:spcBef>
            </a:pPr>
            <a:r>
              <a:rPr lang="en-US" sz="1600" dirty="0">
                <a:solidFill>
                  <a:srgbClr val="00B0F0"/>
                </a:solidFill>
              </a:rPr>
              <a:t>Real Appeal</a:t>
            </a:r>
          </a:p>
          <a:p>
            <a:pPr lvl="1">
              <a:lnSpc>
                <a:spcPct val="100000"/>
              </a:lnSpc>
              <a:spcBef>
                <a:spcPts val="800"/>
              </a:spcBef>
            </a:pPr>
            <a:r>
              <a:rPr lang="en-US" sz="1000" dirty="0"/>
              <a:t>Take steps to help lose weight and keep it off, at no additional cost. Real Appeal is an online weight loss program that provides personal coaching to help you and eligible family members lose weight and keep it off. On average, participants lost 10 pounds after attending just 4 online sessions. Get support to help reach your goals with one on one coaching, $0 out-of-pocket, and recipes, fitness equipment and more delivered right to your door. Learn more and start today at </a:t>
            </a:r>
            <a:r>
              <a:rPr lang="en-US" sz="1000" dirty="0">
                <a:hlinkClick r:id="rId4"/>
              </a:rPr>
              <a:t>www.success.realappeal.com</a:t>
            </a:r>
            <a:r>
              <a:rPr lang="en-US" sz="1000" dirty="0"/>
              <a:t> </a:t>
            </a:r>
          </a:p>
          <a:p>
            <a:endParaRPr lang="en-US" dirty="0"/>
          </a:p>
        </p:txBody>
      </p:sp>
      <p:sp>
        <p:nvSpPr>
          <p:cNvPr id="3" name="Title 2">
            <a:extLst>
              <a:ext uri="{FF2B5EF4-FFF2-40B4-BE49-F238E27FC236}">
                <a16:creationId xmlns:a16="http://schemas.microsoft.com/office/drawing/2014/main" id="{8A197C55-767E-412B-A048-4615CDCEABB3}"/>
              </a:ext>
            </a:extLst>
          </p:cNvPr>
          <p:cNvSpPr>
            <a:spLocks noGrp="1"/>
          </p:cNvSpPr>
          <p:nvPr>
            <p:ph type="title"/>
          </p:nvPr>
        </p:nvSpPr>
        <p:spPr/>
        <p:txBody>
          <a:bodyPr/>
          <a:lstStyle/>
          <a:p>
            <a:r>
              <a:rPr lang="en-US" dirty="0" err="1"/>
              <a:t>ReSOURCES</a:t>
            </a:r>
            <a:endParaRPr lang="en-US" dirty="0"/>
          </a:p>
        </p:txBody>
      </p:sp>
      <p:pic>
        <p:nvPicPr>
          <p:cNvPr id="4" name="Graphic 3" descr="Stethoscope">
            <a:extLst>
              <a:ext uri="{FF2B5EF4-FFF2-40B4-BE49-F238E27FC236}">
                <a16:creationId xmlns:a16="http://schemas.microsoft.com/office/drawing/2014/main" id="{BF4FF89B-5849-4ED5-9EC9-7F32381CC267}"/>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5294342" y="154371"/>
            <a:ext cx="718511" cy="718511"/>
          </a:xfrm>
          <a:prstGeom prst="rect">
            <a:avLst/>
          </a:prstGeom>
        </p:spPr>
      </p:pic>
      <p:pic>
        <p:nvPicPr>
          <p:cNvPr id="5" name="Graphic 4" descr="Piggy Bank">
            <a:extLst>
              <a:ext uri="{FF2B5EF4-FFF2-40B4-BE49-F238E27FC236}">
                <a16:creationId xmlns:a16="http://schemas.microsoft.com/office/drawing/2014/main" id="{E9957B75-67B1-4113-9970-14A7AE5345A6}"/>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6324583" y="138895"/>
            <a:ext cx="694656" cy="694656"/>
          </a:xfrm>
          <a:prstGeom prst="rect">
            <a:avLst/>
          </a:prstGeom>
        </p:spPr>
      </p:pic>
      <p:pic>
        <p:nvPicPr>
          <p:cNvPr id="6" name="Graphic 5" descr="Document">
            <a:extLst>
              <a:ext uri="{FF2B5EF4-FFF2-40B4-BE49-F238E27FC236}">
                <a16:creationId xmlns:a16="http://schemas.microsoft.com/office/drawing/2014/main" id="{0C950F89-0140-4CB8-A91C-A9FF9B9ABF77}"/>
              </a:ext>
            </a:extLst>
          </p:cNvPr>
          <p:cNvPicPr>
            <a:picLocks noChangeAspect="1"/>
          </p:cNvPicPr>
          <p:nvPr/>
        </p:nvPicPr>
        <p:blipFill>
          <a:blip r:embed="rId10" cstate="hq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7330969" y="193702"/>
            <a:ext cx="635779" cy="635779"/>
          </a:xfrm>
          <a:prstGeom prst="rect">
            <a:avLst/>
          </a:prstGeom>
        </p:spPr>
      </p:pic>
      <p:pic>
        <p:nvPicPr>
          <p:cNvPr id="7" name="Graphic 6" descr="Speaker Phone">
            <a:extLst>
              <a:ext uri="{FF2B5EF4-FFF2-40B4-BE49-F238E27FC236}">
                <a16:creationId xmlns:a16="http://schemas.microsoft.com/office/drawing/2014/main" id="{4E5660A0-63FC-4F1F-83A1-E5F353DF9667}"/>
              </a:ext>
            </a:extLst>
          </p:cNvPr>
          <p:cNvPicPr>
            <a:picLocks noChangeAspect="1"/>
          </p:cNvPicPr>
          <p:nvPr/>
        </p:nvPicPr>
        <p:blipFill>
          <a:blip r:embed="rId12" cstate="hq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a:off x="8278478" y="150300"/>
            <a:ext cx="749698" cy="749698"/>
          </a:xfrm>
          <a:prstGeom prst="rect">
            <a:avLst/>
          </a:prstGeom>
        </p:spPr>
      </p:pic>
      <p:sp>
        <p:nvSpPr>
          <p:cNvPr id="13" name="Content Placeholder 7">
            <a:extLst>
              <a:ext uri="{FF2B5EF4-FFF2-40B4-BE49-F238E27FC236}">
                <a16:creationId xmlns:a16="http://schemas.microsoft.com/office/drawing/2014/main" id="{D04F96D0-C357-4DB3-956F-2B7A316ACB6C}"/>
              </a:ext>
            </a:extLst>
          </p:cNvPr>
          <p:cNvSpPr txBox="1">
            <a:spLocks/>
          </p:cNvSpPr>
          <p:nvPr/>
        </p:nvSpPr>
        <p:spPr>
          <a:xfrm>
            <a:off x="4940301" y="1520736"/>
            <a:ext cx="3647544" cy="2521021"/>
          </a:xfrm>
          <a:prstGeom prst="rect">
            <a:avLst/>
          </a:prstGeom>
        </p:spPr>
        <p:txBody>
          <a:bodyPr lIns="0" tIns="0" rIns="0" bIns="0">
            <a:noAutofit/>
          </a:bodyPr>
          <a:lstStyle>
            <a:lvl1pPr marL="0" indent="0" algn="l" defTabSz="914400" rtl="0" eaLnBrk="1" latinLnBrk="0" hangingPunct="1">
              <a:lnSpc>
                <a:spcPct val="90000"/>
              </a:lnSpc>
              <a:spcBef>
                <a:spcPts val="1000"/>
              </a:spcBef>
              <a:buClr>
                <a:schemeClr val="tx2">
                  <a:lumMod val="60000"/>
                  <a:lumOff val="40000"/>
                </a:schemeClr>
              </a:buClr>
              <a:buFontTx/>
              <a:buNone/>
              <a:defRPr sz="1600" kern="1200">
                <a:solidFill>
                  <a:schemeClr val="accent2"/>
                </a:solidFill>
                <a:latin typeface="+mj-lt"/>
                <a:ea typeface="+mn-ea"/>
                <a:cs typeface="+mn-cs"/>
              </a:defRPr>
            </a:lvl1pPr>
            <a:lvl2pPr marL="0" indent="0" algn="l" defTabSz="914400" rtl="0" eaLnBrk="1" latinLnBrk="0" hangingPunct="1">
              <a:lnSpc>
                <a:spcPct val="90000"/>
              </a:lnSpc>
              <a:spcBef>
                <a:spcPts val="500"/>
              </a:spcBef>
              <a:buClr>
                <a:srgbClr val="00CCFF"/>
              </a:buClr>
              <a:buFontTx/>
              <a:buNone/>
              <a:defRPr sz="1100" kern="1200">
                <a:solidFill>
                  <a:schemeClr val="tx1"/>
                </a:solidFill>
                <a:latin typeface="+mn-lt"/>
                <a:ea typeface="+mn-ea"/>
                <a:cs typeface="+mn-cs"/>
              </a:defRPr>
            </a:lvl2pPr>
            <a:lvl3pPr marL="111125" indent="-106363"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1"/>
                </a:solidFill>
                <a:latin typeface="+mn-lt"/>
                <a:ea typeface="+mn-ea"/>
                <a:cs typeface="+mn-cs"/>
              </a:defRPr>
            </a:lvl3pPr>
            <a:lvl4pPr marL="111125" indent="0" algn="l" defTabSz="914400" rtl="0" eaLnBrk="1" latinLnBrk="0" hangingPunct="1">
              <a:lnSpc>
                <a:spcPct val="90000"/>
              </a:lnSpc>
              <a:spcBef>
                <a:spcPts val="500"/>
              </a:spcBef>
              <a:buClr>
                <a:schemeClr val="accent6"/>
              </a:buClr>
              <a:buFontTx/>
              <a:buNone/>
              <a:defRPr sz="1100" kern="1200">
                <a:solidFill>
                  <a:schemeClr val="tx1"/>
                </a:solidFill>
                <a:latin typeface="+mn-lt"/>
                <a:ea typeface="+mn-ea"/>
                <a:cs typeface="+mn-cs"/>
              </a:defRPr>
            </a:lvl4pPr>
            <a:lvl5pPr marL="233363" indent="-115888" algn="l" defTabSz="914400" rtl="0" eaLnBrk="1" latinLnBrk="0" hangingPunct="1">
              <a:lnSpc>
                <a:spcPct val="90000"/>
              </a:lnSpc>
              <a:spcBef>
                <a:spcPts val="500"/>
              </a:spcBef>
              <a:buClr>
                <a:schemeClr val="accent2"/>
              </a:buClr>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000" dirty="0"/>
          </a:p>
        </p:txBody>
      </p:sp>
    </p:spTree>
    <p:extLst>
      <p:ext uri="{BB962C8B-B14F-4D97-AF65-F5344CB8AC3E}">
        <p14:creationId xmlns:p14="http://schemas.microsoft.com/office/powerpoint/2010/main" val="483066379"/>
      </p:ext>
    </p:extLst>
  </p:cSld>
  <p:clrMapOvr>
    <a:masterClrMapping/>
  </p:clrMapOvr>
</p:sld>
</file>

<file path=ppt/theme/theme1.xml><?xml version="1.0" encoding="utf-8"?>
<a:theme xmlns:a="http://schemas.openxmlformats.org/drawingml/2006/main" name="Office Theme">
  <a:themeElements>
    <a:clrScheme name="Layout 3">
      <a:dk1>
        <a:srgbClr val="000000"/>
      </a:dk1>
      <a:lt1>
        <a:srgbClr val="FFFFFF"/>
      </a:lt1>
      <a:dk2>
        <a:srgbClr val="44546A"/>
      </a:dk2>
      <a:lt2>
        <a:srgbClr val="E7E6E6"/>
      </a:lt2>
      <a:accent1>
        <a:srgbClr val="004180"/>
      </a:accent1>
      <a:accent2>
        <a:srgbClr val="00B0D3"/>
      </a:accent2>
      <a:accent3>
        <a:srgbClr val="A5A5A5"/>
      </a:accent3>
      <a:accent4>
        <a:srgbClr val="FEC530"/>
      </a:accent4>
      <a:accent5>
        <a:srgbClr val="1681D5"/>
      </a:accent5>
      <a:accent6>
        <a:srgbClr val="636466"/>
      </a:accent6>
      <a:hlink>
        <a:srgbClr val="0563C1"/>
      </a:hlink>
      <a:folHlink>
        <a:srgbClr val="954F72"/>
      </a:folHlink>
    </a:clrScheme>
    <a:fontScheme name="MMA 2020 Layout 3">
      <a:majorFont>
        <a:latin typeface="Tahoma"/>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nefit Guide_Layout 3a_MASTER.pptx" id="{2CE6C587-0D64-9E47-8677-DD27098B9697}" vid="{04539BFA-704A-2543-ADF4-450D52E8761C}"/>
    </a:ext>
  </a:extLst>
</a:theme>
</file>

<file path=ppt/theme/theme2.xml><?xml version="1.0" encoding="utf-8"?>
<a:theme xmlns:a="http://schemas.openxmlformats.org/drawingml/2006/main" name="Right Hand Master">
  <a:themeElements>
    <a:clrScheme name="Layout 3">
      <a:dk1>
        <a:srgbClr val="000000"/>
      </a:dk1>
      <a:lt1>
        <a:srgbClr val="FFFFFF"/>
      </a:lt1>
      <a:dk2>
        <a:srgbClr val="44546A"/>
      </a:dk2>
      <a:lt2>
        <a:srgbClr val="E7E6E6"/>
      </a:lt2>
      <a:accent1>
        <a:srgbClr val="004180"/>
      </a:accent1>
      <a:accent2>
        <a:srgbClr val="00B0D3"/>
      </a:accent2>
      <a:accent3>
        <a:srgbClr val="A5A5A5"/>
      </a:accent3>
      <a:accent4>
        <a:srgbClr val="FEC530"/>
      </a:accent4>
      <a:accent5>
        <a:srgbClr val="1681D5"/>
      </a:accent5>
      <a:accent6>
        <a:srgbClr val="636466"/>
      </a:accent6>
      <a:hlink>
        <a:srgbClr val="0563C1"/>
      </a:hlink>
      <a:folHlink>
        <a:srgbClr val="954F72"/>
      </a:folHlink>
    </a:clrScheme>
    <a:fontScheme name="MMA 2020 Layout 3">
      <a:majorFont>
        <a:latin typeface="Tahoma"/>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nefit Guide_Layout 3a_MASTER.pptx" id="{2CE6C587-0D64-9E47-8677-DD27098B9697}" vid="{3BEA94FD-51AC-284E-97A5-D94825366AC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3403</TotalTime>
  <Words>3015</Words>
  <Application>Microsoft Office PowerPoint</Application>
  <PresentationFormat>On-screen Show (4:3)</PresentationFormat>
  <Paragraphs>300</Paragraphs>
  <Slides>17</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Tahoma</vt:lpstr>
      <vt:lpstr>Wingdings</vt:lpstr>
      <vt:lpstr>Office Theme</vt:lpstr>
      <vt:lpstr>Right Hand Master</vt:lpstr>
      <vt:lpstr>2022</vt:lpstr>
      <vt:lpstr>CONTENT</vt:lpstr>
      <vt:lpstr>Welcome to Your 2022 Benefits! </vt:lpstr>
      <vt:lpstr>Eligibility</vt:lpstr>
      <vt:lpstr>How to enroll</vt:lpstr>
      <vt:lpstr>PowerPoint Presentation</vt:lpstr>
      <vt:lpstr>PowerPoint Presentation</vt:lpstr>
      <vt:lpstr>PowerPoint Presentation</vt:lpstr>
      <vt:lpstr>ReSOURCES</vt:lpstr>
      <vt:lpstr>PowerPoint Presentation</vt:lpstr>
      <vt:lpstr>UHC VOLUNTARY Dental</vt:lpstr>
      <vt:lpstr>UHC ER PAID OR VOLUNTARY VISION</vt:lpstr>
      <vt:lpstr>UHC Life and Accidental Death &amp; Dismemberment (AD&amp;D)</vt:lpstr>
      <vt:lpstr>PowerPoint Presentation</vt:lpstr>
      <vt:lpstr>Glossary</vt:lpstr>
      <vt:lpstr>NOTES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D Wilkerson</dc:creator>
  <cp:lastModifiedBy>Boesen, Leslie (MMA)</cp:lastModifiedBy>
  <cp:revision>258</cp:revision>
  <dcterms:created xsi:type="dcterms:W3CDTF">2020-04-06T11:43:15Z</dcterms:created>
  <dcterms:modified xsi:type="dcterms:W3CDTF">2022-06-21T17:20:12Z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8f1469a-2c2a-4aee-b92b-090d4c5468ff_Enabled">
    <vt:lpwstr>true</vt:lpwstr>
  </property>
  <property fmtid="{D5CDD505-2E9C-101B-9397-08002B2CF9AE}" pid="3" name="MSIP_Label_38f1469a-2c2a-4aee-b92b-090d4c5468ff_SetDate">
    <vt:lpwstr>2021-10-29T16:48:39Z</vt:lpwstr>
  </property>
  <property fmtid="{D5CDD505-2E9C-101B-9397-08002B2CF9AE}" pid="4" name="MSIP_Label_38f1469a-2c2a-4aee-b92b-090d4c5468ff_Method">
    <vt:lpwstr>Standard</vt:lpwstr>
  </property>
  <property fmtid="{D5CDD505-2E9C-101B-9397-08002B2CF9AE}" pid="5" name="MSIP_Label_38f1469a-2c2a-4aee-b92b-090d4c5468ff_Name">
    <vt:lpwstr>Confidential - Unmarked</vt:lpwstr>
  </property>
  <property fmtid="{D5CDD505-2E9C-101B-9397-08002B2CF9AE}" pid="6" name="MSIP_Label_38f1469a-2c2a-4aee-b92b-090d4c5468ff_SiteId">
    <vt:lpwstr>2a6e6092-73e4-4752-b1a5-477a17f5056d</vt:lpwstr>
  </property>
  <property fmtid="{D5CDD505-2E9C-101B-9397-08002B2CF9AE}" pid="7" name="MSIP_Label_38f1469a-2c2a-4aee-b92b-090d4c5468ff_ActionId">
    <vt:lpwstr>a687c037-4cdd-400c-bba8-187c8c9f8b3e</vt:lpwstr>
  </property>
  <property fmtid="{D5CDD505-2E9C-101B-9397-08002B2CF9AE}" pid="8" name="MSIP_Label_38f1469a-2c2a-4aee-b92b-090d4c5468ff_ContentBits">
    <vt:lpwstr>0</vt:lpwstr>
  </property>
</Properties>
</file>